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Recovery%20Index\New%20index%20data\new%20index2024RevisedMarch%20update6-202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POPULAT\Estimates\Louisiana\2000-2023Total%20Population%20by%20Southern%20Sta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POPULAT\Estimates\Louisiana\2000-2023Total%20Population%20by%20Southern%20Sta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Louisiana's Total Population Growth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541750545744888"/>
          <c:y val="0.15234168303140136"/>
          <c:w val="0.80986117127753854"/>
          <c:h val="0.69353471954738621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Graphics!$O$3:$O$17</c:f>
              <c:strCache>
                <c:ptCount val="15"/>
                <c:pt idx="0">
                  <c:v>Census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Census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strCache>
            </c:strRef>
          </c:cat>
          <c:val>
            <c:numRef>
              <c:f>Graphics!$P$3:$P$17</c:f>
              <c:numCache>
                <c:formatCode>_(* #,##0_);_(* \(#,##0\);_(* "-"??_);_(@_)</c:formatCode>
                <c:ptCount val="15"/>
                <c:pt idx="0" formatCode="#,##0">
                  <c:v>4533372</c:v>
                </c:pt>
                <c:pt idx="1">
                  <c:v>4544635</c:v>
                </c:pt>
                <c:pt idx="2">
                  <c:v>4576244</c:v>
                </c:pt>
                <c:pt idx="3">
                  <c:v>4602067</c:v>
                </c:pt>
                <c:pt idx="4">
                  <c:v>4626040</c:v>
                </c:pt>
                <c:pt idx="5">
                  <c:v>4645938</c:v>
                </c:pt>
                <c:pt idx="6">
                  <c:v>4666998</c:v>
                </c:pt>
                <c:pt idx="7">
                  <c:v>4681346</c:v>
                </c:pt>
                <c:pt idx="8">
                  <c:v>4673673</c:v>
                </c:pt>
                <c:pt idx="9">
                  <c:v>4664450</c:v>
                </c:pt>
                <c:pt idx="10">
                  <c:v>4658285</c:v>
                </c:pt>
                <c:pt idx="11" formatCode="#,##0">
                  <c:v>4657757</c:v>
                </c:pt>
                <c:pt idx="12" formatCode="#,##0">
                  <c:v>4627047</c:v>
                </c:pt>
                <c:pt idx="13" formatCode="#,##0">
                  <c:v>4588023</c:v>
                </c:pt>
                <c:pt idx="14" formatCode="#,##0">
                  <c:v>4573749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A-4AC3-8E80-455395D3C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363392"/>
        <c:axId val="1883814160"/>
      </c:lineChart>
      <c:catAx>
        <c:axId val="1875363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 S. Census Bureau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814160"/>
        <c:crosses val="autoZero"/>
        <c:auto val="1"/>
        <c:lblAlgn val="ctr"/>
        <c:lblOffset val="100"/>
        <c:noMultiLvlLbl val="0"/>
      </c:catAx>
      <c:valAx>
        <c:axId val="1883814160"/>
        <c:scaling>
          <c:orientation val="minMax"/>
          <c:min val="450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July of Each Year Estimate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36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 dirty="0"/>
              <a:t>Louisiana Employment Demand Index</a:t>
            </a:r>
          </a:p>
          <a:p>
            <a:pPr>
              <a:defRPr/>
            </a:pPr>
            <a:r>
              <a:rPr lang="en-US" sz="1200" dirty="0"/>
              <a:t>September 2005 to April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'seasonal adjusted state'!$Z$10:$Z$234</c:f>
              <c:strCache>
                <c:ptCount val="225"/>
                <c:pt idx="0">
                  <c:v>Aug.2005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Jan. 2006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Dec. 2006</c:v>
                </c:pt>
                <c:pt idx="17">
                  <c:v>Jan.2007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</c:v>
                </c:pt>
                <c:pt idx="23">
                  <c:v>Jul</c:v>
                </c:pt>
                <c:pt idx="24">
                  <c:v>Aug</c:v>
                </c:pt>
                <c:pt idx="25">
                  <c:v>Sep</c:v>
                </c:pt>
                <c:pt idx="26">
                  <c:v>Oct</c:v>
                </c:pt>
                <c:pt idx="27">
                  <c:v>Nov</c:v>
                </c:pt>
                <c:pt idx="28">
                  <c:v>Dec. 2007</c:v>
                </c:pt>
                <c:pt idx="29">
                  <c:v>Jan</c:v>
                </c:pt>
                <c:pt idx="30">
                  <c:v>Feb</c:v>
                </c:pt>
                <c:pt idx="31">
                  <c:v>Mar</c:v>
                </c:pt>
                <c:pt idx="32">
                  <c:v>Apr</c:v>
                </c:pt>
                <c:pt idx="33">
                  <c:v>May</c:v>
                </c:pt>
                <c:pt idx="34">
                  <c:v>Jun</c:v>
                </c:pt>
                <c:pt idx="35">
                  <c:v>Jul</c:v>
                </c:pt>
                <c:pt idx="36">
                  <c:v>Aug</c:v>
                </c:pt>
                <c:pt idx="37">
                  <c:v>Sep</c:v>
                </c:pt>
                <c:pt idx="38">
                  <c:v>Oct</c:v>
                </c:pt>
                <c:pt idx="39">
                  <c:v>Nov</c:v>
                </c:pt>
                <c:pt idx="40">
                  <c:v>Dec. 2008</c:v>
                </c:pt>
                <c:pt idx="41">
                  <c:v>Jan</c:v>
                </c:pt>
                <c:pt idx="42">
                  <c:v>Feb</c:v>
                </c:pt>
                <c:pt idx="43">
                  <c:v>Mar</c:v>
                </c:pt>
                <c:pt idx="44">
                  <c:v>Apr</c:v>
                </c:pt>
                <c:pt idx="45">
                  <c:v>May</c:v>
                </c:pt>
                <c:pt idx="46">
                  <c:v>June</c:v>
                </c:pt>
                <c:pt idx="47">
                  <c:v>July</c:v>
                </c:pt>
                <c:pt idx="48">
                  <c:v>Aug.</c:v>
                </c:pt>
                <c:pt idx="49">
                  <c:v>Sept</c:v>
                </c:pt>
                <c:pt idx="50">
                  <c:v>Oct</c:v>
                </c:pt>
                <c:pt idx="51">
                  <c:v>Nov</c:v>
                </c:pt>
                <c:pt idx="52">
                  <c:v>Dec.2009</c:v>
                </c:pt>
                <c:pt idx="53">
                  <c:v>Jan</c:v>
                </c:pt>
                <c:pt idx="54">
                  <c:v>Feb</c:v>
                </c:pt>
                <c:pt idx="55">
                  <c:v>March</c:v>
                </c:pt>
                <c:pt idx="56">
                  <c:v>April</c:v>
                </c:pt>
                <c:pt idx="57">
                  <c:v>May</c:v>
                </c:pt>
                <c:pt idx="58">
                  <c:v>June</c:v>
                </c:pt>
                <c:pt idx="59">
                  <c:v>July</c:v>
                </c:pt>
                <c:pt idx="60">
                  <c:v>August</c:v>
                </c:pt>
                <c:pt idx="61">
                  <c:v>Sept</c:v>
                </c:pt>
                <c:pt idx="62">
                  <c:v>Oct</c:v>
                </c:pt>
                <c:pt idx="63">
                  <c:v>Nov</c:v>
                </c:pt>
                <c:pt idx="64">
                  <c:v>Dec. 2010</c:v>
                </c:pt>
                <c:pt idx="65">
                  <c:v>Jan</c:v>
                </c:pt>
                <c:pt idx="66">
                  <c:v>Feb</c:v>
                </c:pt>
                <c:pt idx="67">
                  <c:v>March</c:v>
                </c:pt>
                <c:pt idx="68">
                  <c:v>April</c:v>
                </c:pt>
                <c:pt idx="69">
                  <c:v>May</c:v>
                </c:pt>
                <c:pt idx="70">
                  <c:v>June</c:v>
                </c:pt>
                <c:pt idx="71">
                  <c:v>July</c:v>
                </c:pt>
                <c:pt idx="72">
                  <c:v>August</c:v>
                </c:pt>
                <c:pt idx="73">
                  <c:v>Sept</c:v>
                </c:pt>
                <c:pt idx="74">
                  <c:v>Oct</c:v>
                </c:pt>
                <c:pt idx="75">
                  <c:v>Nov</c:v>
                </c:pt>
                <c:pt idx="76">
                  <c:v>Dec-11</c:v>
                </c:pt>
                <c:pt idx="77">
                  <c:v>Jan</c:v>
                </c:pt>
                <c:pt idx="78">
                  <c:v>Feb</c:v>
                </c:pt>
                <c:pt idx="79">
                  <c:v>March</c:v>
                </c:pt>
                <c:pt idx="80">
                  <c:v>April</c:v>
                </c:pt>
                <c:pt idx="81">
                  <c:v>May</c:v>
                </c:pt>
                <c:pt idx="82">
                  <c:v>June</c:v>
                </c:pt>
                <c:pt idx="83">
                  <c:v>July</c:v>
                </c:pt>
                <c:pt idx="84">
                  <c:v>August</c:v>
                </c:pt>
                <c:pt idx="85">
                  <c:v>Sept</c:v>
                </c:pt>
                <c:pt idx="86">
                  <c:v>Oct</c:v>
                </c:pt>
                <c:pt idx="87">
                  <c:v>Nov</c:v>
                </c:pt>
                <c:pt idx="88">
                  <c:v>Dec-12</c:v>
                </c:pt>
                <c:pt idx="89">
                  <c:v>Jan</c:v>
                </c:pt>
                <c:pt idx="90">
                  <c:v>Feb</c:v>
                </c:pt>
                <c:pt idx="91">
                  <c:v>March</c:v>
                </c:pt>
                <c:pt idx="92">
                  <c:v>April</c:v>
                </c:pt>
                <c:pt idx="93">
                  <c:v>May</c:v>
                </c:pt>
                <c:pt idx="94">
                  <c:v>June</c:v>
                </c:pt>
                <c:pt idx="95">
                  <c:v>July</c:v>
                </c:pt>
                <c:pt idx="96">
                  <c:v>August</c:v>
                </c:pt>
                <c:pt idx="97">
                  <c:v>Sept</c:v>
                </c:pt>
                <c:pt idx="98">
                  <c:v>Oct</c:v>
                </c:pt>
                <c:pt idx="99">
                  <c:v>Nov</c:v>
                </c:pt>
                <c:pt idx="100">
                  <c:v>Dec-13</c:v>
                </c:pt>
                <c:pt idx="101">
                  <c:v>Jan</c:v>
                </c:pt>
                <c:pt idx="102">
                  <c:v>Feb</c:v>
                </c:pt>
                <c:pt idx="103">
                  <c:v>March</c:v>
                </c:pt>
                <c:pt idx="104">
                  <c:v>April</c:v>
                </c:pt>
                <c:pt idx="105">
                  <c:v>May</c:v>
                </c:pt>
                <c:pt idx="106">
                  <c:v>June</c:v>
                </c:pt>
                <c:pt idx="107">
                  <c:v>July</c:v>
                </c:pt>
                <c:pt idx="108">
                  <c:v>August</c:v>
                </c:pt>
                <c:pt idx="109">
                  <c:v>Sept</c:v>
                </c:pt>
                <c:pt idx="110">
                  <c:v>Oct</c:v>
                </c:pt>
                <c:pt idx="111">
                  <c:v>Nov</c:v>
                </c:pt>
                <c:pt idx="112">
                  <c:v>Dec-14</c:v>
                </c:pt>
                <c:pt idx="113">
                  <c:v>Jan</c:v>
                </c:pt>
                <c:pt idx="114">
                  <c:v>Feb</c:v>
                </c:pt>
                <c:pt idx="115">
                  <c:v>March</c:v>
                </c:pt>
                <c:pt idx="116">
                  <c:v>April</c:v>
                </c:pt>
                <c:pt idx="117">
                  <c:v>May</c:v>
                </c:pt>
                <c:pt idx="118">
                  <c:v>June</c:v>
                </c:pt>
                <c:pt idx="119">
                  <c:v>July</c:v>
                </c:pt>
                <c:pt idx="120">
                  <c:v>August</c:v>
                </c:pt>
                <c:pt idx="121">
                  <c:v>Sept</c:v>
                </c:pt>
                <c:pt idx="122">
                  <c:v>Oct.</c:v>
                </c:pt>
                <c:pt idx="123">
                  <c:v>Nov</c:v>
                </c:pt>
                <c:pt idx="124">
                  <c:v>Dec-15</c:v>
                </c:pt>
                <c:pt idx="125">
                  <c:v>Jan</c:v>
                </c:pt>
                <c:pt idx="126">
                  <c:v>Feb</c:v>
                </c:pt>
                <c:pt idx="127">
                  <c:v>March</c:v>
                </c:pt>
                <c:pt idx="128">
                  <c:v>April</c:v>
                </c:pt>
                <c:pt idx="129">
                  <c:v>May</c:v>
                </c:pt>
                <c:pt idx="130">
                  <c:v>June</c:v>
                </c:pt>
                <c:pt idx="131">
                  <c:v>July</c:v>
                </c:pt>
                <c:pt idx="132">
                  <c:v>August</c:v>
                </c:pt>
                <c:pt idx="133">
                  <c:v>Sept</c:v>
                </c:pt>
                <c:pt idx="134">
                  <c:v>Oct.</c:v>
                </c:pt>
                <c:pt idx="135">
                  <c:v>Nov</c:v>
                </c:pt>
                <c:pt idx="136">
                  <c:v>Dec-16</c:v>
                </c:pt>
                <c:pt idx="137">
                  <c:v>Jan</c:v>
                </c:pt>
                <c:pt idx="138">
                  <c:v>Feb</c:v>
                </c:pt>
                <c:pt idx="139">
                  <c:v>March</c:v>
                </c:pt>
                <c:pt idx="140">
                  <c:v>April</c:v>
                </c:pt>
                <c:pt idx="141">
                  <c:v>May</c:v>
                </c:pt>
                <c:pt idx="142">
                  <c:v>June</c:v>
                </c:pt>
                <c:pt idx="143">
                  <c:v>July</c:v>
                </c:pt>
                <c:pt idx="144">
                  <c:v>August</c:v>
                </c:pt>
                <c:pt idx="145">
                  <c:v>Sept</c:v>
                </c:pt>
                <c:pt idx="146">
                  <c:v>Oct.</c:v>
                </c:pt>
                <c:pt idx="147">
                  <c:v>Nov</c:v>
                </c:pt>
                <c:pt idx="148">
                  <c:v>Dec-17</c:v>
                </c:pt>
                <c:pt idx="149">
                  <c:v>Jan</c:v>
                </c:pt>
                <c:pt idx="150">
                  <c:v>Feb</c:v>
                </c:pt>
                <c:pt idx="151">
                  <c:v>March</c:v>
                </c:pt>
                <c:pt idx="152">
                  <c:v>April</c:v>
                </c:pt>
                <c:pt idx="153">
                  <c:v>May</c:v>
                </c:pt>
                <c:pt idx="154">
                  <c:v>June</c:v>
                </c:pt>
                <c:pt idx="155">
                  <c:v>July</c:v>
                </c:pt>
                <c:pt idx="156">
                  <c:v>August</c:v>
                </c:pt>
                <c:pt idx="157">
                  <c:v>Sept</c:v>
                </c:pt>
                <c:pt idx="158">
                  <c:v>Oct.</c:v>
                </c:pt>
                <c:pt idx="159">
                  <c:v>Nov</c:v>
                </c:pt>
                <c:pt idx="160">
                  <c:v>Dec-18</c:v>
                </c:pt>
                <c:pt idx="161">
                  <c:v>Jan</c:v>
                </c:pt>
                <c:pt idx="162">
                  <c:v>Feb</c:v>
                </c:pt>
                <c:pt idx="163">
                  <c:v>March</c:v>
                </c:pt>
                <c:pt idx="164">
                  <c:v>April</c:v>
                </c:pt>
                <c:pt idx="165">
                  <c:v>May</c:v>
                </c:pt>
                <c:pt idx="166">
                  <c:v>June</c:v>
                </c:pt>
                <c:pt idx="167">
                  <c:v>July</c:v>
                </c:pt>
                <c:pt idx="168">
                  <c:v>August</c:v>
                </c:pt>
                <c:pt idx="169">
                  <c:v>Sept</c:v>
                </c:pt>
                <c:pt idx="170">
                  <c:v>Oct.</c:v>
                </c:pt>
                <c:pt idx="171">
                  <c:v>Nov</c:v>
                </c:pt>
                <c:pt idx="172">
                  <c:v>Dec-19</c:v>
                </c:pt>
                <c:pt idx="173">
                  <c:v>Jan</c:v>
                </c:pt>
                <c:pt idx="174">
                  <c:v>Feb</c:v>
                </c:pt>
                <c:pt idx="175">
                  <c:v>March</c:v>
                </c:pt>
                <c:pt idx="176">
                  <c:v>April</c:v>
                </c:pt>
                <c:pt idx="177">
                  <c:v>May</c:v>
                </c:pt>
                <c:pt idx="178">
                  <c:v>June</c:v>
                </c:pt>
                <c:pt idx="179">
                  <c:v>July</c:v>
                </c:pt>
                <c:pt idx="180">
                  <c:v>August</c:v>
                </c:pt>
                <c:pt idx="181">
                  <c:v>September</c:v>
                </c:pt>
                <c:pt idx="182">
                  <c:v>Oct.</c:v>
                </c:pt>
                <c:pt idx="183">
                  <c:v>Nov</c:v>
                </c:pt>
                <c:pt idx="184">
                  <c:v>Dec-20</c:v>
                </c:pt>
                <c:pt idx="185">
                  <c:v>Jan</c:v>
                </c:pt>
                <c:pt idx="186">
                  <c:v>Feb</c:v>
                </c:pt>
                <c:pt idx="187">
                  <c:v>March</c:v>
                </c:pt>
                <c:pt idx="188">
                  <c:v>April</c:v>
                </c:pt>
                <c:pt idx="189">
                  <c:v>May</c:v>
                </c:pt>
                <c:pt idx="190">
                  <c:v>June</c:v>
                </c:pt>
                <c:pt idx="191">
                  <c:v>July</c:v>
                </c:pt>
                <c:pt idx="192">
                  <c:v>August</c:v>
                </c:pt>
                <c:pt idx="193">
                  <c:v>September</c:v>
                </c:pt>
                <c:pt idx="194">
                  <c:v>Oct.</c:v>
                </c:pt>
                <c:pt idx="195">
                  <c:v>Nov</c:v>
                </c:pt>
                <c:pt idx="196">
                  <c:v>Dec-21</c:v>
                </c:pt>
                <c:pt idx="197">
                  <c:v>Jan</c:v>
                </c:pt>
                <c:pt idx="198">
                  <c:v>Feb</c:v>
                </c:pt>
                <c:pt idx="199">
                  <c:v>March</c:v>
                </c:pt>
                <c:pt idx="200">
                  <c:v>April</c:v>
                </c:pt>
                <c:pt idx="201">
                  <c:v>May</c:v>
                </c:pt>
                <c:pt idx="202">
                  <c:v>June</c:v>
                </c:pt>
                <c:pt idx="203">
                  <c:v>July</c:v>
                </c:pt>
                <c:pt idx="204">
                  <c:v>August</c:v>
                </c:pt>
                <c:pt idx="205">
                  <c:v>September</c:v>
                </c:pt>
                <c:pt idx="206">
                  <c:v>Oct</c:v>
                </c:pt>
                <c:pt idx="207">
                  <c:v>Nov</c:v>
                </c:pt>
                <c:pt idx="208">
                  <c:v>Dec-22</c:v>
                </c:pt>
                <c:pt idx="209">
                  <c:v>Jan</c:v>
                </c:pt>
                <c:pt idx="210">
                  <c:v>Feb</c:v>
                </c:pt>
                <c:pt idx="211">
                  <c:v>March</c:v>
                </c:pt>
                <c:pt idx="212">
                  <c:v>April</c:v>
                </c:pt>
                <c:pt idx="213">
                  <c:v>May</c:v>
                </c:pt>
                <c:pt idx="214">
                  <c:v>June</c:v>
                </c:pt>
                <c:pt idx="215">
                  <c:v>July</c:v>
                </c:pt>
                <c:pt idx="216">
                  <c:v>August</c:v>
                </c:pt>
                <c:pt idx="217">
                  <c:v>September</c:v>
                </c:pt>
                <c:pt idx="218">
                  <c:v>October</c:v>
                </c:pt>
                <c:pt idx="219">
                  <c:v>November</c:v>
                </c:pt>
                <c:pt idx="220">
                  <c:v>Dec-23</c:v>
                </c:pt>
                <c:pt idx="221">
                  <c:v>Jan</c:v>
                </c:pt>
                <c:pt idx="222">
                  <c:v>Feb</c:v>
                </c:pt>
                <c:pt idx="223">
                  <c:v>March</c:v>
                </c:pt>
                <c:pt idx="224">
                  <c:v>April</c:v>
                </c:pt>
              </c:strCache>
            </c:strRef>
          </c:cat>
          <c:val>
            <c:numRef>
              <c:f>'seasonal adjusted state'!$AA$10:$AA$234</c:f>
              <c:numCache>
                <c:formatCode>0.0</c:formatCode>
                <c:ptCount val="225"/>
                <c:pt idx="0">
                  <c:v>100</c:v>
                </c:pt>
                <c:pt idx="1">
                  <c:v>93.406986854892338</c:v>
                </c:pt>
                <c:pt idx="2">
                  <c:v>90.767735665694843</c:v>
                </c:pt>
                <c:pt idx="3">
                  <c:v>91.708863996726521</c:v>
                </c:pt>
                <c:pt idx="4">
                  <c:v>92.271495064191086</c:v>
                </c:pt>
                <c:pt idx="5">
                  <c:v>92.71648509027672</c:v>
                </c:pt>
                <c:pt idx="6">
                  <c:v>93.325149608715662</c:v>
                </c:pt>
                <c:pt idx="7">
                  <c:v>94.061684824305672</c:v>
                </c:pt>
                <c:pt idx="8">
                  <c:v>94.143522070482334</c:v>
                </c:pt>
                <c:pt idx="9">
                  <c:v>94.573167612909828</c:v>
                </c:pt>
                <c:pt idx="10">
                  <c:v>94.880057286072329</c:v>
                </c:pt>
                <c:pt idx="11">
                  <c:v>94.772645900465463</c:v>
                </c:pt>
                <c:pt idx="12">
                  <c:v>95.432458697764815</c:v>
                </c:pt>
                <c:pt idx="13">
                  <c:v>96.01043424888752</c:v>
                </c:pt>
                <c:pt idx="14">
                  <c:v>96.036008388317725</c:v>
                </c:pt>
                <c:pt idx="15">
                  <c:v>96.225257020101267</c:v>
                </c:pt>
                <c:pt idx="16">
                  <c:v>96.629328423098571</c:v>
                </c:pt>
                <c:pt idx="17">
                  <c:v>97.19195949056315</c:v>
                </c:pt>
                <c:pt idx="18">
                  <c:v>97.514193647383777</c:v>
                </c:pt>
                <c:pt idx="19">
                  <c:v>97.954068845583336</c:v>
                </c:pt>
                <c:pt idx="20">
                  <c:v>97.406782261776897</c:v>
                </c:pt>
                <c:pt idx="21">
                  <c:v>97.544882614700015</c:v>
                </c:pt>
                <c:pt idx="22">
                  <c:v>97.938724361925225</c:v>
                </c:pt>
                <c:pt idx="23">
                  <c:v>97.892690910950847</c:v>
                </c:pt>
                <c:pt idx="24">
                  <c:v>98.2302695514296</c:v>
                </c:pt>
                <c:pt idx="25">
                  <c:v>98.526929568820009</c:v>
                </c:pt>
                <c:pt idx="26">
                  <c:v>98.854278553526669</c:v>
                </c:pt>
                <c:pt idx="27">
                  <c:v>98.925886143931251</c:v>
                </c:pt>
                <c:pt idx="28">
                  <c:v>99.140708915144998</c:v>
                </c:pt>
                <c:pt idx="29">
                  <c:v>98.925886143931251</c:v>
                </c:pt>
                <c:pt idx="30">
                  <c:v>99.202086849777501</c:v>
                </c:pt>
                <c:pt idx="31">
                  <c:v>99.135594087258966</c:v>
                </c:pt>
                <c:pt idx="32">
                  <c:v>99.243005472865846</c:v>
                </c:pt>
                <c:pt idx="33">
                  <c:v>99.258349956523958</c:v>
                </c:pt>
                <c:pt idx="34">
                  <c:v>99.299268579612317</c:v>
                </c:pt>
                <c:pt idx="35">
                  <c:v>99.212316505549595</c:v>
                </c:pt>
                <c:pt idx="36">
                  <c:v>99.549895146028334</c:v>
                </c:pt>
                <c:pt idx="37">
                  <c:v>98.593422331338559</c:v>
                </c:pt>
                <c:pt idx="38">
                  <c:v>99.483402383509798</c:v>
                </c:pt>
                <c:pt idx="39">
                  <c:v>99.498746867167924</c:v>
                </c:pt>
                <c:pt idx="40">
                  <c:v>99.422024448877295</c:v>
                </c:pt>
                <c:pt idx="41">
                  <c:v>98.88496752084292</c:v>
                </c:pt>
                <c:pt idx="42">
                  <c:v>98.736637512147723</c:v>
                </c:pt>
                <c:pt idx="43">
                  <c:v>98.204695411999381</c:v>
                </c:pt>
                <c:pt idx="44">
                  <c:v>97.529538131041889</c:v>
                </c:pt>
                <c:pt idx="45">
                  <c:v>97.524423303155857</c:v>
                </c:pt>
                <c:pt idx="46">
                  <c:v>97.156155695360852</c:v>
                </c:pt>
                <c:pt idx="47">
                  <c:v>97.058973965526064</c:v>
                </c:pt>
                <c:pt idx="48">
                  <c:v>97.084548104956269</c:v>
                </c:pt>
                <c:pt idx="49">
                  <c:v>97.018055342437719</c:v>
                </c:pt>
                <c:pt idx="50">
                  <c:v>96.62421359521251</c:v>
                </c:pt>
                <c:pt idx="51">
                  <c:v>96.608869111554398</c:v>
                </c:pt>
                <c:pt idx="52">
                  <c:v>96.220142192215235</c:v>
                </c:pt>
                <c:pt idx="53">
                  <c:v>96.02577873254566</c:v>
                </c:pt>
                <c:pt idx="54">
                  <c:v>95.964400797913157</c:v>
                </c:pt>
                <c:pt idx="55">
                  <c:v>96.3633573730244</c:v>
                </c:pt>
                <c:pt idx="56">
                  <c:v>96.429850135542935</c:v>
                </c:pt>
                <c:pt idx="57">
                  <c:v>96.84926602219835</c:v>
                </c:pt>
                <c:pt idx="58">
                  <c:v>97.171500179018977</c:v>
                </c:pt>
                <c:pt idx="59">
                  <c:v>96.654902562528775</c:v>
                </c:pt>
                <c:pt idx="60">
                  <c:v>96.654902562528775</c:v>
                </c:pt>
                <c:pt idx="61">
                  <c:v>96.578180144238161</c:v>
                </c:pt>
                <c:pt idx="62">
                  <c:v>96.649787734642729</c:v>
                </c:pt>
                <c:pt idx="63">
                  <c:v>96.583294972124193</c:v>
                </c:pt>
                <c:pt idx="64">
                  <c:v>96.803232571223973</c:v>
                </c:pt>
                <c:pt idx="65">
                  <c:v>96.97202189146337</c:v>
                </c:pt>
                <c:pt idx="66">
                  <c:v>97.161270523246884</c:v>
                </c:pt>
                <c:pt idx="67">
                  <c:v>97.278911564625858</c:v>
                </c:pt>
                <c:pt idx="68">
                  <c:v>97.376093294460645</c:v>
                </c:pt>
                <c:pt idx="69">
                  <c:v>97.340289499258347</c:v>
                </c:pt>
                <c:pt idx="70">
                  <c:v>97.089662932842316</c:v>
                </c:pt>
                <c:pt idx="71">
                  <c:v>97.580686409902313</c:v>
                </c:pt>
                <c:pt idx="72">
                  <c:v>97.601145721446485</c:v>
                </c:pt>
                <c:pt idx="73">
                  <c:v>97.754590558027729</c:v>
                </c:pt>
                <c:pt idx="74">
                  <c:v>97.764820213799823</c:v>
                </c:pt>
                <c:pt idx="75">
                  <c:v>97.785279525343967</c:v>
                </c:pt>
                <c:pt idx="76">
                  <c:v>97.877346427292721</c:v>
                </c:pt>
                <c:pt idx="77">
                  <c:v>98.107513682164594</c:v>
                </c:pt>
                <c:pt idx="78">
                  <c:v>98.2302695514296</c:v>
                </c:pt>
                <c:pt idx="79">
                  <c:v>98.424633011099189</c:v>
                </c:pt>
                <c:pt idx="80">
                  <c:v>98.95146028336147</c:v>
                </c:pt>
                <c:pt idx="81">
                  <c:v>99.007723390107927</c:v>
                </c:pt>
                <c:pt idx="82">
                  <c:v>98.88496752084292</c:v>
                </c:pt>
                <c:pt idx="83">
                  <c:v>98.593422331338559</c:v>
                </c:pt>
                <c:pt idx="84">
                  <c:v>98.501355429389804</c:v>
                </c:pt>
                <c:pt idx="85">
                  <c:v>98.552503708250214</c:v>
                </c:pt>
                <c:pt idx="86">
                  <c:v>98.818474758324385</c:v>
                </c:pt>
                <c:pt idx="87">
                  <c:v>99.01795304588002</c:v>
                </c:pt>
                <c:pt idx="88">
                  <c:v>99.115134775714793</c:v>
                </c:pt>
                <c:pt idx="89">
                  <c:v>99.304383407498335</c:v>
                </c:pt>
                <c:pt idx="90">
                  <c:v>99.677765843179372</c:v>
                </c:pt>
                <c:pt idx="91">
                  <c:v>99.754488261470016</c:v>
                </c:pt>
                <c:pt idx="92">
                  <c:v>99.923277581709385</c:v>
                </c:pt>
                <c:pt idx="93">
                  <c:v>99.867014474962929</c:v>
                </c:pt>
                <c:pt idx="94">
                  <c:v>100.0613779346325</c:v>
                </c:pt>
                <c:pt idx="95">
                  <c:v>100</c:v>
                </c:pt>
                <c:pt idx="96">
                  <c:v>100.17390414812542</c:v>
                </c:pt>
                <c:pt idx="97">
                  <c:v>100.41941588665541</c:v>
                </c:pt>
                <c:pt idx="98">
                  <c:v>100.5524014116925</c:v>
                </c:pt>
                <c:pt idx="99">
                  <c:v>100.7109610761598</c:v>
                </c:pt>
                <c:pt idx="100">
                  <c:v>100.45010485397168</c:v>
                </c:pt>
                <c:pt idx="101">
                  <c:v>100.75187969924812</c:v>
                </c:pt>
                <c:pt idx="102">
                  <c:v>100.859291084855</c:v>
                </c:pt>
                <c:pt idx="103">
                  <c:v>101.04853971663854</c:v>
                </c:pt>
                <c:pt idx="104">
                  <c:v>101.1661807580175</c:v>
                </c:pt>
                <c:pt idx="105">
                  <c:v>101.37588870134519</c:v>
                </c:pt>
                <c:pt idx="106">
                  <c:v>101.45772594752187</c:v>
                </c:pt>
                <c:pt idx="107">
                  <c:v>101.69812285816582</c:v>
                </c:pt>
                <c:pt idx="108">
                  <c:v>101.89760114572147</c:v>
                </c:pt>
                <c:pt idx="109">
                  <c:v>102.20960564677</c:v>
                </c:pt>
                <c:pt idx="110">
                  <c:v>102.22495013042811</c:v>
                </c:pt>
                <c:pt idx="111">
                  <c:v>102.49092118050227</c:v>
                </c:pt>
                <c:pt idx="112">
                  <c:v>102.6648253286277</c:v>
                </c:pt>
                <c:pt idx="113">
                  <c:v>102.52672497570457</c:v>
                </c:pt>
                <c:pt idx="114">
                  <c:v>102.34770599969312</c:v>
                </c:pt>
                <c:pt idx="115">
                  <c:v>102.01012735921438</c:v>
                </c:pt>
                <c:pt idx="116">
                  <c:v>101.91806045726561</c:v>
                </c:pt>
                <c:pt idx="117">
                  <c:v>102.03570149864458</c:v>
                </c:pt>
                <c:pt idx="118">
                  <c:v>101.97943839189811</c:v>
                </c:pt>
                <c:pt idx="119">
                  <c:v>102.1840315073398</c:v>
                </c:pt>
                <c:pt idx="120">
                  <c:v>102.25563909774438</c:v>
                </c:pt>
                <c:pt idx="121">
                  <c:v>102.13288322847936</c:v>
                </c:pt>
                <c:pt idx="122">
                  <c:v>102.10219426116312</c:v>
                </c:pt>
                <c:pt idx="123">
                  <c:v>102.01012735921438</c:v>
                </c:pt>
                <c:pt idx="124">
                  <c:v>101.89248631783541</c:v>
                </c:pt>
                <c:pt idx="125">
                  <c:v>101.55490767735667</c:v>
                </c:pt>
                <c:pt idx="126">
                  <c:v>101.28382179939646</c:v>
                </c:pt>
                <c:pt idx="127">
                  <c:v>101.20198455321979</c:v>
                </c:pt>
                <c:pt idx="128">
                  <c:v>101.23778834842207</c:v>
                </c:pt>
                <c:pt idx="129">
                  <c:v>101.18152524167563</c:v>
                </c:pt>
                <c:pt idx="130">
                  <c:v>101.00762109355021</c:v>
                </c:pt>
                <c:pt idx="131">
                  <c:v>101.21732903687793</c:v>
                </c:pt>
                <c:pt idx="132">
                  <c:v>100.63423865786916</c:v>
                </c:pt>
                <c:pt idx="133">
                  <c:v>100.96158764257584</c:v>
                </c:pt>
                <c:pt idx="134">
                  <c:v>100.75187969924812</c:v>
                </c:pt>
                <c:pt idx="135">
                  <c:v>100.78256866656439</c:v>
                </c:pt>
                <c:pt idx="136">
                  <c:v>100.77745383867833</c:v>
                </c:pt>
                <c:pt idx="137">
                  <c:v>100.82348728965272</c:v>
                </c:pt>
                <c:pt idx="138">
                  <c:v>101.22244386476396</c:v>
                </c:pt>
                <c:pt idx="139">
                  <c:v>101.03831006086645</c:v>
                </c:pt>
                <c:pt idx="140">
                  <c:v>100.94112833103166</c:v>
                </c:pt>
                <c:pt idx="141">
                  <c:v>101.15595110224542</c:v>
                </c:pt>
                <c:pt idx="142">
                  <c:v>101.17641041378957</c:v>
                </c:pt>
                <c:pt idx="143">
                  <c:v>100.98204695411998</c:v>
                </c:pt>
                <c:pt idx="144">
                  <c:v>100.97181729834791</c:v>
                </c:pt>
                <c:pt idx="145">
                  <c:v>101.12526213492916</c:v>
                </c:pt>
                <c:pt idx="146">
                  <c:v>100.96670247046187</c:v>
                </c:pt>
                <c:pt idx="147">
                  <c:v>100.99227660989207</c:v>
                </c:pt>
                <c:pt idx="148">
                  <c:v>101.15595110224542</c:v>
                </c:pt>
                <c:pt idx="149">
                  <c:v>101.20709938110583</c:v>
                </c:pt>
                <c:pt idx="150">
                  <c:v>101.19686972533376</c:v>
                </c:pt>
                <c:pt idx="151">
                  <c:v>101.88225666206334</c:v>
                </c:pt>
                <c:pt idx="152">
                  <c:v>101.93851976880978</c:v>
                </c:pt>
                <c:pt idx="153">
                  <c:v>101.84645286686104</c:v>
                </c:pt>
                <c:pt idx="154">
                  <c:v>102.01524218710041</c:v>
                </c:pt>
                <c:pt idx="155">
                  <c:v>101.81064907165876</c:v>
                </c:pt>
                <c:pt idx="156">
                  <c:v>101.88737148994937</c:v>
                </c:pt>
                <c:pt idx="157">
                  <c:v>102.02035701498644</c:v>
                </c:pt>
                <c:pt idx="158">
                  <c:v>102.17891667945374</c:v>
                </c:pt>
                <c:pt idx="159">
                  <c:v>102.03570149864458</c:v>
                </c:pt>
                <c:pt idx="160">
                  <c:v>101.94874942458188</c:v>
                </c:pt>
                <c:pt idx="161">
                  <c:v>102.10219426116312</c:v>
                </c:pt>
                <c:pt idx="162">
                  <c:v>102.21472047465603</c:v>
                </c:pt>
                <c:pt idx="163">
                  <c:v>102.1124239169352</c:v>
                </c:pt>
                <c:pt idx="164">
                  <c:v>102.20449081888394</c:v>
                </c:pt>
                <c:pt idx="165">
                  <c:v>102.05616081018873</c:v>
                </c:pt>
                <c:pt idx="166">
                  <c:v>101.99478287555624</c:v>
                </c:pt>
                <c:pt idx="167">
                  <c:v>101.61628561198917</c:v>
                </c:pt>
                <c:pt idx="168">
                  <c:v>101.94874942458188</c:v>
                </c:pt>
                <c:pt idx="169">
                  <c:v>102.01524218710041</c:v>
                </c:pt>
                <c:pt idx="170">
                  <c:v>101.841338038975</c:v>
                </c:pt>
                <c:pt idx="171">
                  <c:v>101.95897908035396</c:v>
                </c:pt>
                <c:pt idx="172">
                  <c:v>101.72881182548208</c:v>
                </c:pt>
                <c:pt idx="173">
                  <c:v>101.81576389954479</c:v>
                </c:pt>
                <c:pt idx="174">
                  <c:v>101.91294562937958</c:v>
                </c:pt>
                <c:pt idx="175">
                  <c:v>100.8337169454248</c:v>
                </c:pt>
                <c:pt idx="176">
                  <c:v>87.29476753107258</c:v>
                </c:pt>
                <c:pt idx="177">
                  <c:v>88.583704158355076</c:v>
                </c:pt>
                <c:pt idx="178">
                  <c:v>90.885376707073817</c:v>
                </c:pt>
                <c:pt idx="179">
                  <c:v>91.637256406321939</c:v>
                </c:pt>
                <c:pt idx="180">
                  <c:v>92.675566467188389</c:v>
                </c:pt>
                <c:pt idx="181">
                  <c:v>92.680681295074436</c:v>
                </c:pt>
                <c:pt idx="182">
                  <c:v>93.846862053091911</c:v>
                </c:pt>
                <c:pt idx="183">
                  <c:v>94.409493120556505</c:v>
                </c:pt>
                <c:pt idx="184">
                  <c:v>94.634545547542331</c:v>
                </c:pt>
                <c:pt idx="185">
                  <c:v>94.552708301365669</c:v>
                </c:pt>
                <c:pt idx="186">
                  <c:v>94.552708301365669</c:v>
                </c:pt>
                <c:pt idx="187">
                  <c:v>95.263669377525446</c:v>
                </c:pt>
                <c:pt idx="188">
                  <c:v>95.519410771827523</c:v>
                </c:pt>
                <c:pt idx="189">
                  <c:v>95.908137691166701</c:v>
                </c:pt>
                <c:pt idx="190">
                  <c:v>96.163879085468778</c:v>
                </c:pt>
                <c:pt idx="191">
                  <c:v>96.808347399110033</c:v>
                </c:pt>
                <c:pt idx="192">
                  <c:v>96.951562579919198</c:v>
                </c:pt>
                <c:pt idx="193">
                  <c:v>94.665234514858582</c:v>
                </c:pt>
                <c:pt idx="194">
                  <c:v>97.120351900158568</c:v>
                </c:pt>
                <c:pt idx="195">
                  <c:v>97.437471229093148</c:v>
                </c:pt>
                <c:pt idx="196">
                  <c:v>97.877346427292721</c:v>
                </c:pt>
                <c:pt idx="197">
                  <c:v>97.62671986087669</c:v>
                </c:pt>
                <c:pt idx="198">
                  <c:v>97.938724361925225</c:v>
                </c:pt>
                <c:pt idx="199">
                  <c:v>97.836427804204391</c:v>
                </c:pt>
                <c:pt idx="200">
                  <c:v>98.199580584113349</c:v>
                </c:pt>
                <c:pt idx="201">
                  <c:v>98.383714388010844</c:v>
                </c:pt>
                <c:pt idx="202">
                  <c:v>98.450207150529394</c:v>
                </c:pt>
                <c:pt idx="203">
                  <c:v>99.263464784410019</c:v>
                </c:pt>
                <c:pt idx="204">
                  <c:v>99.355531686358759</c:v>
                </c:pt>
                <c:pt idx="205">
                  <c:v>99.411794793105216</c:v>
                </c:pt>
                <c:pt idx="206">
                  <c:v>99.27880926806813</c:v>
                </c:pt>
                <c:pt idx="207">
                  <c:v>99.345302030586666</c:v>
                </c:pt>
                <c:pt idx="208">
                  <c:v>99.452713416193546</c:v>
                </c:pt>
                <c:pt idx="209">
                  <c:v>99.851669991304803</c:v>
                </c:pt>
                <c:pt idx="210">
                  <c:v>99.918162753823339</c:v>
                </c:pt>
                <c:pt idx="211">
                  <c:v>100.11764104137897</c:v>
                </c:pt>
                <c:pt idx="212">
                  <c:v>99.979540688455842</c:v>
                </c:pt>
                <c:pt idx="213">
                  <c:v>100.01022965577209</c:v>
                </c:pt>
                <c:pt idx="214">
                  <c:v>100.12275586926501</c:v>
                </c:pt>
                <c:pt idx="215">
                  <c:v>99.744258605697922</c:v>
                </c:pt>
                <c:pt idx="216">
                  <c:v>99.953966549025637</c:v>
                </c:pt>
                <c:pt idx="217">
                  <c:v>100.08183724617668</c:v>
                </c:pt>
                <c:pt idx="218">
                  <c:v>100.04603345097438</c:v>
                </c:pt>
                <c:pt idx="219">
                  <c:v>99.769832745128127</c:v>
                </c:pt>
                <c:pt idx="220">
                  <c:v>99.780062400900221</c:v>
                </c:pt>
                <c:pt idx="221">
                  <c:v>100.08695207406271</c:v>
                </c:pt>
                <c:pt idx="222">
                  <c:v>100.08695207406271</c:v>
                </c:pt>
                <c:pt idx="223">
                  <c:v>100.14321518080918</c:v>
                </c:pt>
                <c:pt idx="224">
                  <c:v>100.5268272722623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9D-4D72-BE9B-BBE65B12F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5646064"/>
        <c:axId val="575652952"/>
      </c:lineChart>
      <c:catAx>
        <c:axId val="575646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/>
                  <a:t>Seasonally Adjusted, Non-Farm, </a:t>
                </a:r>
              </a:p>
              <a:p>
                <a:pPr>
                  <a:defRPr sz="900"/>
                </a:pPr>
                <a:r>
                  <a:rPr lang="en-US" sz="900" dirty="0"/>
                  <a:t>Revised March 2024 with New Benchmarks</a:t>
                </a:r>
              </a:p>
              <a:p>
                <a:pPr>
                  <a:defRPr sz="900"/>
                </a:pPr>
                <a:r>
                  <a:rPr lang="en-US" sz="900" dirty="0"/>
                  <a:t>Bureau of Labor Statistics  </a:t>
                </a:r>
              </a:p>
            </c:rich>
          </c:tx>
          <c:layout>
            <c:manualLayout>
              <c:xMode val="edge"/>
              <c:yMode val="edge"/>
              <c:x val="0.21775972723626152"/>
              <c:y val="0.880978221747943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52952"/>
        <c:crosses val="autoZero"/>
        <c:auto val="1"/>
        <c:lblAlgn val="ctr"/>
        <c:lblOffset val="100"/>
        <c:noMultiLvlLbl val="0"/>
      </c:catAx>
      <c:valAx>
        <c:axId val="575652952"/>
        <c:scaling>
          <c:orientation val="minMax"/>
          <c:min val="8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August 2005=100</a:t>
                </a:r>
              </a:p>
            </c:rich>
          </c:tx>
          <c:layout>
            <c:manualLayout>
              <c:xMode val="edge"/>
              <c:yMode val="edge"/>
              <c:x val="1.5558148580318941E-2"/>
              <c:y val="0.290051927146686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4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100"/>
              <a:t>Louisiana's Domestic Migration</a:t>
            </a:r>
          </a:p>
          <a:p>
            <a:pPr>
              <a:defRPr sz="1100"/>
            </a:pPr>
            <a:r>
              <a:rPr lang="en-US" sz="1100"/>
              <a:t>2011-2023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Graphics!$B$2</c:f>
              <c:strCache>
                <c:ptCount val="1"/>
                <c:pt idx="0">
                  <c:v>Domestic Migration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Graphics!$A$3:$A$15</c:f>
              <c:strCache>
                <c:ptCount val="13"/>
                <c:pt idx="0">
                  <c:v>Year 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Year 2023</c:v>
                </c:pt>
              </c:strCache>
            </c:strRef>
          </c:cat>
          <c:val>
            <c:numRef>
              <c:f>Graphics!$B$3:$B$15</c:f>
              <c:numCache>
                <c:formatCode>#,##0</c:formatCode>
                <c:ptCount val="13"/>
                <c:pt idx="0">
                  <c:v>2379</c:v>
                </c:pt>
                <c:pt idx="1">
                  <c:v>-1243</c:v>
                </c:pt>
                <c:pt idx="2">
                  <c:v>-2492</c:v>
                </c:pt>
                <c:pt idx="3">
                  <c:v>-6085</c:v>
                </c:pt>
                <c:pt idx="4">
                  <c:v>-7358</c:v>
                </c:pt>
                <c:pt idx="5">
                  <c:v>-12243</c:v>
                </c:pt>
                <c:pt idx="6">
                  <c:v>-27515</c:v>
                </c:pt>
                <c:pt idx="7">
                  <c:v>-27914</c:v>
                </c:pt>
                <c:pt idx="8">
                  <c:v>-26045</c:v>
                </c:pt>
                <c:pt idx="9">
                  <c:v>-28178.5</c:v>
                </c:pt>
                <c:pt idx="10">
                  <c:v>-30312</c:v>
                </c:pt>
                <c:pt idx="11">
                  <c:v>-46672</c:v>
                </c:pt>
                <c:pt idx="12" formatCode="General">
                  <c:v>-29692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7-4390-A265-B833B0112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47378112"/>
        <c:axId val="1812746112"/>
      </c:barChart>
      <c:catAx>
        <c:axId val="1747378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U.S. Census Bureau</a:t>
                </a:r>
              </a:p>
              <a:p>
                <a:pPr>
                  <a:defRPr/>
                </a:pPr>
                <a:r>
                  <a:rPr lang="en-US"/>
                  <a:t> Estimates are for July 1 of Each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2746112"/>
        <c:crosses val="autoZero"/>
        <c:auto val="1"/>
        <c:lblAlgn val="ctr"/>
        <c:lblOffset val="100"/>
        <c:noMultiLvlLbl val="0"/>
      </c:catAx>
      <c:valAx>
        <c:axId val="181274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Net Migration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37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Louisiana's Natural Population Increase</a:t>
            </a:r>
          </a:p>
          <a:p>
            <a:pPr>
              <a:defRPr/>
            </a:pPr>
            <a:r>
              <a:rPr lang="en-US" sz="1200"/>
              <a:t>Births-Deaths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Graphics!$A$22:$A$35</c:f>
              <c:strCache>
                <c:ptCount val="13"/>
                <c:pt idx="0">
                  <c:v>Year 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Year 2023</c:v>
                </c:pt>
              </c:strCache>
            </c:strRef>
          </c:cat>
          <c:val>
            <c:numRef>
              <c:f>Graphics!$B$22:$B$34</c:f>
              <c:numCache>
                <c:formatCode>_(* #,##0_);_(* \(#,##0\);_(* "-"??_);_(@_)</c:formatCode>
                <c:ptCount val="13"/>
                <c:pt idx="0">
                  <c:v>22814</c:v>
                </c:pt>
                <c:pt idx="1">
                  <c:v>21475</c:v>
                </c:pt>
                <c:pt idx="2">
                  <c:v>19701</c:v>
                </c:pt>
                <c:pt idx="3">
                  <c:v>19453</c:v>
                </c:pt>
                <c:pt idx="4">
                  <c:v>20391</c:v>
                </c:pt>
                <c:pt idx="5">
                  <c:v>18540</c:v>
                </c:pt>
                <c:pt idx="6">
                  <c:v>18017</c:v>
                </c:pt>
                <c:pt idx="7">
                  <c:v>14085</c:v>
                </c:pt>
                <c:pt idx="8">
                  <c:v>12155</c:v>
                </c:pt>
                <c:pt idx="9">
                  <c:v>2779.25</c:v>
                </c:pt>
                <c:pt idx="10">
                  <c:v>-1038</c:v>
                </c:pt>
                <c:pt idx="11">
                  <c:v>80.5</c:v>
                </c:pt>
                <c:pt idx="12">
                  <c:v>6115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6-43D9-964C-4A978EA13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25418368"/>
        <c:axId val="825419024"/>
      </c:barChart>
      <c:catAx>
        <c:axId val="82541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U.S. Census Bureau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19024"/>
        <c:crosses val="autoZero"/>
        <c:auto val="1"/>
        <c:lblAlgn val="ctr"/>
        <c:lblOffset val="100"/>
        <c:noMultiLvlLbl val="0"/>
      </c:catAx>
      <c:valAx>
        <c:axId val="82541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Net Change Births-Deaths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1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0.36759</cdr:x>
      <cdr:y>0.48136</cdr:y>
    </cdr:from>
    <cdr:to>
      <cdr:x>0.79842</cdr:x>
      <cdr:y>0.6003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B3DA0F91-29DC-46CF-91E0-639A415C2C2B}"/>
            </a:ext>
          </a:extLst>
        </cdr:cNvPr>
        <cdr:cNvSpPr/>
      </cdr:nvSpPr>
      <cdr:spPr>
        <a:xfrm xmlns:a="http://schemas.openxmlformats.org/drawingml/2006/main">
          <a:off x="2077248" y="1905814"/>
          <a:ext cx="2434617" cy="47092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>
            <a:shade val="15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000" dirty="0"/>
            <a:t>Post-Hurrican</a:t>
          </a:r>
          <a:r>
            <a:rPr lang="en-US" sz="1000" baseline="0" dirty="0"/>
            <a:t>e Katrina Recovery with Peak in 2016.</a:t>
          </a:r>
        </a:p>
        <a:p xmlns:a="http://schemas.openxmlformats.org/drawingml/2006/main">
          <a:endParaRPr lang="en-US" sz="1000" baseline="0" dirty="0"/>
        </a:p>
      </cdr:txBody>
    </cdr:sp>
  </cdr:relSizeAnchor>
  <cdr:relSizeAnchor xmlns:cdr="http://schemas.openxmlformats.org/drawingml/2006/chartDrawing">
    <cdr:from>
      <cdr:x>0.44664</cdr:x>
      <cdr:y>0.32901</cdr:y>
    </cdr:from>
    <cdr:to>
      <cdr:x>0.51779</cdr:x>
      <cdr:y>0.47164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9E3299A8-2AF7-46D2-B853-C28FBA8D6FC2}"/>
            </a:ext>
          </a:extLst>
        </cdr:cNvPr>
        <cdr:cNvCxnSpPr/>
      </cdr:nvCxnSpPr>
      <cdr:spPr>
        <a:xfrm xmlns:a="http://schemas.openxmlformats.org/drawingml/2006/main" flipH="1" flipV="1">
          <a:off x="2152672" y="966776"/>
          <a:ext cx="342878" cy="41911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0.72925</cdr:x>
      <cdr:y>0.06353</cdr:y>
    </cdr:from>
    <cdr:to>
      <cdr:x>0.95469</cdr:x>
      <cdr:y>0.14985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FFB72EE2-F842-42B1-9CF3-C5EF7BEBF386}"/>
            </a:ext>
          </a:extLst>
        </cdr:cNvPr>
        <cdr:cNvSpPr/>
      </cdr:nvSpPr>
      <cdr:spPr>
        <a:xfrm xmlns:a="http://schemas.openxmlformats.org/drawingml/2006/main">
          <a:off x="4121010" y="251547"/>
          <a:ext cx="1273950" cy="34174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>
            <a:shade val="15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900" dirty="0"/>
            <a:t>Economic Stagnation</a:t>
          </a:r>
        </a:p>
      </cdr:txBody>
    </cdr:sp>
  </cdr:relSizeAnchor>
  <cdr:relSizeAnchor xmlns:cdr="http://schemas.openxmlformats.org/drawingml/2006/chartDrawing">
    <cdr:from>
      <cdr:x>0.78275</cdr:x>
      <cdr:y>0.16618</cdr:y>
    </cdr:from>
    <cdr:to>
      <cdr:x>0.80073</cdr:x>
      <cdr:y>0.30382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4B5B905A-2171-417A-B827-65D49EF810C8}"/>
            </a:ext>
          </a:extLst>
        </cdr:cNvPr>
        <cdr:cNvCxnSpPr/>
      </cdr:nvCxnSpPr>
      <cdr:spPr>
        <a:xfrm xmlns:a="http://schemas.openxmlformats.org/drawingml/2006/main" flipH="1">
          <a:off x="4423295" y="657946"/>
          <a:ext cx="101600" cy="54494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0.42231</cdr:x>
      <cdr:y>0.23117</cdr:y>
    </cdr:from>
    <cdr:to>
      <cdr:x>0.57769</cdr:x>
      <cdr:y>0.47412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625D0511-DA8F-2214-F16E-E25CE8DA37AD}"/>
            </a:ext>
          </a:extLst>
        </cdr:cNvPr>
        <cdr:cNvCxnSpPr/>
      </cdr:nvCxnSpPr>
      <cdr:spPr>
        <a:xfrm xmlns:a="http://schemas.openxmlformats.org/drawingml/2006/main" flipV="1">
          <a:off x="2386487" y="915272"/>
          <a:ext cx="878017" cy="96187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0.27482</cdr:x>
      <cdr:y>0.41813</cdr:y>
    </cdr:from>
    <cdr:to>
      <cdr:x>0.72518</cdr:x>
      <cdr:y>0.61876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E4EABA6F-34DD-3AA7-C41F-D60F80EC8949}"/>
            </a:ext>
          </a:extLst>
        </cdr:cNvPr>
        <cdr:cNvSpPr/>
      </cdr:nvSpPr>
      <cdr:spPr>
        <a:xfrm xmlns:a="http://schemas.openxmlformats.org/drawingml/2006/main">
          <a:off x="1392197" y="1655473"/>
          <a:ext cx="2281382" cy="79432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>
            <a:shade val="15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/>
            <a:t>Job Growth Peaked in 2014</a:t>
          </a:r>
        </a:p>
        <a:p xmlns:a="http://schemas.openxmlformats.org/drawingml/2006/main">
          <a:r>
            <a:rPr lang="en-US" dirty="0"/>
            <a:t>Remained Relative Flat until 2019 and up to April 2024 had Recovered to pre-Covid Job Levels </a:t>
          </a:r>
        </a:p>
      </cdr:txBody>
    </cdr:sp>
  </cdr:relSizeAnchor>
  <cdr:relSizeAnchor xmlns:cdr="http://schemas.openxmlformats.org/drawingml/2006/chartDrawing">
    <cdr:from>
      <cdr:x>0.5</cdr:x>
      <cdr:y>0.2354</cdr:y>
    </cdr:from>
    <cdr:to>
      <cdr:x>0.55957</cdr:x>
      <cdr:y>0.41813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05A9AAFD-5D75-0FE5-B8CE-68B67D7B7373}"/>
            </a:ext>
          </a:extLst>
        </cdr:cNvPr>
        <cdr:cNvCxnSpPr>
          <a:stCxn xmlns:a="http://schemas.openxmlformats.org/drawingml/2006/main" id="2" idx="0"/>
        </cdr:cNvCxnSpPr>
      </cdr:nvCxnSpPr>
      <cdr:spPr>
        <a:xfrm xmlns:a="http://schemas.openxmlformats.org/drawingml/2006/main" flipV="1">
          <a:off x="2532888" y="931989"/>
          <a:ext cx="301752" cy="72348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8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8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0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2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4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4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June 28,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June 28,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049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FA6F15AA-D2B2-2507-1900-2E14B0BD19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08" b="22221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0069B-1ADB-BE63-CC60-EFCB8FB36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Louisiana’s Migration and Population Growth Picture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E4E4F-AFA6-3EB5-A1A5-22A62DEBD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EDC06C-A374-0E6E-7DBE-A35ACCF25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342946"/>
            <a:ext cx="10789920" cy="1234440"/>
          </a:xfrm>
        </p:spPr>
        <p:txBody>
          <a:bodyPr/>
          <a:lstStyle/>
          <a:p>
            <a:pPr algn="ctr"/>
            <a:r>
              <a:rPr lang="en-US" dirty="0"/>
              <a:t>Relationship between job growth and population growth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293CFD1-C14E-4FD2-893F-827219AFFD3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4655163"/>
              </p:ext>
            </p:extLst>
          </p:nvPr>
        </p:nvGraphicFramePr>
        <p:xfrm>
          <a:off x="822960" y="1783081"/>
          <a:ext cx="5650992" cy="428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000000-0008-0000-0600-000006000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8768174"/>
              </p:ext>
            </p:extLst>
          </p:nvPr>
        </p:nvGraphicFramePr>
        <p:xfrm>
          <a:off x="6547104" y="1783081"/>
          <a:ext cx="5440680" cy="428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9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8F8F-5708-2A67-B8DC-B6ED4E4E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673" y="168592"/>
            <a:ext cx="10241280" cy="6172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“</a:t>
            </a:r>
            <a:r>
              <a:rPr lang="en-US" sz="2000" dirty="0"/>
              <a:t>it is </a:t>
            </a:r>
            <a:r>
              <a:rPr lang="en-US" sz="2000"/>
              <a:t>the economy, </a:t>
            </a:r>
            <a:r>
              <a:rPr lang="en-US" sz="2000" dirty="0"/>
              <a:t>stupid:”</a:t>
            </a:r>
            <a:br>
              <a:rPr lang="en-US" sz="2000" dirty="0"/>
            </a:br>
            <a:r>
              <a:rPr lang="en-US" sz="2000" dirty="0"/>
              <a:t>Why the competitive weakness?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7C7CE0A-3604-4C89-8E89-575EAA91F25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3845766"/>
              </p:ext>
            </p:extLst>
          </p:nvPr>
        </p:nvGraphicFramePr>
        <p:xfrm>
          <a:off x="1371599" y="932873"/>
          <a:ext cx="5073217" cy="5139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D7B70A9-1026-4D39-92D5-60E6DB31B4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20667"/>
              </p:ext>
            </p:extLst>
          </p:nvPr>
        </p:nvGraphicFramePr>
        <p:xfrm>
          <a:off x="6539345" y="932873"/>
          <a:ext cx="5073218" cy="513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57147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140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GradientRiseVTI</vt:lpstr>
      <vt:lpstr>Louisiana’s Migration and Population Growth Picture</vt:lpstr>
      <vt:lpstr>Relationship between job growth and population growth</vt:lpstr>
      <vt:lpstr>“it is the economy, stupid:” Why the competitive weakness?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Raymond Brady</dc:creator>
  <cp:lastModifiedBy>Raymond Brady</cp:lastModifiedBy>
  <cp:revision>5</cp:revision>
  <dcterms:created xsi:type="dcterms:W3CDTF">2024-06-25T15:28:17Z</dcterms:created>
  <dcterms:modified xsi:type="dcterms:W3CDTF">2024-06-28T13:55:27Z</dcterms:modified>
</cp:coreProperties>
</file>