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5.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6.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7.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8.xml" ContentType="application/vnd.openxmlformats-officedocument.drawingml.chartshapes+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9.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10.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11.xml" ContentType="application/vnd.openxmlformats-officedocument.drawingml.chartshapes+xml"/>
  <Override PartName="/ppt/notesSlides/notesSlide2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12.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sldIdLst>
    <p:sldId id="256" r:id="rId2"/>
    <p:sldId id="307" r:id="rId3"/>
    <p:sldId id="510" r:id="rId4"/>
    <p:sldId id="526" r:id="rId5"/>
    <p:sldId id="527" r:id="rId6"/>
    <p:sldId id="537" r:id="rId7"/>
    <p:sldId id="484" r:id="rId8"/>
    <p:sldId id="507" r:id="rId9"/>
    <p:sldId id="478" r:id="rId10"/>
    <p:sldId id="493" r:id="rId11"/>
    <p:sldId id="543" r:id="rId12"/>
    <p:sldId id="498" r:id="rId13"/>
    <p:sldId id="496" r:id="rId14"/>
    <p:sldId id="479" r:id="rId15"/>
    <p:sldId id="504" r:id="rId16"/>
    <p:sldId id="481" r:id="rId17"/>
    <p:sldId id="462" r:id="rId18"/>
    <p:sldId id="458" r:id="rId19"/>
    <p:sldId id="463" r:id="rId20"/>
    <p:sldId id="461" r:id="rId21"/>
    <p:sldId id="483" r:id="rId22"/>
    <p:sldId id="416" r:id="rId23"/>
    <p:sldId id="485" r:id="rId24"/>
    <p:sldId id="509" r:id="rId25"/>
    <p:sldId id="486" r:id="rId26"/>
    <p:sldId id="460" r:id="rId27"/>
    <p:sldId id="446" r:id="rId28"/>
    <p:sldId id="417" r:id="rId29"/>
    <p:sldId id="525" r:id="rId30"/>
    <p:sldId id="360" r:id="rId31"/>
    <p:sldId id="323" r:id="rId32"/>
    <p:sldId id="466" r:id="rId33"/>
    <p:sldId id="538" r:id="rId34"/>
    <p:sldId id="539" r:id="rId35"/>
    <p:sldId id="470" r:id="rId36"/>
    <p:sldId id="541" r:id="rId37"/>
    <p:sldId id="423" r:id="rId38"/>
    <p:sldId id="472" r:id="rId39"/>
    <p:sldId id="421" r:id="rId40"/>
    <p:sldId id="505" r:id="rId41"/>
    <p:sldId id="465" r:id="rId42"/>
    <p:sldId id="528" r:id="rId43"/>
    <p:sldId id="464" r:id="rId44"/>
    <p:sldId id="424" r:id="rId45"/>
    <p:sldId id="511" r:id="rId46"/>
    <p:sldId id="514" r:id="rId47"/>
    <p:sldId id="513" r:id="rId48"/>
    <p:sldId id="512" r:id="rId49"/>
    <p:sldId id="515" r:id="rId50"/>
    <p:sldId id="542" r:id="rId51"/>
    <p:sldId id="536" r:id="rId52"/>
    <p:sldId id="530" r:id="rId53"/>
    <p:sldId id="533" r:id="rId54"/>
    <p:sldId id="531" r:id="rId55"/>
    <p:sldId id="532" r:id="rId56"/>
    <p:sldId id="516" r:id="rId57"/>
    <p:sldId id="534" r:id="rId58"/>
    <p:sldId id="535" r:id="rId59"/>
    <p:sldId id="402" r:id="rId60"/>
    <p:sldId id="435" r:id="rId61"/>
    <p:sldId id="475" r:id="rId62"/>
    <p:sldId id="491" r:id="rId63"/>
    <p:sldId id="501" r:id="rId64"/>
    <p:sldId id="502" r:id="rId65"/>
    <p:sldId id="517" r:id="rId66"/>
    <p:sldId id="518" r:id="rId67"/>
    <p:sldId id="519" r:id="rId68"/>
    <p:sldId id="520" r:id="rId69"/>
    <p:sldId id="523" r:id="rId70"/>
    <p:sldId id="522" r:id="rId71"/>
    <p:sldId id="524" r:id="rId72"/>
    <p:sldId id="260"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84A389-C731-4718-85A2-A27042410AB5}">
          <p14:sldIdLst>
            <p14:sldId id="256"/>
            <p14:sldId id="307"/>
            <p14:sldId id="510"/>
            <p14:sldId id="526"/>
            <p14:sldId id="527"/>
            <p14:sldId id="537"/>
            <p14:sldId id="484"/>
            <p14:sldId id="507"/>
            <p14:sldId id="478"/>
            <p14:sldId id="493"/>
            <p14:sldId id="543"/>
            <p14:sldId id="498"/>
            <p14:sldId id="496"/>
            <p14:sldId id="479"/>
            <p14:sldId id="504"/>
            <p14:sldId id="481"/>
            <p14:sldId id="462"/>
            <p14:sldId id="458"/>
            <p14:sldId id="463"/>
            <p14:sldId id="461"/>
            <p14:sldId id="483"/>
            <p14:sldId id="416"/>
            <p14:sldId id="485"/>
            <p14:sldId id="509"/>
            <p14:sldId id="486"/>
            <p14:sldId id="460"/>
            <p14:sldId id="446"/>
            <p14:sldId id="417"/>
            <p14:sldId id="525"/>
            <p14:sldId id="360"/>
            <p14:sldId id="323"/>
            <p14:sldId id="466"/>
            <p14:sldId id="538"/>
            <p14:sldId id="539"/>
            <p14:sldId id="470"/>
            <p14:sldId id="541"/>
            <p14:sldId id="423"/>
            <p14:sldId id="472"/>
            <p14:sldId id="421"/>
            <p14:sldId id="505"/>
            <p14:sldId id="465"/>
            <p14:sldId id="528"/>
            <p14:sldId id="464"/>
            <p14:sldId id="424"/>
          </p14:sldIdLst>
        </p14:section>
        <p14:section name="Untitled Section" id="{A9D82DC9-8C0C-4B58-891C-A2E305761A2F}">
          <p14:sldIdLst>
            <p14:sldId id="511"/>
            <p14:sldId id="514"/>
            <p14:sldId id="513"/>
            <p14:sldId id="512"/>
            <p14:sldId id="515"/>
            <p14:sldId id="542"/>
            <p14:sldId id="536"/>
            <p14:sldId id="530"/>
            <p14:sldId id="533"/>
            <p14:sldId id="531"/>
            <p14:sldId id="532"/>
            <p14:sldId id="516"/>
            <p14:sldId id="534"/>
            <p14:sldId id="535"/>
            <p14:sldId id="402"/>
            <p14:sldId id="435"/>
            <p14:sldId id="475"/>
            <p14:sldId id="491"/>
            <p14:sldId id="501"/>
            <p14:sldId id="502"/>
            <p14:sldId id="517"/>
            <p14:sldId id="518"/>
            <p14:sldId id="519"/>
            <p14:sldId id="520"/>
            <p14:sldId id="523"/>
            <p14:sldId id="522"/>
            <p14:sldId id="524"/>
            <p14:sldId id="26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Brady" initials="RB" lastIdx="7" clrIdx="0">
    <p:extLst>
      <p:ext uri="{19B8F6BF-5375-455C-9EA6-DF929625EA0E}">
        <p15:presenceInfo xmlns:p15="http://schemas.microsoft.com/office/powerpoint/2012/main" userId="3467a1f0a2ba4a60" providerId="Windows Live"/>
      </p:ext>
    </p:extLst>
  </p:cmAuthor>
  <p:cmAuthor id="2" name="Raymond Brady" initials="RB [2]" lastIdx="1" clrIdx="1">
    <p:extLst>
      <p:ext uri="{19B8F6BF-5375-455C-9EA6-DF929625EA0E}">
        <p15:presenceInfo xmlns:p15="http://schemas.microsoft.com/office/powerpoint/2012/main" userId="7a7417d0a3a97a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3099" autoAdjust="0"/>
  </p:normalViewPr>
  <p:slideViewPr>
    <p:cSldViewPr snapToGrid="0">
      <p:cViewPr varScale="1">
        <p:scale>
          <a:sx n="103" d="100"/>
          <a:sy n="103" d="100"/>
        </p:scale>
        <p:origin x="11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2024\October%202024\CPI%20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Job%20Growth\New%20Orleans%20MSA%20%20state%20Job%20Recovery10-20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0-202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0-2024.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eisure%20and%20Hospitality\Louisiana%20leisure%20and%20hospitality%20weekly%20pay%20and%20hours%202007-202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eisure%20and%20Hospitality\Louisiana%20leisure%20and%20hospitality%20weekly%20pay%20and%20hours%202007-202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5.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2024\October%202024\CPI%20Char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7.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8.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9.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Job%20Growth\New%20Orleans%20MSA%20%20state%20Job%20Recovery10-2024.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0-2024.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0-2024.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GDP\MSA%20Data\New%20Orleans%20MSA%202007-2022%20Current%20and%20Real.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GDP\MSA%20Data\New%20Orleans%20MSA%202007-2022%20Current%20and%20Rea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2024\October%202024\PPI%20+%20compensation%20chart.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0-2024.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0-2024.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10.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0-2024.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1.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0-2024.xlsx" TargetMode="Externa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12.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raybr\Documents\Louisiana\LOUISIAN\POPULAT\Katrina%20Revised\employment%20driven%20population\2024%20data\Data%20Center%20ResidentialAddresses%20up%20to%20July%202024.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2024\October%202024\PPI%20+%20compensation%20char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Hires,%20Openings,%20Layoffs\Hires,%20Opening,%20Layoff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U.S\U.S.%20Labor%20Force%20Growt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U.S\us%20job%20trend.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CPI All Urban Consumers, All Items</a:t>
            </a:r>
          </a:p>
          <a:p>
            <a:pPr>
              <a:defRPr sz="1200"/>
            </a:pPr>
            <a:r>
              <a:rPr lang="en-US" sz="1200"/>
              <a:t>Change From Year over Year</a:t>
            </a:r>
          </a:p>
          <a:p>
            <a:pPr>
              <a:defRPr sz="1200"/>
            </a:pPr>
            <a:r>
              <a:rPr lang="en-US" sz="1200"/>
              <a:t>Seasonally Adjusted</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multiLvlStrRef>
              <c:f>charts!$E$26:$F$117</c:f>
              <c:multiLvlStrCache>
                <c:ptCount val="92"/>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June</c:v>
                  </c:pt>
                  <c:pt idx="66">
                    <c:v>July</c:v>
                  </c:pt>
                  <c:pt idx="67">
                    <c:v>Aug</c:v>
                  </c:pt>
                  <c:pt idx="68">
                    <c:v>Sep</c:v>
                  </c:pt>
                  <c:pt idx="69">
                    <c:v>Oct</c:v>
                  </c:pt>
                  <c:pt idx="70">
                    <c:v>Nov</c:v>
                  </c:pt>
                  <c:pt idx="71">
                    <c:v>Dec</c:v>
                  </c:pt>
                  <c:pt idx="72">
                    <c:v>Jan</c:v>
                  </c:pt>
                  <c:pt idx="73">
                    <c:v>Feb</c:v>
                  </c:pt>
                  <c:pt idx="74">
                    <c:v>Mar</c:v>
                  </c:pt>
                  <c:pt idx="75">
                    <c:v>Apr</c:v>
                  </c:pt>
                  <c:pt idx="76">
                    <c:v>May </c:v>
                  </c:pt>
                  <c:pt idx="77">
                    <c:v>June</c:v>
                  </c:pt>
                  <c:pt idx="78">
                    <c:v>July</c:v>
                  </c:pt>
                  <c:pt idx="79">
                    <c:v>August</c:v>
                  </c:pt>
                  <c:pt idx="80">
                    <c:v>September</c:v>
                  </c:pt>
                  <c:pt idx="81">
                    <c:v>Oct</c:v>
                  </c:pt>
                  <c:pt idx="82">
                    <c:v>Nov</c:v>
                  </c:pt>
                  <c:pt idx="83">
                    <c:v>Dec</c:v>
                  </c:pt>
                  <c:pt idx="84">
                    <c:v>Jan</c:v>
                  </c:pt>
                  <c:pt idx="85">
                    <c:v>Feb</c:v>
                  </c:pt>
                  <c:pt idx="86">
                    <c:v>Mar</c:v>
                  </c:pt>
                  <c:pt idx="87">
                    <c:v>Apr</c:v>
                  </c:pt>
                  <c:pt idx="88">
                    <c:v>May </c:v>
                  </c:pt>
                  <c:pt idx="89">
                    <c:v>June</c:v>
                  </c:pt>
                  <c:pt idx="90">
                    <c:v>July</c:v>
                  </c:pt>
                  <c:pt idx="91">
                    <c:v>August</c:v>
                  </c:pt>
                </c:lvl>
                <c:lvl>
                  <c:pt idx="0">
                    <c:v>Year 2017</c:v>
                  </c:pt>
                  <c:pt idx="12">
                    <c:v>2018</c:v>
                  </c:pt>
                  <c:pt idx="24">
                    <c:v>2019</c:v>
                  </c:pt>
                  <c:pt idx="36">
                    <c:v>2020</c:v>
                  </c:pt>
                  <c:pt idx="48">
                    <c:v>2021</c:v>
                  </c:pt>
                  <c:pt idx="60">
                    <c:v>2022</c:v>
                  </c:pt>
                  <c:pt idx="72">
                    <c:v>2023</c:v>
                  </c:pt>
                  <c:pt idx="84">
                    <c:v>Year 2024</c:v>
                  </c:pt>
                </c:lvl>
              </c:multiLvlStrCache>
            </c:multiLvlStrRef>
          </c:cat>
          <c:val>
            <c:numRef>
              <c:f>charts!$G$26:$G$117</c:f>
              <c:numCache>
                <c:formatCode>0.0%</c:formatCode>
                <c:ptCount val="92"/>
                <c:pt idx="0">
                  <c:v>2.510393348257119E-2</c:v>
                </c:pt>
                <c:pt idx="1">
                  <c:v>2.810361681329418E-2</c:v>
                </c:pt>
                <c:pt idx="2">
                  <c:v>2.4411962365591327E-2</c:v>
                </c:pt>
                <c:pt idx="3">
                  <c:v>2.176223471915387E-2</c:v>
                </c:pt>
                <c:pt idx="4">
                  <c:v>1.8563431667619826E-2</c:v>
                </c:pt>
                <c:pt idx="5">
                  <c:v>1.6405658099591221E-2</c:v>
                </c:pt>
                <c:pt idx="6">
                  <c:v>1.7251073506565968E-2</c:v>
                </c:pt>
                <c:pt idx="7">
                  <c:v>1.9281215572969738E-2</c:v>
                </c:pt>
                <c:pt idx="8">
                  <c:v>2.1805652303711873E-2</c:v>
                </c:pt>
                <c:pt idx="9">
                  <c:v>2.0207577531324808E-2</c:v>
                </c:pt>
                <c:pt idx="10">
                  <c:v>2.1724938642955636E-2</c:v>
                </c:pt>
                <c:pt idx="11">
                  <c:v>2.1299307195522556E-2</c:v>
                </c:pt>
                <c:pt idx="12">
                  <c:v>2.103703338833748E-2</c:v>
                </c:pt>
                <c:pt idx="13">
                  <c:v>2.2265845921821566E-2</c:v>
                </c:pt>
                <c:pt idx="14">
                  <c:v>2.3325898348449284E-2</c:v>
                </c:pt>
                <c:pt idx="15">
                  <c:v>2.4378258181028834E-2</c:v>
                </c:pt>
                <c:pt idx="16">
                  <c:v>2.7765938263307182E-2</c:v>
                </c:pt>
                <c:pt idx="17">
                  <c:v>2.8485069400359529E-2</c:v>
                </c:pt>
                <c:pt idx="18">
                  <c:v>2.8987524719234586E-2</c:v>
                </c:pt>
                <c:pt idx="19">
                  <c:v>2.6779996981846223E-2</c:v>
                </c:pt>
                <c:pt idx="20">
                  <c:v>2.3551849372045373E-2</c:v>
                </c:pt>
                <c:pt idx="21">
                  <c:v>2.528524973036091E-2</c:v>
                </c:pt>
                <c:pt idx="22">
                  <c:v>2.1728053574028319E-2</c:v>
                </c:pt>
                <c:pt idx="23">
                  <c:v>1.9152155929057044E-2</c:v>
                </c:pt>
                <c:pt idx="24">
                  <c:v>1.4983336214486455E-2</c:v>
                </c:pt>
                <c:pt idx="25">
                  <c:v>1.4817249908795328E-2</c:v>
                </c:pt>
                <c:pt idx="26">
                  <c:v>1.8799507975366746E-2</c:v>
                </c:pt>
                <c:pt idx="27">
                  <c:v>2.0056287128317161E-2</c:v>
                </c:pt>
                <c:pt idx="28">
                  <c:v>1.8127514664305993E-2</c:v>
                </c:pt>
                <c:pt idx="29">
                  <c:v>1.6896439124236395E-2</c:v>
                </c:pt>
                <c:pt idx="30">
                  <c:v>1.8211624085340369E-2</c:v>
                </c:pt>
                <c:pt idx="31">
                  <c:v>1.759689214257049E-2</c:v>
                </c:pt>
                <c:pt idx="32">
                  <c:v>1.7273300322313358E-2</c:v>
                </c:pt>
                <c:pt idx="33">
                  <c:v>1.7570848921546187E-2</c:v>
                </c:pt>
                <c:pt idx="34">
                  <c:v>2.0308164824247892E-2</c:v>
                </c:pt>
                <c:pt idx="35">
                  <c:v>2.2617213948865733E-2</c:v>
                </c:pt>
                <c:pt idx="36">
                  <c:v>2.4604903552897444E-2</c:v>
                </c:pt>
                <c:pt idx="37">
                  <c:v>2.3197108262389691E-2</c:v>
                </c:pt>
                <c:pt idx="38">
                  <c:v>1.5306383296693021E-2</c:v>
                </c:pt>
                <c:pt idx="39">
                  <c:v>3.6486481190454068E-3</c:v>
                </c:pt>
                <c:pt idx="40">
                  <c:v>2.4243611083912655E-3</c:v>
                </c:pt>
                <c:pt idx="41">
                  <c:v>7.2681419637297571E-3</c:v>
                </c:pt>
                <c:pt idx="42">
                  <c:v>1.0328253223915595E-2</c:v>
                </c:pt>
                <c:pt idx="43">
                  <c:v>1.3275873510318999E-2</c:v>
                </c:pt>
                <c:pt idx="44">
                  <c:v>1.4006453724921644E-2</c:v>
                </c:pt>
                <c:pt idx="45">
                  <c:v>1.1841977419793507E-2</c:v>
                </c:pt>
                <c:pt idx="46">
                  <c:v>1.1377566062035441E-2</c:v>
                </c:pt>
                <c:pt idx="47">
                  <c:v>1.2781544394667626E-2</c:v>
                </c:pt>
                <c:pt idx="48">
                  <c:v>1.3599709295582886E-2</c:v>
                </c:pt>
                <c:pt idx="49">
                  <c:v>1.6752442984166446E-2</c:v>
                </c:pt>
                <c:pt idx="50">
                  <c:v>2.6583773943020934E-2</c:v>
                </c:pt>
                <c:pt idx="51">
                  <c:v>4.1519910657805262E-2</c:v>
                </c:pt>
                <c:pt idx="52">
                  <c:v>4.8838808489357163E-2</c:v>
                </c:pt>
                <c:pt idx="53">
                  <c:v>5.1870599532690458E-2</c:v>
                </c:pt>
                <c:pt idx="54">
                  <c:v>5.1136561423051501E-2</c:v>
                </c:pt>
                <c:pt idx="55">
                  <c:v>5.1198089221049473E-2</c:v>
                </c:pt>
                <c:pt idx="56">
                  <c:v>5.3184211537722521E-2</c:v>
                </c:pt>
                <c:pt idx="57">
                  <c:v>6.2108222713864375E-2</c:v>
                </c:pt>
                <c:pt idx="58">
                  <c:v>6.9000962714932848E-2</c:v>
                </c:pt>
                <c:pt idx="59">
                  <c:v>7.3874845162178196E-2</c:v>
                </c:pt>
                <c:pt idx="60">
                  <c:v>7.5952788882543365E-2</c:v>
                </c:pt>
                <c:pt idx="61">
                  <c:v>7.9548471768106407E-2</c:v>
                </c:pt>
                <c:pt idx="62">
                  <c:v>8.5152162588613634E-2</c:v>
                </c:pt>
                <c:pt idx="63">
                  <c:v>8.2277721528480785E-2</c:v>
                </c:pt>
                <c:pt idx="64">
                  <c:v>8.5023319575032244E-2</c:v>
                </c:pt>
                <c:pt idx="65">
                  <c:v>8.9329868901052933E-2</c:v>
                </c:pt>
                <c:pt idx="66">
                  <c:v>8.4131820255810091E-2</c:v>
                </c:pt>
                <c:pt idx="67">
                  <c:v>8.2273610144024581E-2</c:v>
                </c:pt>
                <c:pt idx="68">
                  <c:v>8.2148539565299772E-2</c:v>
                </c:pt>
                <c:pt idx="69">
                  <c:v>7.7624926768937133E-2</c:v>
                </c:pt>
                <c:pt idx="70">
                  <c:v>7.1353480845750619E-2</c:v>
                </c:pt>
                <c:pt idx="71">
                  <c:v>6.4449404920840087E-2</c:v>
                </c:pt>
                <c:pt idx="72">
                  <c:v>6.3471562178210164E-2</c:v>
                </c:pt>
                <c:pt idx="73">
                  <c:v>5.9864375812515407E-2</c:v>
                </c:pt>
                <c:pt idx="74">
                  <c:v>4.9869204652974945E-2</c:v>
                </c:pt>
                <c:pt idx="75">
                  <c:v>4.9571915138369699E-2</c:v>
                </c:pt>
                <c:pt idx="76">
                  <c:v>4.1288435392834132E-2</c:v>
                </c:pt>
                <c:pt idx="77">
                  <c:v>3.0920034743899458E-2</c:v>
                </c:pt>
                <c:pt idx="78">
                  <c:v>3.2990754442890791E-2</c:v>
                </c:pt>
                <c:pt idx="79">
                  <c:v>3.707503724773132E-2</c:v>
                </c:pt>
                <c:pt idx="80">
                  <c:v>3.6899025086076391E-2</c:v>
                </c:pt>
                <c:pt idx="81">
                  <c:v>3.2323557739096016E-2</c:v>
                </c:pt>
                <c:pt idx="82">
                  <c:v>3.12091842544155E-2</c:v>
                </c:pt>
                <c:pt idx="83">
                  <c:v>3.2616475467406966E-2</c:v>
                </c:pt>
                <c:pt idx="84">
                  <c:v>3.1059809026621768E-2</c:v>
                </c:pt>
                <c:pt idx="85">
                  <c:v>3.1657429794798693E-2</c:v>
                </c:pt>
                <c:pt idx="86">
                  <c:v>3.4751312370751332E-2</c:v>
                </c:pt>
                <c:pt idx="87">
                  <c:v>3.3577311967053027E-2</c:v>
                </c:pt>
                <c:pt idx="88">
                  <c:v>3.2502101428971746E-2</c:v>
                </c:pt>
                <c:pt idx="89">
                  <c:v>2.9756285299816096E-2</c:v>
                </c:pt>
                <c:pt idx="90">
                  <c:v>2.9235657917197389E-2</c:v>
                </c:pt>
                <c:pt idx="91">
                  <c:v>2.5912269299480283E-2</c:v>
                </c:pt>
              </c:numCache>
            </c:numRef>
          </c:val>
          <c:extLst>
            <c:ext xmlns:c16="http://schemas.microsoft.com/office/drawing/2014/chart" uri="{C3380CC4-5D6E-409C-BE32-E72D297353CC}">
              <c16:uniqueId val="{00000000-FDC8-4942-A7B1-A4429C4D26E9}"/>
            </c:ext>
          </c:extLst>
        </c:ser>
        <c:dLbls>
          <c:showLegendKey val="0"/>
          <c:showVal val="0"/>
          <c:showCatName val="0"/>
          <c:showSerName val="0"/>
          <c:showPercent val="0"/>
          <c:showBubbleSize val="0"/>
        </c:dLbls>
        <c:gapWidth val="150"/>
        <c:shape val="box"/>
        <c:axId val="521576896"/>
        <c:axId val="521571072"/>
        <c:axId val="0"/>
      </c:bar3DChart>
      <c:catAx>
        <c:axId val="521576896"/>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BLS, Systems Solutions Consulting</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21571072"/>
        <c:crosses val="autoZero"/>
        <c:auto val="1"/>
        <c:lblAlgn val="ctr"/>
        <c:lblOffset val="100"/>
        <c:noMultiLvlLbl val="0"/>
      </c:catAx>
      <c:valAx>
        <c:axId val="52157107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Percentage Change</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215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dirty="0"/>
              <a:t>Annual Sales Tax Collections</a:t>
            </a:r>
          </a:p>
          <a:p>
            <a:pPr>
              <a:defRPr sz="1200"/>
            </a:pPr>
            <a:r>
              <a:rPr lang="en-US" sz="1200" dirty="0"/>
              <a:t>State of Louisiana</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'monthly 2024-2013'!$X$96:$X$99</c:f>
              <c:strCache>
                <c:ptCount val="4"/>
                <c:pt idx="0">
                  <c:v>Year 2000</c:v>
                </c:pt>
                <c:pt idx="1">
                  <c:v>2021</c:v>
                </c:pt>
                <c:pt idx="2">
                  <c:v>2022</c:v>
                </c:pt>
                <c:pt idx="3">
                  <c:v>Year 2023</c:v>
                </c:pt>
              </c:strCache>
            </c:strRef>
          </c:cat>
          <c:val>
            <c:numRef>
              <c:f>'monthly 2024-2013'!$Y$96:$Y$99</c:f>
              <c:numCache>
                <c:formatCode>"$"#,##0</c:formatCode>
                <c:ptCount val="4"/>
                <c:pt idx="0">
                  <c:v>3217</c:v>
                </c:pt>
                <c:pt idx="1">
                  <c:v>3924</c:v>
                </c:pt>
                <c:pt idx="2">
                  <c:v>4538</c:v>
                </c:pt>
                <c:pt idx="3">
                  <c:v>4242</c:v>
                </c:pt>
              </c:numCache>
            </c:numRef>
          </c:val>
          <c:extLst>
            <c:ext xmlns:c16="http://schemas.microsoft.com/office/drawing/2014/chart" uri="{C3380CC4-5D6E-409C-BE32-E72D297353CC}">
              <c16:uniqueId val="{00000000-CCC8-4D86-89A8-4C91130A0EDE}"/>
            </c:ext>
          </c:extLst>
        </c:ser>
        <c:dLbls>
          <c:showLegendKey val="0"/>
          <c:showVal val="1"/>
          <c:showCatName val="0"/>
          <c:showSerName val="0"/>
          <c:showPercent val="0"/>
          <c:showBubbleSize val="0"/>
        </c:dLbls>
        <c:gapWidth val="65"/>
        <c:shape val="box"/>
        <c:axId val="1097877471"/>
        <c:axId val="1097890431"/>
        <c:axId val="0"/>
      </c:bar3DChart>
      <c:catAx>
        <c:axId val="1097877471"/>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Source: Louisiana Department of Revenue</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97890431"/>
        <c:crosses val="autoZero"/>
        <c:auto val="1"/>
        <c:lblAlgn val="ctr"/>
        <c:lblOffset val="100"/>
        <c:noMultiLvlLbl val="0"/>
      </c:catAx>
      <c:valAx>
        <c:axId val="1097890431"/>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In Milliions of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097877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Annual Income Tax Collections</a:t>
            </a:r>
          </a:p>
          <a:p>
            <a:pPr>
              <a:defRPr sz="1200"/>
            </a:pPr>
            <a:r>
              <a:rPr lang="en-US" sz="1200"/>
              <a:t>State of Louisiana</a:t>
            </a:r>
          </a:p>
        </c:rich>
      </c:tx>
      <c:layout>
        <c:manualLayout>
          <c:xMode val="edge"/>
          <c:yMode val="edge"/>
          <c:x val="0.3069096675415573"/>
          <c:y val="4.166666666666666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'monthly 2024-2013'!$X$112:$X$115</c:f>
              <c:strCache>
                <c:ptCount val="4"/>
                <c:pt idx="0">
                  <c:v>Year 2020</c:v>
                </c:pt>
                <c:pt idx="1">
                  <c:v>2021</c:v>
                </c:pt>
                <c:pt idx="2">
                  <c:v>2022</c:v>
                </c:pt>
                <c:pt idx="3">
                  <c:v>Year 2023</c:v>
                </c:pt>
              </c:strCache>
            </c:strRef>
          </c:cat>
          <c:val>
            <c:numRef>
              <c:f>'monthly 2024-2013'!$Y$112:$Y$115</c:f>
              <c:numCache>
                <c:formatCode>"$"#,##0</c:formatCode>
                <c:ptCount val="4"/>
                <c:pt idx="0">
                  <c:v>3827</c:v>
                </c:pt>
                <c:pt idx="1">
                  <c:v>4161</c:v>
                </c:pt>
                <c:pt idx="2">
                  <c:v>4404</c:v>
                </c:pt>
                <c:pt idx="3">
                  <c:v>4635</c:v>
                </c:pt>
              </c:numCache>
            </c:numRef>
          </c:val>
          <c:extLst>
            <c:ext xmlns:c16="http://schemas.microsoft.com/office/drawing/2014/chart" uri="{C3380CC4-5D6E-409C-BE32-E72D297353CC}">
              <c16:uniqueId val="{00000000-0AFD-4B57-8F1A-EBF0D4656273}"/>
            </c:ext>
          </c:extLst>
        </c:ser>
        <c:dLbls>
          <c:showLegendKey val="0"/>
          <c:showVal val="1"/>
          <c:showCatName val="0"/>
          <c:showSerName val="0"/>
          <c:showPercent val="0"/>
          <c:showBubbleSize val="0"/>
        </c:dLbls>
        <c:gapWidth val="65"/>
        <c:shape val="box"/>
        <c:axId val="1031641759"/>
        <c:axId val="1031641279"/>
        <c:axId val="0"/>
      </c:bar3DChart>
      <c:catAx>
        <c:axId val="103164175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Source: State of Louisiana</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031641279"/>
        <c:crosses val="autoZero"/>
        <c:auto val="1"/>
        <c:lblAlgn val="ctr"/>
        <c:lblOffset val="100"/>
        <c:noMultiLvlLbl val="0"/>
      </c:catAx>
      <c:valAx>
        <c:axId val="103164127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IN Millions of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03164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a:t> Longer View Annual Income Tax Collections</a:t>
            </a:r>
          </a:p>
          <a:p>
            <a:pPr>
              <a:defRPr sz="1200"/>
            </a:pPr>
            <a:r>
              <a:rPr lang="en-US" sz="1200" dirty="0"/>
              <a:t>State of Louisiana</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'monthly 2024-2013'!$V$104:$V$115</c:f>
              <c:strCache>
                <c:ptCount val="12"/>
                <c:pt idx="0">
                  <c:v>Year 2012</c:v>
                </c:pt>
                <c:pt idx="1">
                  <c:v>2013</c:v>
                </c:pt>
                <c:pt idx="2">
                  <c:v>2014</c:v>
                </c:pt>
                <c:pt idx="3">
                  <c:v>2015</c:v>
                </c:pt>
                <c:pt idx="4">
                  <c:v>2016</c:v>
                </c:pt>
                <c:pt idx="5">
                  <c:v>2017</c:v>
                </c:pt>
                <c:pt idx="6">
                  <c:v>2018</c:v>
                </c:pt>
                <c:pt idx="7">
                  <c:v>2019</c:v>
                </c:pt>
                <c:pt idx="8">
                  <c:v>2020</c:v>
                </c:pt>
                <c:pt idx="9">
                  <c:v>2021</c:v>
                </c:pt>
                <c:pt idx="10">
                  <c:v>2022</c:v>
                </c:pt>
                <c:pt idx="11">
                  <c:v>Year 2023</c:v>
                </c:pt>
              </c:strCache>
            </c:strRef>
          </c:cat>
          <c:val>
            <c:numRef>
              <c:f>'monthly 2024-2013'!$W$104:$W$115</c:f>
              <c:numCache>
                <c:formatCode>"$"#,##0</c:formatCode>
                <c:ptCount val="12"/>
                <c:pt idx="0">
                  <c:v>2583508325</c:v>
                </c:pt>
                <c:pt idx="1">
                  <c:v>1964249138</c:v>
                </c:pt>
                <c:pt idx="2">
                  <c:v>2631482906</c:v>
                </c:pt>
                <c:pt idx="3">
                  <c:v>2148146648</c:v>
                </c:pt>
                <c:pt idx="4">
                  <c:v>3508594941</c:v>
                </c:pt>
                <c:pt idx="5">
                  <c:v>3856794242</c:v>
                </c:pt>
                <c:pt idx="6">
                  <c:v>3508594941</c:v>
                </c:pt>
                <c:pt idx="7">
                  <c:v>3856794242</c:v>
                </c:pt>
                <c:pt idx="8">
                  <c:v>3827099682</c:v>
                </c:pt>
                <c:pt idx="9">
                  <c:v>4160966056</c:v>
                </c:pt>
                <c:pt idx="10">
                  <c:v>4404182894</c:v>
                </c:pt>
                <c:pt idx="11">
                  <c:v>4634988638</c:v>
                </c:pt>
              </c:numCache>
            </c:numRef>
          </c:val>
          <c:extLst>
            <c:ext xmlns:c16="http://schemas.microsoft.com/office/drawing/2014/chart" uri="{C3380CC4-5D6E-409C-BE32-E72D297353CC}">
              <c16:uniqueId val="{00000000-FA86-4D06-98AA-5585BB346D75}"/>
            </c:ext>
          </c:extLst>
        </c:ser>
        <c:dLbls>
          <c:showLegendKey val="0"/>
          <c:showVal val="0"/>
          <c:showCatName val="0"/>
          <c:showSerName val="0"/>
          <c:showPercent val="0"/>
          <c:showBubbleSize val="0"/>
        </c:dLbls>
        <c:gapWidth val="150"/>
        <c:shape val="box"/>
        <c:axId val="219890832"/>
        <c:axId val="219891312"/>
        <c:axId val="0"/>
      </c:bar3DChart>
      <c:catAx>
        <c:axId val="21989083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sz="1000" dirty="0"/>
                  <a:t>Source: Louisiana Department of Revenue</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9891312"/>
        <c:crosses val="autoZero"/>
        <c:auto val="1"/>
        <c:lblAlgn val="ctr"/>
        <c:lblOffset val="100"/>
        <c:noMultiLvlLbl val="0"/>
      </c:catAx>
      <c:valAx>
        <c:axId val="219891312"/>
        <c:scaling>
          <c:orientation val="minMax"/>
        </c:scaling>
        <c:delete val="0"/>
        <c:axPos val="l"/>
        <c:majorGridlines>
          <c:spPr>
            <a:ln w="9525" cap="flat" cmpd="sng" algn="ctr">
              <a:solidFill>
                <a:schemeClr val="dk1">
                  <a:lumMod val="50000"/>
                  <a:lumOff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1989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a:t>Louisiana Private Sector Job Recovery Relative to U.S. </a:t>
            </a:r>
          </a:p>
          <a:p>
            <a:pPr>
              <a:defRPr/>
            </a:pPr>
            <a:r>
              <a:rPr lang="en-US" sz="1000"/>
              <a:t>Up To August </a:t>
            </a:r>
            <a:r>
              <a:rPr lang="en-US" sz="1000" baseline="0"/>
              <a:t>2024</a:t>
            </a:r>
            <a:endParaRPr lang="en-US" sz="1000"/>
          </a:p>
        </c:rich>
      </c:tx>
      <c:layout>
        <c:manualLayout>
          <c:xMode val="edge"/>
          <c:yMode val="edge"/>
          <c:x val="0.11390060768516121"/>
          <c:y val="2.9962546816479401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4540048118985127"/>
          <c:y val="0.19171296296296297"/>
          <c:w val="0.81571062992125987"/>
          <c:h val="0.48857210557013708"/>
        </c:manualLayout>
      </c:layout>
      <c:lineChart>
        <c:grouping val="standard"/>
        <c:varyColors val="0"/>
        <c:ser>
          <c:idx val="0"/>
          <c:order val="0"/>
          <c:tx>
            <c:strRef>
              <c:f>Sheet1!$G$73</c:f>
              <c:strCache>
                <c:ptCount val="1"/>
                <c:pt idx="0">
                  <c:v>U.S.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Sheet1!$F$74:$F$128</c:f>
              <c:strCache>
                <c:ptCount val="55"/>
                <c:pt idx="0">
                  <c:v>Feb-20</c:v>
                </c:pt>
                <c:pt idx="1">
                  <c:v>Mar</c:v>
                </c:pt>
                <c:pt idx="2">
                  <c:v>Apr</c:v>
                </c:pt>
                <c:pt idx="3">
                  <c:v>May</c:v>
                </c:pt>
                <c:pt idx="4">
                  <c:v>Jun</c:v>
                </c:pt>
                <c:pt idx="5">
                  <c:v>Jul</c:v>
                </c:pt>
                <c:pt idx="6">
                  <c:v>Aug</c:v>
                </c:pt>
                <c:pt idx="7">
                  <c:v>Sep</c:v>
                </c:pt>
                <c:pt idx="8">
                  <c:v>Oct</c:v>
                </c:pt>
                <c:pt idx="9">
                  <c:v>Nov</c:v>
                </c:pt>
                <c:pt idx="10">
                  <c:v>Dec</c:v>
                </c:pt>
                <c:pt idx="11">
                  <c:v>Jan-21</c:v>
                </c:pt>
                <c:pt idx="12">
                  <c:v>Feb</c:v>
                </c:pt>
                <c:pt idx="13">
                  <c:v>March</c:v>
                </c:pt>
                <c:pt idx="14">
                  <c:v>April</c:v>
                </c:pt>
                <c:pt idx="15">
                  <c:v>May</c:v>
                </c:pt>
                <c:pt idx="16">
                  <c:v>June</c:v>
                </c:pt>
                <c:pt idx="17">
                  <c:v>July</c:v>
                </c:pt>
                <c:pt idx="18">
                  <c:v>August </c:v>
                </c:pt>
                <c:pt idx="19">
                  <c:v>Sept</c:v>
                </c:pt>
                <c:pt idx="20">
                  <c:v>Oct</c:v>
                </c:pt>
                <c:pt idx="21">
                  <c:v>Nov</c:v>
                </c:pt>
                <c:pt idx="22">
                  <c:v>Dec</c:v>
                </c:pt>
                <c:pt idx="23">
                  <c:v>Jan-22</c:v>
                </c:pt>
                <c:pt idx="24">
                  <c:v>Feb</c:v>
                </c:pt>
                <c:pt idx="25">
                  <c:v>March</c:v>
                </c:pt>
                <c:pt idx="26">
                  <c:v>April</c:v>
                </c:pt>
                <c:pt idx="27">
                  <c:v>May</c:v>
                </c:pt>
                <c:pt idx="28">
                  <c:v>June</c:v>
                </c:pt>
                <c:pt idx="29">
                  <c:v>July</c:v>
                </c:pt>
                <c:pt idx="30">
                  <c:v>August </c:v>
                </c:pt>
                <c:pt idx="31">
                  <c:v>Sept</c:v>
                </c:pt>
                <c:pt idx="32">
                  <c:v>October</c:v>
                </c:pt>
                <c:pt idx="33">
                  <c:v>Nov</c:v>
                </c:pt>
                <c:pt idx="34">
                  <c:v>Dec</c:v>
                </c:pt>
                <c:pt idx="35">
                  <c:v>Jan-23</c:v>
                </c:pt>
                <c:pt idx="36">
                  <c:v>Feb</c:v>
                </c:pt>
                <c:pt idx="37">
                  <c:v>March</c:v>
                </c:pt>
                <c:pt idx="38">
                  <c:v>April</c:v>
                </c:pt>
                <c:pt idx="39">
                  <c:v>May</c:v>
                </c:pt>
                <c:pt idx="40">
                  <c:v>June</c:v>
                </c:pt>
                <c:pt idx="41">
                  <c:v>July</c:v>
                </c:pt>
                <c:pt idx="42">
                  <c:v>August </c:v>
                </c:pt>
                <c:pt idx="43">
                  <c:v>September</c:v>
                </c:pt>
                <c:pt idx="44">
                  <c:v>October</c:v>
                </c:pt>
                <c:pt idx="45">
                  <c:v>Nov</c:v>
                </c:pt>
                <c:pt idx="46">
                  <c:v>Dec</c:v>
                </c:pt>
                <c:pt idx="47">
                  <c:v>Jan-24</c:v>
                </c:pt>
                <c:pt idx="48">
                  <c:v>Feb</c:v>
                </c:pt>
                <c:pt idx="49">
                  <c:v>March</c:v>
                </c:pt>
                <c:pt idx="50">
                  <c:v>April</c:v>
                </c:pt>
                <c:pt idx="51">
                  <c:v>May</c:v>
                </c:pt>
                <c:pt idx="52">
                  <c:v>June</c:v>
                </c:pt>
                <c:pt idx="53">
                  <c:v>July</c:v>
                </c:pt>
                <c:pt idx="54">
                  <c:v>August </c:v>
                </c:pt>
              </c:strCache>
            </c:strRef>
          </c:cat>
          <c:val>
            <c:numRef>
              <c:f>Sheet1!$G$74:$G$127</c:f>
              <c:numCache>
                <c:formatCode>0.0</c:formatCode>
                <c:ptCount val="54"/>
                <c:pt idx="0">
                  <c:v>100</c:v>
                </c:pt>
                <c:pt idx="1">
                  <c:v>99.179661229022315</c:v>
                </c:pt>
                <c:pt idx="2">
                  <c:v>84.468304737475947</c:v>
                </c:pt>
                <c:pt idx="3">
                  <c:v>87.400096970455294</c:v>
                </c:pt>
                <c:pt idx="4">
                  <c:v>91.661322864694938</c:v>
                </c:pt>
                <c:pt idx="5">
                  <c:v>92.835916605408457</c:v>
                </c:pt>
                <c:pt idx="6">
                  <c:v>93.529568168666032</c:v>
                </c:pt>
                <c:pt idx="7">
                  <c:v>93.832991851353682</c:v>
                </c:pt>
                <c:pt idx="8">
                  <c:v>94.963010463424936</c:v>
                </c:pt>
                <c:pt idx="9">
                  <c:v>95.372788839013396</c:v>
                </c:pt>
                <c:pt idx="10">
                  <c:v>95.108466146362829</c:v>
                </c:pt>
                <c:pt idx="11">
                  <c:v>93.305910505653998</c:v>
                </c:pt>
                <c:pt idx="12">
                  <c:v>93.948730781863404</c:v>
                </c:pt>
                <c:pt idx="13">
                  <c:v>94.753429156826257</c:v>
                </c:pt>
                <c:pt idx="14">
                  <c:v>95.49791200713203</c:v>
                </c:pt>
                <c:pt idx="15">
                  <c:v>96.275239689068925</c:v>
                </c:pt>
                <c:pt idx="16">
                  <c:v>97.434193033767613</c:v>
                </c:pt>
                <c:pt idx="17">
                  <c:v>98.120806418818532</c:v>
                </c:pt>
                <c:pt idx="18">
                  <c:v>98.263134022553459</c:v>
                </c:pt>
                <c:pt idx="19">
                  <c:v>98.099691884198506</c:v>
                </c:pt>
                <c:pt idx="20">
                  <c:v>99.196865664638636</c:v>
                </c:pt>
                <c:pt idx="21">
                  <c:v>99.831865742840606</c:v>
                </c:pt>
                <c:pt idx="22">
                  <c:v>100.03988300983781</c:v>
                </c:pt>
                <c:pt idx="23">
                  <c:v>98.529020754805501</c:v>
                </c:pt>
                <c:pt idx="24">
                  <c:v>99.580837386802628</c:v>
                </c:pt>
                <c:pt idx="25">
                  <c:v>100.16500617795643</c:v>
                </c:pt>
                <c:pt idx="26">
                  <c:v>100.92434740447629</c:v>
                </c:pt>
                <c:pt idx="27">
                  <c:v>101.60705069052349</c:v>
                </c:pt>
                <c:pt idx="28">
                  <c:v>102.64322692650578</c:v>
                </c:pt>
                <c:pt idx="29">
                  <c:v>103.07333781691352</c:v>
                </c:pt>
                <c:pt idx="30">
                  <c:v>103.12495112376246</c:v>
                </c:pt>
                <c:pt idx="31">
                  <c:v>102.82465552027777</c:v>
                </c:pt>
                <c:pt idx="32">
                  <c:v>103.55662605377167</c:v>
                </c:pt>
                <c:pt idx="33">
                  <c:v>103.90384284530086</c:v>
                </c:pt>
                <c:pt idx="34">
                  <c:v>103.81000046921187</c:v>
                </c:pt>
                <c:pt idx="35">
                  <c:v>101.90734629400818</c:v>
                </c:pt>
                <c:pt idx="36">
                  <c:v>102.45476015452711</c:v>
                </c:pt>
                <c:pt idx="37">
                  <c:v>102.73159516398955</c:v>
                </c:pt>
                <c:pt idx="38">
                  <c:v>103.41351643023602</c:v>
                </c:pt>
                <c:pt idx="39">
                  <c:v>104.1415768647262</c:v>
                </c:pt>
                <c:pt idx="40">
                  <c:v>104.97286391291428</c:v>
                </c:pt>
                <c:pt idx="41">
                  <c:v>105.08078264541658</c:v>
                </c:pt>
                <c:pt idx="42">
                  <c:v>105.04559175438321</c:v>
                </c:pt>
                <c:pt idx="43">
                  <c:v>104.68195254703849</c:v>
                </c:pt>
                <c:pt idx="44">
                  <c:v>105.22076418974929</c:v>
                </c:pt>
                <c:pt idx="45">
                  <c:v>105.47961274379468</c:v>
                </c:pt>
                <c:pt idx="46">
                  <c:v>105.49525313980949</c:v>
                </c:pt>
                <c:pt idx="47">
                  <c:v>103.56288221217763</c:v>
                </c:pt>
                <c:pt idx="48">
                  <c:v>104.08527143907284</c:v>
                </c:pt>
                <c:pt idx="49">
                  <c:v>104.50130597306723</c:v>
                </c:pt>
                <c:pt idx="50">
                  <c:v>105.10658929884104</c:v>
                </c:pt>
                <c:pt idx="51">
                  <c:v>105.80180490170011</c:v>
                </c:pt>
                <c:pt idx="52">
                  <c:v>106.51657099957772</c:v>
                </c:pt>
                <c:pt idx="53">
                  <c:v>106.55488996981404</c:v>
                </c:pt>
              </c:numCache>
            </c:numRef>
          </c:val>
          <c:smooth val="0"/>
          <c:extLst>
            <c:ext xmlns:c16="http://schemas.microsoft.com/office/drawing/2014/chart" uri="{C3380CC4-5D6E-409C-BE32-E72D297353CC}">
              <c16:uniqueId val="{00000000-7F1F-4BB8-961A-2FC0AB803602}"/>
            </c:ext>
          </c:extLst>
        </c:ser>
        <c:ser>
          <c:idx val="1"/>
          <c:order val="1"/>
          <c:tx>
            <c:strRef>
              <c:f>Sheet1!$H$73</c:f>
              <c:strCache>
                <c:ptCount val="1"/>
                <c:pt idx="0">
                  <c:v>Louisiana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Sheet1!$F$74:$F$128</c:f>
              <c:strCache>
                <c:ptCount val="55"/>
                <c:pt idx="0">
                  <c:v>Feb-20</c:v>
                </c:pt>
                <c:pt idx="1">
                  <c:v>Mar</c:v>
                </c:pt>
                <c:pt idx="2">
                  <c:v>Apr</c:v>
                </c:pt>
                <c:pt idx="3">
                  <c:v>May</c:v>
                </c:pt>
                <c:pt idx="4">
                  <c:v>Jun</c:v>
                </c:pt>
                <c:pt idx="5">
                  <c:v>Jul</c:v>
                </c:pt>
                <c:pt idx="6">
                  <c:v>Aug</c:v>
                </c:pt>
                <c:pt idx="7">
                  <c:v>Sep</c:v>
                </c:pt>
                <c:pt idx="8">
                  <c:v>Oct</c:v>
                </c:pt>
                <c:pt idx="9">
                  <c:v>Nov</c:v>
                </c:pt>
                <c:pt idx="10">
                  <c:v>Dec</c:v>
                </c:pt>
                <c:pt idx="11">
                  <c:v>Jan-21</c:v>
                </c:pt>
                <c:pt idx="12">
                  <c:v>Feb</c:v>
                </c:pt>
                <c:pt idx="13">
                  <c:v>March</c:v>
                </c:pt>
                <c:pt idx="14">
                  <c:v>April</c:v>
                </c:pt>
                <c:pt idx="15">
                  <c:v>May</c:v>
                </c:pt>
                <c:pt idx="16">
                  <c:v>June</c:v>
                </c:pt>
                <c:pt idx="17">
                  <c:v>July</c:v>
                </c:pt>
                <c:pt idx="18">
                  <c:v>August </c:v>
                </c:pt>
                <c:pt idx="19">
                  <c:v>Sept</c:v>
                </c:pt>
                <c:pt idx="20">
                  <c:v>Oct</c:v>
                </c:pt>
                <c:pt idx="21">
                  <c:v>Nov</c:v>
                </c:pt>
                <c:pt idx="22">
                  <c:v>Dec</c:v>
                </c:pt>
                <c:pt idx="23">
                  <c:v>Jan-22</c:v>
                </c:pt>
                <c:pt idx="24">
                  <c:v>Feb</c:v>
                </c:pt>
                <c:pt idx="25">
                  <c:v>March</c:v>
                </c:pt>
                <c:pt idx="26">
                  <c:v>April</c:v>
                </c:pt>
                <c:pt idx="27">
                  <c:v>May</c:v>
                </c:pt>
                <c:pt idx="28">
                  <c:v>June</c:v>
                </c:pt>
                <c:pt idx="29">
                  <c:v>July</c:v>
                </c:pt>
                <c:pt idx="30">
                  <c:v>August </c:v>
                </c:pt>
                <c:pt idx="31">
                  <c:v>Sept</c:v>
                </c:pt>
                <c:pt idx="32">
                  <c:v>October</c:v>
                </c:pt>
                <c:pt idx="33">
                  <c:v>Nov</c:v>
                </c:pt>
                <c:pt idx="34">
                  <c:v>Dec</c:v>
                </c:pt>
                <c:pt idx="35">
                  <c:v>Jan-23</c:v>
                </c:pt>
                <c:pt idx="36">
                  <c:v>Feb</c:v>
                </c:pt>
                <c:pt idx="37">
                  <c:v>March</c:v>
                </c:pt>
                <c:pt idx="38">
                  <c:v>April</c:v>
                </c:pt>
                <c:pt idx="39">
                  <c:v>May</c:v>
                </c:pt>
                <c:pt idx="40">
                  <c:v>June</c:v>
                </c:pt>
                <c:pt idx="41">
                  <c:v>July</c:v>
                </c:pt>
                <c:pt idx="42">
                  <c:v>August </c:v>
                </c:pt>
                <c:pt idx="43">
                  <c:v>September</c:v>
                </c:pt>
                <c:pt idx="44">
                  <c:v>October</c:v>
                </c:pt>
                <c:pt idx="45">
                  <c:v>Nov</c:v>
                </c:pt>
                <c:pt idx="46">
                  <c:v>Dec</c:v>
                </c:pt>
                <c:pt idx="47">
                  <c:v>Jan-24</c:v>
                </c:pt>
                <c:pt idx="48">
                  <c:v>Feb</c:v>
                </c:pt>
                <c:pt idx="49">
                  <c:v>March</c:v>
                </c:pt>
                <c:pt idx="50">
                  <c:v>April</c:v>
                </c:pt>
                <c:pt idx="51">
                  <c:v>May</c:v>
                </c:pt>
                <c:pt idx="52">
                  <c:v>June</c:v>
                </c:pt>
                <c:pt idx="53">
                  <c:v>July</c:v>
                </c:pt>
                <c:pt idx="54">
                  <c:v>August </c:v>
                </c:pt>
              </c:strCache>
            </c:strRef>
          </c:cat>
          <c:val>
            <c:numRef>
              <c:f>Sheet1!$H$74:$H$128</c:f>
              <c:numCache>
                <c:formatCode>0.0</c:formatCode>
                <c:ptCount val="55"/>
                <c:pt idx="0">
                  <c:v>100</c:v>
                </c:pt>
                <c:pt idx="1">
                  <c:v>100.44924720738221</c:v>
                </c:pt>
                <c:pt idx="2">
                  <c:v>99.247207382224374</c:v>
                </c:pt>
                <c:pt idx="3">
                  <c:v>84.616318601262748</c:v>
                </c:pt>
                <c:pt idx="4">
                  <c:v>86.498300145701791</c:v>
                </c:pt>
                <c:pt idx="5">
                  <c:v>89.114861583292864</c:v>
                </c:pt>
                <c:pt idx="6">
                  <c:v>89.576250607090827</c:v>
                </c:pt>
                <c:pt idx="7">
                  <c:v>90.620446818844101</c:v>
                </c:pt>
                <c:pt idx="8">
                  <c:v>90.389752306945127</c:v>
                </c:pt>
                <c:pt idx="9">
                  <c:v>92.982030111704702</c:v>
                </c:pt>
                <c:pt idx="10">
                  <c:v>93.838028169014081</c:v>
                </c:pt>
                <c:pt idx="11">
                  <c:v>92.435648372996596</c:v>
                </c:pt>
                <c:pt idx="12">
                  <c:v>92.757406508013602</c:v>
                </c:pt>
                <c:pt idx="13">
                  <c:v>93.692326372025249</c:v>
                </c:pt>
                <c:pt idx="14">
                  <c:v>94.493686255463814</c:v>
                </c:pt>
                <c:pt idx="15">
                  <c:v>95.088635259834859</c:v>
                </c:pt>
                <c:pt idx="16">
                  <c:v>95.22826614861583</c:v>
                </c:pt>
                <c:pt idx="17">
                  <c:v>95.750364254492467</c:v>
                </c:pt>
                <c:pt idx="18">
                  <c:v>95.932491500728517</c:v>
                </c:pt>
                <c:pt idx="19">
                  <c:v>93.315930063137444</c:v>
                </c:pt>
                <c:pt idx="20">
                  <c:v>96.83705682370082</c:v>
                </c:pt>
                <c:pt idx="21">
                  <c:v>97.523069451189897</c:v>
                </c:pt>
                <c:pt idx="22">
                  <c:v>96.982758620689651</c:v>
                </c:pt>
                <c:pt idx="23">
                  <c:v>95.999271491015051</c:v>
                </c:pt>
                <c:pt idx="24">
                  <c:v>97.00097134531326</c:v>
                </c:pt>
                <c:pt idx="25">
                  <c:v>97.03132588635259</c:v>
                </c:pt>
                <c:pt idx="26">
                  <c:v>97.887323943661968</c:v>
                </c:pt>
                <c:pt idx="27">
                  <c:v>98.124089363768817</c:v>
                </c:pt>
                <c:pt idx="28">
                  <c:v>98.081593006313739</c:v>
                </c:pt>
                <c:pt idx="29">
                  <c:v>98.536911121903827</c:v>
                </c:pt>
                <c:pt idx="30">
                  <c:v>98.864740165128694</c:v>
                </c:pt>
                <c:pt idx="31">
                  <c:v>98.870811073336569</c:v>
                </c:pt>
                <c:pt idx="32">
                  <c:v>99.320058280718797</c:v>
                </c:pt>
                <c:pt idx="33">
                  <c:v>99.641816415735789</c:v>
                </c:pt>
                <c:pt idx="34">
                  <c:v>98.992229237493916</c:v>
                </c:pt>
                <c:pt idx="35">
                  <c:v>98.41549295774648</c:v>
                </c:pt>
                <c:pt idx="36">
                  <c:v>98.967945604662461</c:v>
                </c:pt>
                <c:pt idx="37">
                  <c:v>99.386838271005331</c:v>
                </c:pt>
                <c:pt idx="38">
                  <c:v>99.368625546381722</c:v>
                </c:pt>
                <c:pt idx="39">
                  <c:v>99.702525497814463</c:v>
                </c:pt>
                <c:pt idx="40">
                  <c:v>99.617532782904334</c:v>
                </c:pt>
                <c:pt idx="41">
                  <c:v>98.810101991257881</c:v>
                </c:pt>
                <c:pt idx="42">
                  <c:v>99.307916464303062</c:v>
                </c:pt>
                <c:pt idx="43">
                  <c:v>99.356483729965987</c:v>
                </c:pt>
                <c:pt idx="44">
                  <c:v>99.939290917921326</c:v>
                </c:pt>
                <c:pt idx="45">
                  <c:v>99.884652744050513</c:v>
                </c:pt>
                <c:pt idx="46">
                  <c:v>99.174356483729952</c:v>
                </c:pt>
                <c:pt idx="47">
                  <c:v>98.500485672656623</c:v>
                </c:pt>
                <c:pt idx="48">
                  <c:v>98.992229237493916</c:v>
                </c:pt>
                <c:pt idx="49">
                  <c:v>99.295774647887313</c:v>
                </c:pt>
                <c:pt idx="50">
                  <c:v>99.981787275376405</c:v>
                </c:pt>
                <c:pt idx="51">
                  <c:v>100.06677999028655</c:v>
                </c:pt>
                <c:pt idx="52">
                  <c:v>99.799660029140355</c:v>
                </c:pt>
                <c:pt idx="53">
                  <c:v>99.520398251578428</c:v>
                </c:pt>
                <c:pt idx="54">
                  <c:v>99.653958232151524</c:v>
                </c:pt>
              </c:numCache>
            </c:numRef>
          </c:val>
          <c:smooth val="0"/>
          <c:extLst>
            <c:ext xmlns:c16="http://schemas.microsoft.com/office/drawing/2014/chart" uri="{C3380CC4-5D6E-409C-BE32-E72D297353CC}">
              <c16:uniqueId val="{00000001-7F1F-4BB8-961A-2FC0AB803602}"/>
            </c:ext>
          </c:extLst>
        </c:ser>
        <c:dLbls>
          <c:showLegendKey val="0"/>
          <c:showVal val="0"/>
          <c:showCatName val="0"/>
          <c:showSerName val="0"/>
          <c:showPercent val="0"/>
          <c:showBubbleSize val="0"/>
        </c:dLbls>
        <c:smooth val="0"/>
        <c:axId val="746064824"/>
        <c:axId val="746065152"/>
      </c:lineChart>
      <c:catAx>
        <c:axId val="746064824"/>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Source: Bureau of Labor Statistics, Non-SEasonally Adjusted</a:t>
                </a:r>
              </a:p>
            </c:rich>
          </c:tx>
          <c:layout>
            <c:manualLayout>
              <c:xMode val="edge"/>
              <c:yMode val="edge"/>
              <c:x val="0.20763779527559056"/>
              <c:y val="0.83927262546725345"/>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46065152"/>
        <c:crosses val="autoZero"/>
        <c:auto val="1"/>
        <c:lblAlgn val="ctr"/>
        <c:lblOffset val="100"/>
        <c:noMultiLvlLbl val="0"/>
      </c:catAx>
      <c:valAx>
        <c:axId val="746065152"/>
        <c:scaling>
          <c:orientation val="minMax"/>
          <c:min val="84"/>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February 2020 = 100</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46064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dirty="0"/>
              <a:t>Non-Seasonally Adjusted  Total Non-Farm </a:t>
            </a:r>
          </a:p>
          <a:p>
            <a:pPr>
              <a:defRPr sz="1000"/>
            </a:pPr>
            <a:r>
              <a:rPr lang="en-US" sz="1000" dirty="0"/>
              <a:t>Job Recovery Trend Up to August 2024</a:t>
            </a:r>
          </a:p>
          <a:p>
            <a:pPr>
              <a:defRPr sz="1000"/>
            </a:pPr>
            <a:r>
              <a:rPr lang="en-US" sz="1000" dirty="0"/>
              <a:t>State of Louisiana </a:t>
            </a:r>
          </a:p>
        </c:rich>
      </c:tx>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7669247594050744"/>
          <c:y val="0.21694444444444444"/>
          <c:w val="0.80108530183727034"/>
          <c:h val="0.57748468941382325"/>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trendline>
            <c:spPr>
              <a:ln w="19050" cap="rnd">
                <a:solidFill>
                  <a:schemeClr val="accent1"/>
                </a:solidFill>
              </a:ln>
              <a:effectLst/>
            </c:spPr>
            <c:trendlineType val="movingAvg"/>
            <c:period val="2"/>
            <c:dispRSqr val="0"/>
            <c:dispEq val="0"/>
          </c:trendline>
          <c:cat>
            <c:strRef>
              <c:f>'REVISED NON-SEASONAL'!$P$83:$P$138</c:f>
              <c:strCache>
                <c:ptCount val="56"/>
                <c:pt idx="0">
                  <c:v>Jan. 2020</c:v>
                </c:pt>
                <c:pt idx="1">
                  <c:v>Feb</c:v>
                </c:pt>
                <c:pt idx="2">
                  <c:v>Mar</c:v>
                </c:pt>
                <c:pt idx="3">
                  <c:v>Apr</c:v>
                </c:pt>
                <c:pt idx="4">
                  <c:v>May</c:v>
                </c:pt>
                <c:pt idx="5">
                  <c:v>Jun</c:v>
                </c:pt>
                <c:pt idx="6">
                  <c:v>Jul</c:v>
                </c:pt>
                <c:pt idx="7">
                  <c:v>Aug</c:v>
                </c:pt>
                <c:pt idx="8">
                  <c:v>Sep</c:v>
                </c:pt>
                <c:pt idx="9">
                  <c:v>Oct</c:v>
                </c:pt>
                <c:pt idx="10">
                  <c:v>Nov</c:v>
                </c:pt>
                <c:pt idx="11">
                  <c:v>Dec</c:v>
                </c:pt>
                <c:pt idx="12">
                  <c:v>Jan. 2021</c:v>
                </c:pt>
                <c:pt idx="13">
                  <c:v>Feb</c:v>
                </c:pt>
                <c:pt idx="14">
                  <c:v>Mar</c:v>
                </c:pt>
                <c:pt idx="15">
                  <c:v>April</c:v>
                </c:pt>
                <c:pt idx="16">
                  <c:v>May</c:v>
                </c:pt>
                <c:pt idx="17">
                  <c:v>June</c:v>
                </c:pt>
                <c:pt idx="18">
                  <c:v>Jul</c:v>
                </c:pt>
                <c:pt idx="19">
                  <c:v>Aug</c:v>
                </c:pt>
                <c:pt idx="20">
                  <c:v>Sep</c:v>
                </c:pt>
                <c:pt idx="21">
                  <c:v>Oct</c:v>
                </c:pt>
                <c:pt idx="22">
                  <c:v>Nov</c:v>
                </c:pt>
                <c:pt idx="23">
                  <c:v>Dec.</c:v>
                </c:pt>
                <c:pt idx="24">
                  <c:v>Jan.2022</c:v>
                </c:pt>
                <c:pt idx="25">
                  <c:v>Feb</c:v>
                </c:pt>
                <c:pt idx="26">
                  <c:v>Mar</c:v>
                </c:pt>
                <c:pt idx="27">
                  <c:v>April</c:v>
                </c:pt>
                <c:pt idx="28">
                  <c:v>May</c:v>
                </c:pt>
                <c:pt idx="29">
                  <c:v>June</c:v>
                </c:pt>
                <c:pt idx="30">
                  <c:v>July </c:v>
                </c:pt>
                <c:pt idx="31">
                  <c:v>August</c:v>
                </c:pt>
                <c:pt idx="32">
                  <c:v>Sept</c:v>
                </c:pt>
                <c:pt idx="33">
                  <c:v>Oct</c:v>
                </c:pt>
                <c:pt idx="34">
                  <c:v>Nov</c:v>
                </c:pt>
                <c:pt idx="35">
                  <c:v>Dec.</c:v>
                </c:pt>
                <c:pt idx="36">
                  <c:v>Jan.2023</c:v>
                </c:pt>
                <c:pt idx="37">
                  <c:v>Feb</c:v>
                </c:pt>
                <c:pt idx="38">
                  <c:v>March</c:v>
                </c:pt>
                <c:pt idx="39">
                  <c:v>April</c:v>
                </c:pt>
                <c:pt idx="40">
                  <c:v>May</c:v>
                </c:pt>
                <c:pt idx="41">
                  <c:v>June</c:v>
                </c:pt>
                <c:pt idx="42">
                  <c:v>July </c:v>
                </c:pt>
                <c:pt idx="43">
                  <c:v>August</c:v>
                </c:pt>
                <c:pt idx="44">
                  <c:v>Sept</c:v>
                </c:pt>
                <c:pt idx="45">
                  <c:v>Oct</c:v>
                </c:pt>
                <c:pt idx="46">
                  <c:v>Nov</c:v>
                </c:pt>
                <c:pt idx="47">
                  <c:v>Dec</c:v>
                </c:pt>
                <c:pt idx="48">
                  <c:v>Jan.2024</c:v>
                </c:pt>
                <c:pt idx="49">
                  <c:v>Feb</c:v>
                </c:pt>
                <c:pt idx="50">
                  <c:v>March</c:v>
                </c:pt>
                <c:pt idx="51">
                  <c:v>April</c:v>
                </c:pt>
                <c:pt idx="52">
                  <c:v>May</c:v>
                </c:pt>
                <c:pt idx="53">
                  <c:v>June</c:v>
                </c:pt>
                <c:pt idx="54">
                  <c:v>July </c:v>
                </c:pt>
                <c:pt idx="55">
                  <c:v>August</c:v>
                </c:pt>
              </c:strCache>
            </c:strRef>
          </c:cat>
          <c:val>
            <c:numRef>
              <c:f>'REVISED NON-SEASONAL'!$Q$83:$Q$138</c:f>
              <c:numCache>
                <c:formatCode>General</c:formatCode>
                <c:ptCount val="56"/>
                <c:pt idx="0">
                  <c:v>1977.7</c:v>
                </c:pt>
                <c:pt idx="1">
                  <c:v>1988.6</c:v>
                </c:pt>
                <c:pt idx="2">
                  <c:v>1968.5</c:v>
                </c:pt>
                <c:pt idx="3">
                  <c:v>1714.7</c:v>
                </c:pt>
                <c:pt idx="4">
                  <c:v>1738.9</c:v>
                </c:pt>
                <c:pt idx="5">
                  <c:v>1772.8</c:v>
                </c:pt>
                <c:pt idx="6">
                  <c:v>1777.1</c:v>
                </c:pt>
                <c:pt idx="7">
                  <c:v>1802.5</c:v>
                </c:pt>
                <c:pt idx="8">
                  <c:v>1804.5</c:v>
                </c:pt>
                <c:pt idx="9">
                  <c:v>1849.8</c:v>
                </c:pt>
                <c:pt idx="10">
                  <c:v>1864.4</c:v>
                </c:pt>
                <c:pt idx="11">
                  <c:v>1863.1</c:v>
                </c:pt>
                <c:pt idx="12">
                  <c:v>1836.8</c:v>
                </c:pt>
                <c:pt idx="13">
                  <c:v>1845</c:v>
                </c:pt>
                <c:pt idx="14">
                  <c:v>1859.7</c:v>
                </c:pt>
                <c:pt idx="15">
                  <c:v>1875.1</c:v>
                </c:pt>
                <c:pt idx="16">
                  <c:v>1882.4</c:v>
                </c:pt>
                <c:pt idx="17">
                  <c:v>1875</c:v>
                </c:pt>
                <c:pt idx="18">
                  <c:v>1878.1</c:v>
                </c:pt>
                <c:pt idx="19">
                  <c:v>1886.6</c:v>
                </c:pt>
                <c:pt idx="20">
                  <c:v>1849</c:v>
                </c:pt>
                <c:pt idx="21">
                  <c:v>1910.9</c:v>
                </c:pt>
                <c:pt idx="22">
                  <c:v>1923.6</c:v>
                </c:pt>
                <c:pt idx="23">
                  <c:v>1923.5</c:v>
                </c:pt>
                <c:pt idx="24">
                  <c:v>1893.2</c:v>
                </c:pt>
                <c:pt idx="25">
                  <c:v>1911.5</c:v>
                </c:pt>
                <c:pt idx="26">
                  <c:v>1909.7</c:v>
                </c:pt>
                <c:pt idx="27">
                  <c:v>1926.9</c:v>
                </c:pt>
                <c:pt idx="28">
                  <c:v>1930.5</c:v>
                </c:pt>
                <c:pt idx="29">
                  <c:v>1919.3</c:v>
                </c:pt>
                <c:pt idx="30">
                  <c:v>1921.6</c:v>
                </c:pt>
                <c:pt idx="31">
                  <c:v>1934.2</c:v>
                </c:pt>
                <c:pt idx="32">
                  <c:v>1941.7</c:v>
                </c:pt>
                <c:pt idx="33">
                  <c:v>1953.1</c:v>
                </c:pt>
                <c:pt idx="34">
                  <c:v>1960.1</c:v>
                </c:pt>
                <c:pt idx="35">
                  <c:v>1954.2</c:v>
                </c:pt>
                <c:pt idx="36">
                  <c:v>1936.8</c:v>
                </c:pt>
                <c:pt idx="37">
                  <c:v>1948.5</c:v>
                </c:pt>
                <c:pt idx="38">
                  <c:v>1954.5</c:v>
                </c:pt>
                <c:pt idx="39">
                  <c:v>1957.2</c:v>
                </c:pt>
                <c:pt idx="40">
                  <c:v>1962.4</c:v>
                </c:pt>
                <c:pt idx="41">
                  <c:v>1951.9</c:v>
                </c:pt>
                <c:pt idx="42">
                  <c:v>1931.5</c:v>
                </c:pt>
                <c:pt idx="43">
                  <c:v>1946.4</c:v>
                </c:pt>
                <c:pt idx="44">
                  <c:v>1955.7</c:v>
                </c:pt>
                <c:pt idx="45">
                  <c:v>1967.4</c:v>
                </c:pt>
                <c:pt idx="46">
                  <c:v>1967.3</c:v>
                </c:pt>
                <c:pt idx="47">
                  <c:v>1964.1</c:v>
                </c:pt>
                <c:pt idx="48" formatCode="#0.0">
                  <c:v>1941.1</c:v>
                </c:pt>
                <c:pt idx="49" formatCode="#0.0">
                  <c:v>1950.4</c:v>
                </c:pt>
                <c:pt idx="50" formatCode="#0.0">
                  <c:v>1956.6</c:v>
                </c:pt>
                <c:pt idx="51" formatCode="#0.0">
                  <c:v>1970.3</c:v>
                </c:pt>
                <c:pt idx="52" formatCode="#0.0">
                  <c:v>1970.9</c:v>
                </c:pt>
                <c:pt idx="53" formatCode="#0.0">
                  <c:v>1957.1</c:v>
                </c:pt>
                <c:pt idx="54" formatCode="#0.0">
                  <c:v>1946.2</c:v>
                </c:pt>
                <c:pt idx="55" formatCode="#0.0">
                  <c:v>1954.6</c:v>
                </c:pt>
              </c:numCache>
            </c:numRef>
          </c:val>
          <c:extLst>
            <c:ext xmlns:c16="http://schemas.microsoft.com/office/drawing/2014/chart" uri="{C3380CC4-5D6E-409C-BE32-E72D297353CC}">
              <c16:uniqueId val="{00000001-B22C-49AF-B821-95D3C8B2E3E1}"/>
            </c:ext>
          </c:extLst>
        </c:ser>
        <c:dLbls>
          <c:showLegendKey val="0"/>
          <c:showVal val="0"/>
          <c:showCatName val="0"/>
          <c:showSerName val="0"/>
          <c:showPercent val="0"/>
          <c:showBubbleSize val="0"/>
        </c:dLbls>
        <c:gapWidth val="100"/>
        <c:overlap val="-24"/>
        <c:axId val="771157880"/>
        <c:axId val="771161816"/>
      </c:barChart>
      <c:catAx>
        <c:axId val="77115788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Source: Bureau of Labor Statistics</a:t>
                </a:r>
              </a:p>
            </c:rich>
          </c:tx>
          <c:layout>
            <c:manualLayout>
              <c:xMode val="edge"/>
              <c:yMode val="edge"/>
              <c:x val="0.38537401574803148"/>
              <c:y val="0.93800176911587707"/>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1161816"/>
        <c:crosses val="autoZero"/>
        <c:auto val="1"/>
        <c:lblAlgn val="ctr"/>
        <c:lblOffset val="100"/>
        <c:noMultiLvlLbl val="0"/>
      </c:catAx>
      <c:valAx>
        <c:axId val="7711618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Total  CES Jobs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115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Louisiana Employment Demand Index</a:t>
            </a:r>
          </a:p>
          <a:p>
            <a:pPr>
              <a:defRPr sz="1200"/>
            </a:pPr>
            <a:r>
              <a:rPr lang="en-US" sz="1200"/>
              <a:t>September 2005 to Augusty 2024</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9.4816262704248408E-2"/>
          <c:y val="0.10519915510293389"/>
          <c:w val="0.88749361629760326"/>
          <c:h val="0.73627236918690342"/>
        </c:manualLayout>
      </c:layout>
      <c:lineChart>
        <c:grouping val="standard"/>
        <c:varyColors val="0"/>
        <c:ser>
          <c:idx val="1"/>
          <c:order val="0"/>
          <c:spPr>
            <a:ln w="34925" cap="rnd">
              <a:solidFill>
                <a:schemeClr val="accent2"/>
              </a:solidFill>
              <a:round/>
            </a:ln>
            <a:effectLst>
              <a:outerShdw blurRad="57150" dist="19050" dir="5400000" algn="ctr" rotWithShape="0">
                <a:srgbClr val="000000">
                  <a:alpha val="63000"/>
                </a:srgbClr>
              </a:outerShdw>
            </a:effectLst>
          </c:spPr>
          <c:marker>
            <c:symbol val="none"/>
          </c:marker>
          <c:cat>
            <c:strRef>
              <c:f>'seasonal adjusted state'!$Z$10:$Z$238</c:f>
              <c:strCache>
                <c:ptCount val="229"/>
                <c:pt idx="0">
                  <c:v>Aug.2005</c:v>
                </c:pt>
                <c:pt idx="1">
                  <c:v>Sep</c:v>
                </c:pt>
                <c:pt idx="2">
                  <c:v>Oct</c:v>
                </c:pt>
                <c:pt idx="3">
                  <c:v>Nov</c:v>
                </c:pt>
                <c:pt idx="4">
                  <c:v>Dec</c:v>
                </c:pt>
                <c:pt idx="5">
                  <c:v>Jan. 2006</c:v>
                </c:pt>
                <c:pt idx="6">
                  <c:v>Feb</c:v>
                </c:pt>
                <c:pt idx="7">
                  <c:v>Mar</c:v>
                </c:pt>
                <c:pt idx="8">
                  <c:v>Apr</c:v>
                </c:pt>
                <c:pt idx="9">
                  <c:v>May</c:v>
                </c:pt>
                <c:pt idx="10">
                  <c:v>Jun</c:v>
                </c:pt>
                <c:pt idx="11">
                  <c:v>Jul</c:v>
                </c:pt>
                <c:pt idx="12">
                  <c:v>Aug</c:v>
                </c:pt>
                <c:pt idx="13">
                  <c:v>Sep</c:v>
                </c:pt>
                <c:pt idx="14">
                  <c:v>Oct</c:v>
                </c:pt>
                <c:pt idx="15">
                  <c:v>Nov</c:v>
                </c:pt>
                <c:pt idx="16">
                  <c:v>Dec. 2006</c:v>
                </c:pt>
                <c:pt idx="17">
                  <c:v>Jan.2007</c:v>
                </c:pt>
                <c:pt idx="18">
                  <c:v>Feb</c:v>
                </c:pt>
                <c:pt idx="19">
                  <c:v>Mar</c:v>
                </c:pt>
                <c:pt idx="20">
                  <c:v>Apr</c:v>
                </c:pt>
                <c:pt idx="21">
                  <c:v>May</c:v>
                </c:pt>
                <c:pt idx="22">
                  <c:v>Jun</c:v>
                </c:pt>
                <c:pt idx="23">
                  <c:v>Jul</c:v>
                </c:pt>
                <c:pt idx="24">
                  <c:v>Aug</c:v>
                </c:pt>
                <c:pt idx="25">
                  <c:v>Sep</c:v>
                </c:pt>
                <c:pt idx="26">
                  <c:v>Oct</c:v>
                </c:pt>
                <c:pt idx="27">
                  <c:v>Nov</c:v>
                </c:pt>
                <c:pt idx="28">
                  <c:v>Dec. 2007</c:v>
                </c:pt>
                <c:pt idx="29">
                  <c:v>Jan</c:v>
                </c:pt>
                <c:pt idx="30">
                  <c:v>Feb</c:v>
                </c:pt>
                <c:pt idx="31">
                  <c:v>Mar</c:v>
                </c:pt>
                <c:pt idx="32">
                  <c:v>Apr</c:v>
                </c:pt>
                <c:pt idx="33">
                  <c:v>May</c:v>
                </c:pt>
                <c:pt idx="34">
                  <c:v>Jun</c:v>
                </c:pt>
                <c:pt idx="35">
                  <c:v>Jul</c:v>
                </c:pt>
                <c:pt idx="36">
                  <c:v>Aug</c:v>
                </c:pt>
                <c:pt idx="37">
                  <c:v>Sep</c:v>
                </c:pt>
                <c:pt idx="38">
                  <c:v>Oct</c:v>
                </c:pt>
                <c:pt idx="39">
                  <c:v>Nov</c:v>
                </c:pt>
                <c:pt idx="40">
                  <c:v>Dec. 2008</c:v>
                </c:pt>
                <c:pt idx="41">
                  <c:v>Jan</c:v>
                </c:pt>
                <c:pt idx="42">
                  <c:v>Feb</c:v>
                </c:pt>
                <c:pt idx="43">
                  <c:v>Mar</c:v>
                </c:pt>
                <c:pt idx="44">
                  <c:v>Apr</c:v>
                </c:pt>
                <c:pt idx="45">
                  <c:v>May</c:v>
                </c:pt>
                <c:pt idx="46">
                  <c:v>June</c:v>
                </c:pt>
                <c:pt idx="47">
                  <c:v>July</c:v>
                </c:pt>
                <c:pt idx="48">
                  <c:v>Aug.</c:v>
                </c:pt>
                <c:pt idx="49">
                  <c:v>Sept</c:v>
                </c:pt>
                <c:pt idx="50">
                  <c:v>Oct</c:v>
                </c:pt>
                <c:pt idx="51">
                  <c:v>Nov</c:v>
                </c:pt>
                <c:pt idx="52">
                  <c:v>Dec.2009</c:v>
                </c:pt>
                <c:pt idx="53">
                  <c:v>Jan</c:v>
                </c:pt>
                <c:pt idx="54">
                  <c:v>Feb</c:v>
                </c:pt>
                <c:pt idx="55">
                  <c:v>March</c:v>
                </c:pt>
                <c:pt idx="56">
                  <c:v>April</c:v>
                </c:pt>
                <c:pt idx="57">
                  <c:v>May</c:v>
                </c:pt>
                <c:pt idx="58">
                  <c:v>June</c:v>
                </c:pt>
                <c:pt idx="59">
                  <c:v>July</c:v>
                </c:pt>
                <c:pt idx="60">
                  <c:v>August</c:v>
                </c:pt>
                <c:pt idx="61">
                  <c:v>Sept</c:v>
                </c:pt>
                <c:pt idx="62">
                  <c:v>Oct</c:v>
                </c:pt>
                <c:pt idx="63">
                  <c:v>Nov</c:v>
                </c:pt>
                <c:pt idx="64">
                  <c:v>Dec. 2010</c:v>
                </c:pt>
                <c:pt idx="65">
                  <c:v>Jan</c:v>
                </c:pt>
                <c:pt idx="66">
                  <c:v>Feb</c:v>
                </c:pt>
                <c:pt idx="67">
                  <c:v>March</c:v>
                </c:pt>
                <c:pt idx="68">
                  <c:v>April</c:v>
                </c:pt>
                <c:pt idx="69">
                  <c:v>May</c:v>
                </c:pt>
                <c:pt idx="70">
                  <c:v>June</c:v>
                </c:pt>
                <c:pt idx="71">
                  <c:v>July</c:v>
                </c:pt>
                <c:pt idx="72">
                  <c:v>August</c:v>
                </c:pt>
                <c:pt idx="73">
                  <c:v>Sept</c:v>
                </c:pt>
                <c:pt idx="74">
                  <c:v>Oct</c:v>
                </c:pt>
                <c:pt idx="75">
                  <c:v>Nov</c:v>
                </c:pt>
                <c:pt idx="76">
                  <c:v>Dec-11</c:v>
                </c:pt>
                <c:pt idx="77">
                  <c:v>Jan</c:v>
                </c:pt>
                <c:pt idx="78">
                  <c:v>Feb</c:v>
                </c:pt>
                <c:pt idx="79">
                  <c:v>March</c:v>
                </c:pt>
                <c:pt idx="80">
                  <c:v>April</c:v>
                </c:pt>
                <c:pt idx="81">
                  <c:v>May</c:v>
                </c:pt>
                <c:pt idx="82">
                  <c:v>June</c:v>
                </c:pt>
                <c:pt idx="83">
                  <c:v>July</c:v>
                </c:pt>
                <c:pt idx="84">
                  <c:v>August</c:v>
                </c:pt>
                <c:pt idx="85">
                  <c:v>Sept</c:v>
                </c:pt>
                <c:pt idx="86">
                  <c:v>Oct</c:v>
                </c:pt>
                <c:pt idx="87">
                  <c:v>Nov</c:v>
                </c:pt>
                <c:pt idx="88">
                  <c:v>Dec-12</c:v>
                </c:pt>
                <c:pt idx="89">
                  <c:v>Jan</c:v>
                </c:pt>
                <c:pt idx="90">
                  <c:v>Feb</c:v>
                </c:pt>
                <c:pt idx="91">
                  <c:v>March</c:v>
                </c:pt>
                <c:pt idx="92">
                  <c:v>April</c:v>
                </c:pt>
                <c:pt idx="93">
                  <c:v>May</c:v>
                </c:pt>
                <c:pt idx="94">
                  <c:v>June</c:v>
                </c:pt>
                <c:pt idx="95">
                  <c:v>July</c:v>
                </c:pt>
                <c:pt idx="96">
                  <c:v>August</c:v>
                </c:pt>
                <c:pt idx="97">
                  <c:v>Sept</c:v>
                </c:pt>
                <c:pt idx="98">
                  <c:v>Oct</c:v>
                </c:pt>
                <c:pt idx="99">
                  <c:v>Nov</c:v>
                </c:pt>
                <c:pt idx="100">
                  <c:v>Dec-13</c:v>
                </c:pt>
                <c:pt idx="101">
                  <c:v>Jan</c:v>
                </c:pt>
                <c:pt idx="102">
                  <c:v>Feb</c:v>
                </c:pt>
                <c:pt idx="103">
                  <c:v>March</c:v>
                </c:pt>
                <c:pt idx="104">
                  <c:v>April</c:v>
                </c:pt>
                <c:pt idx="105">
                  <c:v>May</c:v>
                </c:pt>
                <c:pt idx="106">
                  <c:v>June</c:v>
                </c:pt>
                <c:pt idx="107">
                  <c:v>July</c:v>
                </c:pt>
                <c:pt idx="108">
                  <c:v>August</c:v>
                </c:pt>
                <c:pt idx="109">
                  <c:v>Sept</c:v>
                </c:pt>
                <c:pt idx="110">
                  <c:v>Oct</c:v>
                </c:pt>
                <c:pt idx="111">
                  <c:v>Nov</c:v>
                </c:pt>
                <c:pt idx="112">
                  <c:v>Dec-14</c:v>
                </c:pt>
                <c:pt idx="113">
                  <c:v>Jan</c:v>
                </c:pt>
                <c:pt idx="114">
                  <c:v>Feb</c:v>
                </c:pt>
                <c:pt idx="115">
                  <c:v>March</c:v>
                </c:pt>
                <c:pt idx="116">
                  <c:v>April</c:v>
                </c:pt>
                <c:pt idx="117">
                  <c:v>May</c:v>
                </c:pt>
                <c:pt idx="118">
                  <c:v>June</c:v>
                </c:pt>
                <c:pt idx="119">
                  <c:v>July</c:v>
                </c:pt>
                <c:pt idx="120">
                  <c:v>August</c:v>
                </c:pt>
                <c:pt idx="121">
                  <c:v>Sept</c:v>
                </c:pt>
                <c:pt idx="122">
                  <c:v>Oct.</c:v>
                </c:pt>
                <c:pt idx="123">
                  <c:v>Nov</c:v>
                </c:pt>
                <c:pt idx="124">
                  <c:v>Dec-15</c:v>
                </c:pt>
                <c:pt idx="125">
                  <c:v>Jan</c:v>
                </c:pt>
                <c:pt idx="126">
                  <c:v>Feb</c:v>
                </c:pt>
                <c:pt idx="127">
                  <c:v>March</c:v>
                </c:pt>
                <c:pt idx="128">
                  <c:v>April</c:v>
                </c:pt>
                <c:pt idx="129">
                  <c:v>May</c:v>
                </c:pt>
                <c:pt idx="130">
                  <c:v>June</c:v>
                </c:pt>
                <c:pt idx="131">
                  <c:v>July</c:v>
                </c:pt>
                <c:pt idx="132">
                  <c:v>August</c:v>
                </c:pt>
                <c:pt idx="133">
                  <c:v>Sept</c:v>
                </c:pt>
                <c:pt idx="134">
                  <c:v>Oct.</c:v>
                </c:pt>
                <c:pt idx="135">
                  <c:v>Nov</c:v>
                </c:pt>
                <c:pt idx="136">
                  <c:v>Dec-16</c:v>
                </c:pt>
                <c:pt idx="137">
                  <c:v>Jan</c:v>
                </c:pt>
                <c:pt idx="138">
                  <c:v>Feb</c:v>
                </c:pt>
                <c:pt idx="139">
                  <c:v>March</c:v>
                </c:pt>
                <c:pt idx="140">
                  <c:v>April</c:v>
                </c:pt>
                <c:pt idx="141">
                  <c:v>May</c:v>
                </c:pt>
                <c:pt idx="142">
                  <c:v>June</c:v>
                </c:pt>
                <c:pt idx="143">
                  <c:v>July</c:v>
                </c:pt>
                <c:pt idx="144">
                  <c:v>August</c:v>
                </c:pt>
                <c:pt idx="145">
                  <c:v>Sept</c:v>
                </c:pt>
                <c:pt idx="146">
                  <c:v>Oct.</c:v>
                </c:pt>
                <c:pt idx="147">
                  <c:v>Nov</c:v>
                </c:pt>
                <c:pt idx="148">
                  <c:v>Dec-17</c:v>
                </c:pt>
                <c:pt idx="149">
                  <c:v>Jan</c:v>
                </c:pt>
                <c:pt idx="150">
                  <c:v>Feb</c:v>
                </c:pt>
                <c:pt idx="151">
                  <c:v>March</c:v>
                </c:pt>
                <c:pt idx="152">
                  <c:v>April</c:v>
                </c:pt>
                <c:pt idx="153">
                  <c:v>May</c:v>
                </c:pt>
                <c:pt idx="154">
                  <c:v>June</c:v>
                </c:pt>
                <c:pt idx="155">
                  <c:v>July</c:v>
                </c:pt>
                <c:pt idx="156">
                  <c:v>August</c:v>
                </c:pt>
                <c:pt idx="157">
                  <c:v>Sept</c:v>
                </c:pt>
                <c:pt idx="158">
                  <c:v>Oct.</c:v>
                </c:pt>
                <c:pt idx="159">
                  <c:v>Nov</c:v>
                </c:pt>
                <c:pt idx="160">
                  <c:v>Dec-18</c:v>
                </c:pt>
                <c:pt idx="161">
                  <c:v>Jan</c:v>
                </c:pt>
                <c:pt idx="162">
                  <c:v>Feb</c:v>
                </c:pt>
                <c:pt idx="163">
                  <c:v>March</c:v>
                </c:pt>
                <c:pt idx="164">
                  <c:v>April</c:v>
                </c:pt>
                <c:pt idx="165">
                  <c:v>May</c:v>
                </c:pt>
                <c:pt idx="166">
                  <c:v>June</c:v>
                </c:pt>
                <c:pt idx="167">
                  <c:v>July</c:v>
                </c:pt>
                <c:pt idx="168">
                  <c:v>August</c:v>
                </c:pt>
                <c:pt idx="169">
                  <c:v>Sept</c:v>
                </c:pt>
                <c:pt idx="170">
                  <c:v>Oct.</c:v>
                </c:pt>
                <c:pt idx="171">
                  <c:v>Nov</c:v>
                </c:pt>
                <c:pt idx="172">
                  <c:v>Dec-19</c:v>
                </c:pt>
                <c:pt idx="173">
                  <c:v>Jan</c:v>
                </c:pt>
                <c:pt idx="174">
                  <c:v>Feb</c:v>
                </c:pt>
                <c:pt idx="175">
                  <c:v>March</c:v>
                </c:pt>
                <c:pt idx="176">
                  <c:v>April</c:v>
                </c:pt>
                <c:pt idx="177">
                  <c:v>May</c:v>
                </c:pt>
                <c:pt idx="178">
                  <c:v>June</c:v>
                </c:pt>
                <c:pt idx="179">
                  <c:v>July</c:v>
                </c:pt>
                <c:pt idx="180">
                  <c:v>August</c:v>
                </c:pt>
                <c:pt idx="181">
                  <c:v>September</c:v>
                </c:pt>
                <c:pt idx="182">
                  <c:v>Oct.</c:v>
                </c:pt>
                <c:pt idx="183">
                  <c:v>Nov</c:v>
                </c:pt>
                <c:pt idx="184">
                  <c:v>Dec-20</c:v>
                </c:pt>
                <c:pt idx="185">
                  <c:v>Jan</c:v>
                </c:pt>
                <c:pt idx="186">
                  <c:v>Feb</c:v>
                </c:pt>
                <c:pt idx="187">
                  <c:v>March</c:v>
                </c:pt>
                <c:pt idx="188">
                  <c:v>April</c:v>
                </c:pt>
                <c:pt idx="189">
                  <c:v>May</c:v>
                </c:pt>
                <c:pt idx="190">
                  <c:v>June</c:v>
                </c:pt>
                <c:pt idx="191">
                  <c:v>July</c:v>
                </c:pt>
                <c:pt idx="192">
                  <c:v>August</c:v>
                </c:pt>
                <c:pt idx="193">
                  <c:v>September</c:v>
                </c:pt>
                <c:pt idx="194">
                  <c:v>Oct.</c:v>
                </c:pt>
                <c:pt idx="195">
                  <c:v>Nov</c:v>
                </c:pt>
                <c:pt idx="196">
                  <c:v>Dec-21</c:v>
                </c:pt>
                <c:pt idx="197">
                  <c:v>Jan</c:v>
                </c:pt>
                <c:pt idx="198">
                  <c:v>Feb</c:v>
                </c:pt>
                <c:pt idx="199">
                  <c:v>March</c:v>
                </c:pt>
                <c:pt idx="200">
                  <c:v>April</c:v>
                </c:pt>
                <c:pt idx="201">
                  <c:v>May</c:v>
                </c:pt>
                <c:pt idx="202">
                  <c:v>June</c:v>
                </c:pt>
                <c:pt idx="203">
                  <c:v>July</c:v>
                </c:pt>
                <c:pt idx="204">
                  <c:v>August</c:v>
                </c:pt>
                <c:pt idx="205">
                  <c:v>September</c:v>
                </c:pt>
                <c:pt idx="206">
                  <c:v>Oct</c:v>
                </c:pt>
                <c:pt idx="207">
                  <c:v>Nov</c:v>
                </c:pt>
                <c:pt idx="208">
                  <c:v>Dec-22</c:v>
                </c:pt>
                <c:pt idx="209">
                  <c:v>Jan</c:v>
                </c:pt>
                <c:pt idx="210">
                  <c:v>Feb</c:v>
                </c:pt>
                <c:pt idx="211">
                  <c:v>March</c:v>
                </c:pt>
                <c:pt idx="212">
                  <c:v>April</c:v>
                </c:pt>
                <c:pt idx="213">
                  <c:v>May</c:v>
                </c:pt>
                <c:pt idx="214">
                  <c:v>June</c:v>
                </c:pt>
                <c:pt idx="215">
                  <c:v>July</c:v>
                </c:pt>
                <c:pt idx="216">
                  <c:v>August</c:v>
                </c:pt>
                <c:pt idx="217">
                  <c:v>September</c:v>
                </c:pt>
                <c:pt idx="218">
                  <c:v>October</c:v>
                </c:pt>
                <c:pt idx="219">
                  <c:v>November</c:v>
                </c:pt>
                <c:pt idx="220">
                  <c:v>Dec-23</c:v>
                </c:pt>
                <c:pt idx="221">
                  <c:v>Jan</c:v>
                </c:pt>
                <c:pt idx="222">
                  <c:v>Feb</c:v>
                </c:pt>
                <c:pt idx="223">
                  <c:v>March</c:v>
                </c:pt>
                <c:pt idx="224">
                  <c:v>April</c:v>
                </c:pt>
                <c:pt idx="225">
                  <c:v>May</c:v>
                </c:pt>
                <c:pt idx="226">
                  <c:v>June</c:v>
                </c:pt>
                <c:pt idx="227">
                  <c:v>July</c:v>
                </c:pt>
                <c:pt idx="228">
                  <c:v>August</c:v>
                </c:pt>
              </c:strCache>
            </c:strRef>
          </c:cat>
          <c:val>
            <c:numRef>
              <c:f>'seasonal adjusted state'!$AA$10:$AA$238</c:f>
              <c:numCache>
                <c:formatCode>0.0</c:formatCode>
                <c:ptCount val="229"/>
                <c:pt idx="0">
                  <c:v>100</c:v>
                </c:pt>
                <c:pt idx="1">
                  <c:v>93.406986854892338</c:v>
                </c:pt>
                <c:pt idx="2">
                  <c:v>90.767735665694843</c:v>
                </c:pt>
                <c:pt idx="3">
                  <c:v>91.708863996726521</c:v>
                </c:pt>
                <c:pt idx="4">
                  <c:v>92.271495064191086</c:v>
                </c:pt>
                <c:pt idx="5">
                  <c:v>92.71648509027672</c:v>
                </c:pt>
                <c:pt idx="6">
                  <c:v>93.325149608715662</c:v>
                </c:pt>
                <c:pt idx="7">
                  <c:v>94.061684824305672</c:v>
                </c:pt>
                <c:pt idx="8">
                  <c:v>94.143522070482334</c:v>
                </c:pt>
                <c:pt idx="9">
                  <c:v>94.573167612909828</c:v>
                </c:pt>
                <c:pt idx="10">
                  <c:v>94.880057286072329</c:v>
                </c:pt>
                <c:pt idx="11">
                  <c:v>94.772645900465463</c:v>
                </c:pt>
                <c:pt idx="12">
                  <c:v>95.432458697764815</c:v>
                </c:pt>
                <c:pt idx="13">
                  <c:v>96.01043424888752</c:v>
                </c:pt>
                <c:pt idx="14">
                  <c:v>96.036008388317725</c:v>
                </c:pt>
                <c:pt idx="15">
                  <c:v>96.225257020101267</c:v>
                </c:pt>
                <c:pt idx="16">
                  <c:v>96.629328423098571</c:v>
                </c:pt>
                <c:pt idx="17">
                  <c:v>97.19195949056315</c:v>
                </c:pt>
                <c:pt idx="18">
                  <c:v>97.514193647383777</c:v>
                </c:pt>
                <c:pt idx="19">
                  <c:v>97.954068845583336</c:v>
                </c:pt>
                <c:pt idx="20">
                  <c:v>97.406782261776897</c:v>
                </c:pt>
                <c:pt idx="21">
                  <c:v>97.544882614700015</c:v>
                </c:pt>
                <c:pt idx="22">
                  <c:v>97.938724361925225</c:v>
                </c:pt>
                <c:pt idx="23">
                  <c:v>97.892690910950847</c:v>
                </c:pt>
                <c:pt idx="24">
                  <c:v>98.2302695514296</c:v>
                </c:pt>
                <c:pt idx="25">
                  <c:v>98.526929568820009</c:v>
                </c:pt>
                <c:pt idx="26">
                  <c:v>98.854278553526669</c:v>
                </c:pt>
                <c:pt idx="27">
                  <c:v>98.925886143931251</c:v>
                </c:pt>
                <c:pt idx="28">
                  <c:v>99.140708915144998</c:v>
                </c:pt>
                <c:pt idx="29">
                  <c:v>98.925886143931251</c:v>
                </c:pt>
                <c:pt idx="30">
                  <c:v>99.202086849777501</c:v>
                </c:pt>
                <c:pt idx="31">
                  <c:v>99.135594087258966</c:v>
                </c:pt>
                <c:pt idx="32">
                  <c:v>99.243005472865846</c:v>
                </c:pt>
                <c:pt idx="33">
                  <c:v>99.258349956523958</c:v>
                </c:pt>
                <c:pt idx="34">
                  <c:v>99.299268579612317</c:v>
                </c:pt>
                <c:pt idx="35">
                  <c:v>99.212316505549595</c:v>
                </c:pt>
                <c:pt idx="36">
                  <c:v>99.549895146028334</c:v>
                </c:pt>
                <c:pt idx="37">
                  <c:v>98.593422331338559</c:v>
                </c:pt>
                <c:pt idx="38">
                  <c:v>99.483402383509798</c:v>
                </c:pt>
                <c:pt idx="39">
                  <c:v>99.498746867167924</c:v>
                </c:pt>
                <c:pt idx="40">
                  <c:v>99.422024448877295</c:v>
                </c:pt>
                <c:pt idx="41">
                  <c:v>98.88496752084292</c:v>
                </c:pt>
                <c:pt idx="42">
                  <c:v>98.736637512147723</c:v>
                </c:pt>
                <c:pt idx="43">
                  <c:v>98.204695411999381</c:v>
                </c:pt>
                <c:pt idx="44">
                  <c:v>97.529538131041889</c:v>
                </c:pt>
                <c:pt idx="45">
                  <c:v>97.524423303155857</c:v>
                </c:pt>
                <c:pt idx="46">
                  <c:v>97.156155695360852</c:v>
                </c:pt>
                <c:pt idx="47">
                  <c:v>97.058973965526064</c:v>
                </c:pt>
                <c:pt idx="48">
                  <c:v>97.084548104956269</c:v>
                </c:pt>
                <c:pt idx="49">
                  <c:v>97.018055342437719</c:v>
                </c:pt>
                <c:pt idx="50">
                  <c:v>96.62421359521251</c:v>
                </c:pt>
                <c:pt idx="51">
                  <c:v>96.608869111554398</c:v>
                </c:pt>
                <c:pt idx="52">
                  <c:v>96.220142192215235</c:v>
                </c:pt>
                <c:pt idx="53">
                  <c:v>96.02577873254566</c:v>
                </c:pt>
                <c:pt idx="54">
                  <c:v>95.964400797913157</c:v>
                </c:pt>
                <c:pt idx="55">
                  <c:v>96.3633573730244</c:v>
                </c:pt>
                <c:pt idx="56">
                  <c:v>96.429850135542935</c:v>
                </c:pt>
                <c:pt idx="57">
                  <c:v>96.84926602219835</c:v>
                </c:pt>
                <c:pt idx="58">
                  <c:v>97.171500179018977</c:v>
                </c:pt>
                <c:pt idx="59">
                  <c:v>96.654902562528775</c:v>
                </c:pt>
                <c:pt idx="60">
                  <c:v>96.654902562528775</c:v>
                </c:pt>
                <c:pt idx="61">
                  <c:v>96.578180144238161</c:v>
                </c:pt>
                <c:pt idx="62">
                  <c:v>96.649787734642729</c:v>
                </c:pt>
                <c:pt idx="63">
                  <c:v>96.583294972124193</c:v>
                </c:pt>
                <c:pt idx="64">
                  <c:v>96.803232571223973</c:v>
                </c:pt>
                <c:pt idx="65">
                  <c:v>96.97202189146337</c:v>
                </c:pt>
                <c:pt idx="66">
                  <c:v>97.161270523246884</c:v>
                </c:pt>
                <c:pt idx="67">
                  <c:v>97.278911564625858</c:v>
                </c:pt>
                <c:pt idx="68">
                  <c:v>97.376093294460645</c:v>
                </c:pt>
                <c:pt idx="69">
                  <c:v>97.340289499258347</c:v>
                </c:pt>
                <c:pt idx="70">
                  <c:v>97.089662932842316</c:v>
                </c:pt>
                <c:pt idx="71">
                  <c:v>97.580686409902313</c:v>
                </c:pt>
                <c:pt idx="72">
                  <c:v>97.601145721446485</c:v>
                </c:pt>
                <c:pt idx="73">
                  <c:v>97.754590558027729</c:v>
                </c:pt>
                <c:pt idx="74">
                  <c:v>97.764820213799823</c:v>
                </c:pt>
                <c:pt idx="75">
                  <c:v>97.785279525343967</c:v>
                </c:pt>
                <c:pt idx="76">
                  <c:v>97.877346427292721</c:v>
                </c:pt>
                <c:pt idx="77">
                  <c:v>98.107513682164594</c:v>
                </c:pt>
                <c:pt idx="78">
                  <c:v>98.2302695514296</c:v>
                </c:pt>
                <c:pt idx="79">
                  <c:v>98.424633011099189</c:v>
                </c:pt>
                <c:pt idx="80">
                  <c:v>98.95146028336147</c:v>
                </c:pt>
                <c:pt idx="81">
                  <c:v>99.007723390107927</c:v>
                </c:pt>
                <c:pt idx="82">
                  <c:v>98.88496752084292</c:v>
                </c:pt>
                <c:pt idx="83">
                  <c:v>98.593422331338559</c:v>
                </c:pt>
                <c:pt idx="84">
                  <c:v>98.501355429389804</c:v>
                </c:pt>
                <c:pt idx="85">
                  <c:v>98.552503708250214</c:v>
                </c:pt>
                <c:pt idx="86">
                  <c:v>98.818474758324385</c:v>
                </c:pt>
                <c:pt idx="87">
                  <c:v>99.01795304588002</c:v>
                </c:pt>
                <c:pt idx="88">
                  <c:v>99.115134775714793</c:v>
                </c:pt>
                <c:pt idx="89">
                  <c:v>99.304383407498335</c:v>
                </c:pt>
                <c:pt idx="90">
                  <c:v>99.677765843179372</c:v>
                </c:pt>
                <c:pt idx="91">
                  <c:v>99.754488261470016</c:v>
                </c:pt>
                <c:pt idx="92">
                  <c:v>99.923277581709385</c:v>
                </c:pt>
                <c:pt idx="93">
                  <c:v>99.867014474962929</c:v>
                </c:pt>
                <c:pt idx="94">
                  <c:v>100.0613779346325</c:v>
                </c:pt>
                <c:pt idx="95">
                  <c:v>100</c:v>
                </c:pt>
                <c:pt idx="96">
                  <c:v>100.17390414812542</c:v>
                </c:pt>
                <c:pt idx="97">
                  <c:v>100.41941588665541</c:v>
                </c:pt>
                <c:pt idx="98">
                  <c:v>100.5524014116925</c:v>
                </c:pt>
                <c:pt idx="99">
                  <c:v>100.7109610761598</c:v>
                </c:pt>
                <c:pt idx="100">
                  <c:v>100.45010485397168</c:v>
                </c:pt>
                <c:pt idx="101">
                  <c:v>100.75187969924812</c:v>
                </c:pt>
                <c:pt idx="102">
                  <c:v>100.859291084855</c:v>
                </c:pt>
                <c:pt idx="103">
                  <c:v>101.04853971663854</c:v>
                </c:pt>
                <c:pt idx="104">
                  <c:v>101.1661807580175</c:v>
                </c:pt>
                <c:pt idx="105">
                  <c:v>101.37588870134519</c:v>
                </c:pt>
                <c:pt idx="106">
                  <c:v>101.45772594752187</c:v>
                </c:pt>
                <c:pt idx="107">
                  <c:v>101.69812285816582</c:v>
                </c:pt>
                <c:pt idx="108">
                  <c:v>101.89760114572147</c:v>
                </c:pt>
                <c:pt idx="109">
                  <c:v>102.20960564677</c:v>
                </c:pt>
                <c:pt idx="110">
                  <c:v>102.22495013042811</c:v>
                </c:pt>
                <c:pt idx="111">
                  <c:v>102.49092118050227</c:v>
                </c:pt>
                <c:pt idx="112">
                  <c:v>102.6648253286277</c:v>
                </c:pt>
                <c:pt idx="113">
                  <c:v>102.52672497570457</c:v>
                </c:pt>
                <c:pt idx="114">
                  <c:v>102.34770599969312</c:v>
                </c:pt>
                <c:pt idx="115">
                  <c:v>102.01012735921438</c:v>
                </c:pt>
                <c:pt idx="116">
                  <c:v>101.91806045726561</c:v>
                </c:pt>
                <c:pt idx="117">
                  <c:v>102.03570149864458</c:v>
                </c:pt>
                <c:pt idx="118">
                  <c:v>101.97943839189811</c:v>
                </c:pt>
                <c:pt idx="119">
                  <c:v>102.1840315073398</c:v>
                </c:pt>
                <c:pt idx="120">
                  <c:v>102.25563909774438</c:v>
                </c:pt>
                <c:pt idx="121">
                  <c:v>102.13288322847936</c:v>
                </c:pt>
                <c:pt idx="122">
                  <c:v>102.10219426116312</c:v>
                </c:pt>
                <c:pt idx="123">
                  <c:v>102.01012735921438</c:v>
                </c:pt>
                <c:pt idx="124">
                  <c:v>101.89248631783541</c:v>
                </c:pt>
                <c:pt idx="125">
                  <c:v>101.55490767735667</c:v>
                </c:pt>
                <c:pt idx="126">
                  <c:v>101.28382179939646</c:v>
                </c:pt>
                <c:pt idx="127">
                  <c:v>101.20198455321979</c:v>
                </c:pt>
                <c:pt idx="128">
                  <c:v>101.23778834842207</c:v>
                </c:pt>
                <c:pt idx="129">
                  <c:v>101.18152524167563</c:v>
                </c:pt>
                <c:pt idx="130">
                  <c:v>101.00762109355021</c:v>
                </c:pt>
                <c:pt idx="131">
                  <c:v>101.21732903687793</c:v>
                </c:pt>
                <c:pt idx="132">
                  <c:v>100.63423865786916</c:v>
                </c:pt>
                <c:pt idx="133">
                  <c:v>100.96158764257584</c:v>
                </c:pt>
                <c:pt idx="134">
                  <c:v>100.75187969924812</c:v>
                </c:pt>
                <c:pt idx="135">
                  <c:v>100.78256866656439</c:v>
                </c:pt>
                <c:pt idx="136">
                  <c:v>100.77745383867833</c:v>
                </c:pt>
                <c:pt idx="137">
                  <c:v>100.82348728965272</c:v>
                </c:pt>
                <c:pt idx="138">
                  <c:v>101.22244386476396</c:v>
                </c:pt>
                <c:pt idx="139">
                  <c:v>101.03831006086645</c:v>
                </c:pt>
                <c:pt idx="140">
                  <c:v>100.94112833103166</c:v>
                </c:pt>
                <c:pt idx="141">
                  <c:v>101.15595110224542</c:v>
                </c:pt>
                <c:pt idx="142">
                  <c:v>101.17641041378957</c:v>
                </c:pt>
                <c:pt idx="143">
                  <c:v>100.98204695411998</c:v>
                </c:pt>
                <c:pt idx="144">
                  <c:v>100.97181729834791</c:v>
                </c:pt>
                <c:pt idx="145">
                  <c:v>101.12526213492916</c:v>
                </c:pt>
                <c:pt idx="146">
                  <c:v>100.96670247046187</c:v>
                </c:pt>
                <c:pt idx="147">
                  <c:v>100.99227660989207</c:v>
                </c:pt>
                <c:pt idx="148">
                  <c:v>101.15595110224542</c:v>
                </c:pt>
                <c:pt idx="149">
                  <c:v>101.20709938110583</c:v>
                </c:pt>
                <c:pt idx="150">
                  <c:v>101.19686972533376</c:v>
                </c:pt>
                <c:pt idx="151">
                  <c:v>101.88225666206334</c:v>
                </c:pt>
                <c:pt idx="152">
                  <c:v>101.93851976880978</c:v>
                </c:pt>
                <c:pt idx="153">
                  <c:v>101.84645286686104</c:v>
                </c:pt>
                <c:pt idx="154">
                  <c:v>102.01524218710041</c:v>
                </c:pt>
                <c:pt idx="155">
                  <c:v>101.81064907165876</c:v>
                </c:pt>
                <c:pt idx="156">
                  <c:v>101.88737148994937</c:v>
                </c:pt>
                <c:pt idx="157">
                  <c:v>102.02035701498644</c:v>
                </c:pt>
                <c:pt idx="158">
                  <c:v>102.17891667945374</c:v>
                </c:pt>
                <c:pt idx="159">
                  <c:v>102.03570149864458</c:v>
                </c:pt>
                <c:pt idx="160">
                  <c:v>101.94874942458188</c:v>
                </c:pt>
                <c:pt idx="161">
                  <c:v>102.10219426116312</c:v>
                </c:pt>
                <c:pt idx="162">
                  <c:v>102.21472047465603</c:v>
                </c:pt>
                <c:pt idx="163">
                  <c:v>102.1124239169352</c:v>
                </c:pt>
                <c:pt idx="164">
                  <c:v>102.20449081888394</c:v>
                </c:pt>
                <c:pt idx="165">
                  <c:v>102.05616081018873</c:v>
                </c:pt>
                <c:pt idx="166">
                  <c:v>101.99478287555624</c:v>
                </c:pt>
                <c:pt idx="167">
                  <c:v>101.61628561198917</c:v>
                </c:pt>
                <c:pt idx="168">
                  <c:v>101.94874942458188</c:v>
                </c:pt>
                <c:pt idx="169">
                  <c:v>102.01524218710041</c:v>
                </c:pt>
                <c:pt idx="170">
                  <c:v>101.841338038975</c:v>
                </c:pt>
                <c:pt idx="171">
                  <c:v>101.95897908035396</c:v>
                </c:pt>
                <c:pt idx="172">
                  <c:v>101.72881182548208</c:v>
                </c:pt>
                <c:pt idx="173">
                  <c:v>101.81576389954479</c:v>
                </c:pt>
                <c:pt idx="174">
                  <c:v>101.91294562937958</c:v>
                </c:pt>
                <c:pt idx="175">
                  <c:v>100.8337169454248</c:v>
                </c:pt>
                <c:pt idx="176">
                  <c:v>87.29476753107258</c:v>
                </c:pt>
                <c:pt idx="177">
                  <c:v>88.583704158355076</c:v>
                </c:pt>
                <c:pt idx="178">
                  <c:v>90.885376707073817</c:v>
                </c:pt>
                <c:pt idx="179">
                  <c:v>91.637256406321939</c:v>
                </c:pt>
                <c:pt idx="180">
                  <c:v>92.675566467188389</c:v>
                </c:pt>
                <c:pt idx="181">
                  <c:v>92.680681295074436</c:v>
                </c:pt>
                <c:pt idx="182">
                  <c:v>93.846862053091911</c:v>
                </c:pt>
                <c:pt idx="183">
                  <c:v>94.409493120556505</c:v>
                </c:pt>
                <c:pt idx="184">
                  <c:v>94.634545547542331</c:v>
                </c:pt>
                <c:pt idx="185">
                  <c:v>94.552708301365669</c:v>
                </c:pt>
                <c:pt idx="186">
                  <c:v>94.552708301365669</c:v>
                </c:pt>
                <c:pt idx="187">
                  <c:v>95.263669377525446</c:v>
                </c:pt>
                <c:pt idx="188">
                  <c:v>95.519410771827523</c:v>
                </c:pt>
                <c:pt idx="189">
                  <c:v>95.908137691166701</c:v>
                </c:pt>
                <c:pt idx="190">
                  <c:v>96.163879085468778</c:v>
                </c:pt>
                <c:pt idx="191">
                  <c:v>96.808347399110033</c:v>
                </c:pt>
                <c:pt idx="192">
                  <c:v>96.951562579919198</c:v>
                </c:pt>
                <c:pt idx="193">
                  <c:v>94.665234514858582</c:v>
                </c:pt>
                <c:pt idx="194">
                  <c:v>97.120351900158568</c:v>
                </c:pt>
                <c:pt idx="195">
                  <c:v>97.437471229093148</c:v>
                </c:pt>
                <c:pt idx="196">
                  <c:v>97.877346427292721</c:v>
                </c:pt>
                <c:pt idx="197">
                  <c:v>97.62671986087669</c:v>
                </c:pt>
                <c:pt idx="198">
                  <c:v>97.938724361925225</c:v>
                </c:pt>
                <c:pt idx="199">
                  <c:v>97.836427804204391</c:v>
                </c:pt>
                <c:pt idx="200">
                  <c:v>98.199580584113349</c:v>
                </c:pt>
                <c:pt idx="201">
                  <c:v>98.383714388010844</c:v>
                </c:pt>
                <c:pt idx="202">
                  <c:v>98.450207150529394</c:v>
                </c:pt>
                <c:pt idx="203">
                  <c:v>99.263464784410019</c:v>
                </c:pt>
                <c:pt idx="204">
                  <c:v>99.355531686358759</c:v>
                </c:pt>
                <c:pt idx="205">
                  <c:v>99.411794793105216</c:v>
                </c:pt>
                <c:pt idx="206">
                  <c:v>99.27880926806813</c:v>
                </c:pt>
                <c:pt idx="207">
                  <c:v>99.345302030586666</c:v>
                </c:pt>
                <c:pt idx="208">
                  <c:v>99.452713416193546</c:v>
                </c:pt>
                <c:pt idx="209">
                  <c:v>99.851669991304803</c:v>
                </c:pt>
                <c:pt idx="210">
                  <c:v>99.918162753823339</c:v>
                </c:pt>
                <c:pt idx="211">
                  <c:v>100.11764104137897</c:v>
                </c:pt>
                <c:pt idx="212">
                  <c:v>99.979540688455842</c:v>
                </c:pt>
                <c:pt idx="213">
                  <c:v>100.01022965577209</c:v>
                </c:pt>
                <c:pt idx="214">
                  <c:v>100.12275586926501</c:v>
                </c:pt>
                <c:pt idx="215">
                  <c:v>99.744258605697922</c:v>
                </c:pt>
                <c:pt idx="216">
                  <c:v>99.953966549025637</c:v>
                </c:pt>
                <c:pt idx="217">
                  <c:v>100.08183724617668</c:v>
                </c:pt>
                <c:pt idx="218">
                  <c:v>100.04603345097438</c:v>
                </c:pt>
                <c:pt idx="219">
                  <c:v>99.769832745128127</c:v>
                </c:pt>
                <c:pt idx="220">
                  <c:v>99.780062400900221</c:v>
                </c:pt>
                <c:pt idx="221">
                  <c:v>100.08695207406271</c:v>
                </c:pt>
                <c:pt idx="222">
                  <c:v>100.08695207406271</c:v>
                </c:pt>
                <c:pt idx="223">
                  <c:v>100.14321518080918</c:v>
                </c:pt>
                <c:pt idx="224">
                  <c:v>100.48590864917395</c:v>
                </c:pt>
                <c:pt idx="225">
                  <c:v>100.49613830494604</c:v>
                </c:pt>
                <c:pt idx="226">
                  <c:v>100.35803795202291</c:v>
                </c:pt>
                <c:pt idx="227">
                  <c:v>100.2710858779602</c:v>
                </c:pt>
                <c:pt idx="228">
                  <c:v>100.39895657511127</c:v>
                </c:pt>
              </c:numCache>
            </c:numRef>
          </c:val>
          <c:smooth val="0"/>
          <c:extLst>
            <c:ext xmlns:c16="http://schemas.microsoft.com/office/drawing/2014/chart" uri="{C3380CC4-5D6E-409C-BE32-E72D297353CC}">
              <c16:uniqueId val="{00000000-178C-4F68-A973-718D04AD35AE}"/>
            </c:ext>
          </c:extLst>
        </c:ser>
        <c:dLbls>
          <c:showLegendKey val="0"/>
          <c:showVal val="0"/>
          <c:showCatName val="0"/>
          <c:showSerName val="0"/>
          <c:showPercent val="0"/>
          <c:showBubbleSize val="0"/>
        </c:dLbls>
        <c:smooth val="0"/>
        <c:axId val="575646064"/>
        <c:axId val="575652952"/>
      </c:lineChart>
      <c:catAx>
        <c:axId val="575646064"/>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sz="900" dirty="0"/>
                  <a:t>Seasonally Adjusted, Non-Farm, Revised March 2024 with New Benchmarks</a:t>
                </a:r>
              </a:p>
              <a:p>
                <a:pPr>
                  <a:defRPr sz="900"/>
                </a:pPr>
                <a:r>
                  <a:rPr lang="en-US" sz="900" dirty="0"/>
                  <a:t>Bureau of Labor Statistics  </a:t>
                </a:r>
              </a:p>
            </c:rich>
          </c:tx>
          <c:layout>
            <c:manualLayout>
              <c:xMode val="edge"/>
              <c:yMode val="edge"/>
              <c:x val="0.29124574541193354"/>
              <c:y val="0.91740087213233223"/>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75652952"/>
        <c:crosses val="autoZero"/>
        <c:auto val="1"/>
        <c:lblAlgn val="ctr"/>
        <c:lblOffset val="100"/>
        <c:noMultiLvlLbl val="0"/>
      </c:catAx>
      <c:valAx>
        <c:axId val="575652952"/>
        <c:scaling>
          <c:orientation val="minMax"/>
          <c:min val="8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August 2005=100</a:t>
                </a:r>
              </a:p>
            </c:rich>
          </c:tx>
          <c:layout>
            <c:manualLayout>
              <c:xMode val="edge"/>
              <c:yMode val="edge"/>
              <c:x val="1.5558148580318941E-2"/>
              <c:y val="0.29005192714668698"/>
            </c:manualLayout>
          </c:layout>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75646064"/>
        <c:crosses val="autoZero"/>
        <c:crossBetween val="between"/>
      </c:valAx>
      <c:spPr>
        <a:noFill/>
        <a:ln>
          <a:noFill/>
        </a:ln>
        <a:effectLst/>
      </c:spPr>
    </c:plotArea>
    <c:plotVisOnly val="1"/>
    <c:dispBlanksAs val="gap"/>
    <c:showDLblsOverMax val="0"/>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cap="all" baseline="0">
                <a:solidFill>
                  <a:schemeClr val="lt1"/>
                </a:solidFill>
                <a:latin typeface="+mn-lt"/>
                <a:ea typeface="+mn-ea"/>
                <a:cs typeface="+mn-cs"/>
              </a:defRPr>
            </a:pPr>
            <a:r>
              <a:rPr lang="en-US" sz="1100"/>
              <a:t>State of Louisiana</a:t>
            </a:r>
          </a:p>
          <a:p>
            <a:pPr>
              <a:defRPr sz="1100"/>
            </a:pPr>
            <a:r>
              <a:rPr lang="en-US" sz="1100"/>
              <a:t>Leisure and Hospitality</a:t>
            </a:r>
          </a:p>
          <a:p>
            <a:pPr>
              <a:defRPr sz="1100"/>
            </a:pPr>
            <a:r>
              <a:rPr lang="en-US" sz="1100"/>
              <a:t>Weekly Average Pay</a:t>
            </a:r>
          </a:p>
        </c:rich>
      </c:tx>
      <c:overlay val="0"/>
      <c:spPr>
        <a:noFill/>
        <a:ln>
          <a:noFill/>
        </a:ln>
        <a:effectLst/>
      </c:spPr>
      <c:txPr>
        <a:bodyPr rot="0" spcFirstLastPara="1" vertOverflow="ellipsis" vert="horz" wrap="square" anchor="ctr" anchorCtr="1"/>
        <a:lstStyle/>
        <a:p>
          <a:pPr>
            <a:defRPr sz="11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610582156193196E-2"/>
          <c:y val="0.2428600201409869"/>
          <c:w val="0.92584228020424897"/>
          <c:h val="0.44767831513507944"/>
        </c:manualLayout>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dLbl>
              <c:idx val="1"/>
              <c:layout>
                <c:manualLayout>
                  <c:x val="-3.4904013961605605E-2"/>
                  <c:y val="-0.153071500503524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D2-4953-A34E-83BE93D18449}"/>
                </c:ext>
              </c:extLst>
            </c:dLbl>
            <c:dLbl>
              <c:idx val="3"/>
              <c:layout>
                <c:manualLayout>
                  <c:x val="-1.3961605584642276E-2"/>
                  <c:y val="-0.10473313192346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2-4953-A34E-83BE93D18449}"/>
                </c:ext>
              </c:extLst>
            </c:dLbl>
            <c:dLbl>
              <c:idx val="5"/>
              <c:layout>
                <c:manualLayout>
                  <c:x val="-1.3961605584642276E-2"/>
                  <c:y val="-7.2507552870090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D2-4953-A34E-83BE93D18449}"/>
                </c:ext>
              </c:extLst>
            </c:dLbl>
            <c:dLbl>
              <c:idx val="7"/>
              <c:layout>
                <c:manualLayout>
                  <c:x val="-9.3077370564281555E-3"/>
                  <c:y val="-7.6535750251762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D2-4953-A34E-83BE93D18449}"/>
                </c:ext>
              </c:extLst>
            </c:dLbl>
            <c:dLbl>
              <c:idx val="8"/>
              <c:layout>
                <c:manualLayout>
                  <c:x val="1.2364758426371844E-2"/>
                  <c:y val="-4.8338368580060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D2-4953-A34E-83BE93D18449}"/>
                </c:ext>
              </c:extLst>
            </c:dLbl>
            <c:dLbl>
              <c:idx val="10"/>
              <c:layout>
                <c:manualLayout>
                  <c:x val="-1.3961605584642234E-2"/>
                  <c:y val="-9.6676737160120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D2-4953-A34E-83BE93D18449}"/>
                </c:ext>
              </c:extLst>
            </c:dLbl>
            <c:dLbl>
              <c:idx val="11"/>
              <c:layout>
                <c:manualLayout>
                  <c:x val="-1.2364758426371995E-2"/>
                  <c:y val="-4.4310171198388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D2-4953-A34E-83BE93D18449}"/>
                </c:ext>
              </c:extLst>
            </c:dLbl>
            <c:dLbl>
              <c:idx val="13"/>
              <c:layout>
                <c:manualLayout>
                  <c:x val="-4.8865619546247907E-2"/>
                  <c:y val="-0.108761329305135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D2-4953-A34E-83BE93D18449}"/>
                </c:ext>
              </c:extLst>
            </c:dLbl>
            <c:dLbl>
              <c:idx val="15"/>
              <c:layout>
                <c:manualLayout>
                  <c:x val="-2.0942408376963522E-2"/>
                  <c:y val="-0.108761329305135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1D2-4953-A34E-83BE93D18449}"/>
                </c:ext>
              </c:extLst>
            </c:dLbl>
            <c:dLbl>
              <c:idx val="17"/>
              <c:layout>
                <c:manualLayout>
                  <c:x val="1.1695904637548837E-2"/>
                  <c:y val="-0.116817724068479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D2-4953-A34E-83BE93D18449}"/>
                </c:ext>
              </c:extLst>
            </c:dLbl>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'BLS Data Series'!$O$54:$O$71</c:f>
              <c:strCache>
                <c:ptCount val="18"/>
                <c:pt idx="0">
                  <c:v>Year 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Year 2024</c:v>
                </c:pt>
              </c:strCache>
            </c:strRef>
          </c:cat>
          <c:val>
            <c:numRef>
              <c:f>'BLS Data Series'!$P$54:$P$71</c:f>
              <c:numCache>
                <c:formatCode>"$"#,##0</c:formatCode>
                <c:ptCount val="18"/>
                <c:pt idx="0">
                  <c:v>341.55333333333334</c:v>
                </c:pt>
                <c:pt idx="1">
                  <c:v>330.17916666666667</c:v>
                </c:pt>
                <c:pt idx="2">
                  <c:v>318.38666666666671</c:v>
                </c:pt>
                <c:pt idx="3">
                  <c:v>326.23249999999996</c:v>
                </c:pt>
                <c:pt idx="4">
                  <c:v>322.02833333333331</c:v>
                </c:pt>
                <c:pt idx="5">
                  <c:v>330.76666666666665</c:v>
                </c:pt>
                <c:pt idx="6">
                  <c:v>339.94166666666666</c:v>
                </c:pt>
                <c:pt idx="7">
                  <c:v>354.27916666666664</c:v>
                </c:pt>
                <c:pt idx="8">
                  <c:v>365.45083333333326</c:v>
                </c:pt>
                <c:pt idx="9">
                  <c:v>362.22583333333336</c:v>
                </c:pt>
                <c:pt idx="10">
                  <c:v>363.79583333333335</c:v>
                </c:pt>
                <c:pt idx="11">
                  <c:v>366.17083333333335</c:v>
                </c:pt>
                <c:pt idx="12">
                  <c:v>358.24</c:v>
                </c:pt>
                <c:pt idx="13">
                  <c:v>358.58166666666671</c:v>
                </c:pt>
                <c:pt idx="14">
                  <c:v>394.36416666666668</c:v>
                </c:pt>
                <c:pt idx="15">
                  <c:v>432.25166666666661</c:v>
                </c:pt>
                <c:pt idx="16">
                  <c:v>437.30833333333339</c:v>
                </c:pt>
                <c:pt idx="17">
                  <c:v>450.28874999999999</c:v>
                </c:pt>
              </c:numCache>
            </c:numRef>
          </c:val>
          <c:extLst>
            <c:ext xmlns:c16="http://schemas.microsoft.com/office/drawing/2014/chart" uri="{C3380CC4-5D6E-409C-BE32-E72D297353CC}">
              <c16:uniqueId val="{0000000A-81D2-4953-A34E-83BE93D18449}"/>
            </c:ext>
          </c:extLst>
        </c:ser>
        <c:dLbls>
          <c:showLegendKey val="0"/>
          <c:showVal val="1"/>
          <c:showCatName val="0"/>
          <c:showSerName val="0"/>
          <c:showPercent val="0"/>
          <c:showBubbleSize val="0"/>
        </c:dLbls>
        <c:gapWidth val="84"/>
        <c:gapDepth val="53"/>
        <c:shape val="box"/>
        <c:axId val="1960078208"/>
        <c:axId val="1978606416"/>
        <c:axId val="0"/>
      </c:bar3DChart>
      <c:catAx>
        <c:axId val="196007820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b="1"/>
                  <a:t>Source: Bureau of Labor Statistics</a:t>
                </a:r>
              </a:p>
              <a:p>
                <a:pPr>
                  <a:defRPr b="1"/>
                </a:pPr>
                <a:r>
                  <a:rPr lang="en-US" b="1"/>
                  <a:t>Annual</a:t>
                </a:r>
                <a:r>
                  <a:rPr lang="en-US" b="1" baseline="0"/>
                  <a:t> </a:t>
                </a:r>
                <a:r>
                  <a:rPr lang="en-US" b="1"/>
                  <a:t>Non-Seasonally Adjusted, Current $</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978606416"/>
        <c:crosses val="autoZero"/>
        <c:auto val="1"/>
        <c:lblAlgn val="ctr"/>
        <c:lblOffset val="100"/>
        <c:noMultiLvlLbl val="0"/>
      </c:catAx>
      <c:valAx>
        <c:axId val="1978606416"/>
        <c:scaling>
          <c:orientation val="minMax"/>
        </c:scaling>
        <c:delete val="1"/>
        <c:axPos val="l"/>
        <c:title>
          <c:tx>
            <c:rich>
              <a:bodyPr rot="-54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r>
                  <a:rPr lang="en-US"/>
                  <a:t>Weekly Pay</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title>
        <c:numFmt formatCode="&quot;$&quot;#,##0" sourceLinked="1"/>
        <c:majorTickMark val="out"/>
        <c:minorTickMark val="none"/>
        <c:tickLblPos val="nextTo"/>
        <c:crossAx val="1960078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cap="all" baseline="0">
                <a:solidFill>
                  <a:schemeClr val="lt1"/>
                </a:solidFill>
                <a:latin typeface="+mn-lt"/>
                <a:ea typeface="+mn-ea"/>
                <a:cs typeface="+mn-cs"/>
              </a:defRPr>
            </a:pPr>
            <a:r>
              <a:rPr lang="en-US" sz="1100"/>
              <a:t>State of Louisiana</a:t>
            </a:r>
          </a:p>
          <a:p>
            <a:pPr>
              <a:defRPr sz="1100"/>
            </a:pPr>
            <a:r>
              <a:rPr lang="en-US" sz="1100"/>
              <a:t>Leisure and Hospitality</a:t>
            </a:r>
          </a:p>
          <a:p>
            <a:pPr>
              <a:defRPr sz="1100"/>
            </a:pPr>
            <a:r>
              <a:rPr lang="en-US" sz="1100"/>
              <a:t>Average Weekly Hours Worked</a:t>
            </a:r>
          </a:p>
        </c:rich>
      </c:tx>
      <c:overlay val="0"/>
      <c:spPr>
        <a:noFill/>
        <a:ln>
          <a:noFill/>
        </a:ln>
        <a:effectLst/>
      </c:spPr>
      <c:txPr>
        <a:bodyPr rot="0" spcFirstLastPara="1" vertOverflow="ellipsis" vert="horz" wrap="square" anchor="ctr" anchorCtr="1"/>
        <a:lstStyle/>
        <a:p>
          <a:pPr>
            <a:defRPr sz="11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'BLS Data Series'!$P$13</c:f>
              <c:strCache>
                <c:ptCount val="1"/>
                <c:pt idx="0">
                  <c:v>Annualized</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'BLS Data Series'!$O$14:$O$31</c:f>
              <c:strCache>
                <c:ptCount val="18"/>
                <c:pt idx="0">
                  <c:v>Year 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Year 2024</c:v>
                </c:pt>
              </c:strCache>
            </c:strRef>
          </c:cat>
          <c:val>
            <c:numRef>
              <c:f>'BLS Data Series'!$P$14:$P$31</c:f>
              <c:numCache>
                <c:formatCode>#0.0</c:formatCode>
                <c:ptCount val="18"/>
                <c:pt idx="0">
                  <c:v>28.191666666666666</c:v>
                </c:pt>
                <c:pt idx="1">
                  <c:v>27.866666666666664</c:v>
                </c:pt>
                <c:pt idx="2">
                  <c:v>26.933333333333326</c:v>
                </c:pt>
                <c:pt idx="3">
                  <c:v>27.083333333333332</c:v>
                </c:pt>
                <c:pt idx="4">
                  <c:v>26.524999999999995</c:v>
                </c:pt>
                <c:pt idx="5">
                  <c:v>27.058333333333334</c:v>
                </c:pt>
                <c:pt idx="6">
                  <c:v>27.266666666666669</c:v>
                </c:pt>
                <c:pt idx="7">
                  <c:v>27.708333333333332</c:v>
                </c:pt>
                <c:pt idx="8">
                  <c:v>27.983333333333331</c:v>
                </c:pt>
                <c:pt idx="9">
                  <c:v>27.041666666666661</c:v>
                </c:pt>
                <c:pt idx="10">
                  <c:v>27.166666666666661</c:v>
                </c:pt>
                <c:pt idx="11">
                  <c:v>26.991666666666671</c:v>
                </c:pt>
                <c:pt idx="12">
                  <c:v>26.108333333333334</c:v>
                </c:pt>
                <c:pt idx="13">
                  <c:v>26.208333333333332</c:v>
                </c:pt>
                <c:pt idx="14">
                  <c:v>26.116666666666671</c:v>
                </c:pt>
                <c:pt idx="15">
                  <c:v>26.508333333333329</c:v>
                </c:pt>
                <c:pt idx="16" formatCode="0.0">
                  <c:v>26.074999999999999</c:v>
                </c:pt>
                <c:pt idx="17" formatCode="0.0">
                  <c:v>27.037499999999998</c:v>
                </c:pt>
              </c:numCache>
            </c:numRef>
          </c:val>
          <c:extLst>
            <c:ext xmlns:c16="http://schemas.microsoft.com/office/drawing/2014/chart" uri="{C3380CC4-5D6E-409C-BE32-E72D297353CC}">
              <c16:uniqueId val="{00000000-5FA2-4CF2-B198-6A44130193EB}"/>
            </c:ext>
          </c:extLst>
        </c:ser>
        <c:dLbls>
          <c:showLegendKey val="0"/>
          <c:showVal val="1"/>
          <c:showCatName val="0"/>
          <c:showSerName val="0"/>
          <c:showPercent val="0"/>
          <c:showBubbleSize val="0"/>
        </c:dLbls>
        <c:gapWidth val="84"/>
        <c:gapDepth val="53"/>
        <c:shape val="box"/>
        <c:axId val="1960863216"/>
        <c:axId val="1960866128"/>
        <c:axId val="0"/>
      </c:bar3DChart>
      <c:catAx>
        <c:axId val="196086321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b="1"/>
                  <a:t>Source: Bureau of Labor Statistics</a:t>
                </a:r>
              </a:p>
              <a:p>
                <a:pPr>
                  <a:defRPr b="1"/>
                </a:pPr>
                <a:r>
                  <a:rPr lang="en-US" b="1"/>
                  <a:t>Non -Seasonally Adjusted, Annual Average for Each Year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960866128"/>
        <c:crosses val="autoZero"/>
        <c:auto val="1"/>
        <c:lblAlgn val="ctr"/>
        <c:lblOffset val="100"/>
        <c:noMultiLvlLbl val="0"/>
      </c:catAx>
      <c:valAx>
        <c:axId val="1960866128"/>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b="1"/>
                  <a:t>Average Weekly Hours Worked</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0.0" sourceLinked="1"/>
        <c:majorTickMark val="out"/>
        <c:minorTickMark val="none"/>
        <c:tickLblPos val="nextTo"/>
        <c:crossAx val="196086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err="1"/>
              <a:t>Indice</a:t>
            </a:r>
            <a:r>
              <a:rPr lang="en-US" sz="1200" dirty="0"/>
              <a:t> of Output Per Worker </a:t>
            </a:r>
          </a:p>
          <a:p>
            <a:pPr>
              <a:defRPr sz="1200"/>
            </a:pPr>
            <a:r>
              <a:rPr lang="en-US" sz="1200" dirty="0"/>
              <a:t>2023</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indices!$B$40:$B$51</c:f>
              <c:strCache>
                <c:ptCount val="12"/>
                <c:pt idx="0">
                  <c:v>Georgia</c:v>
                </c:pt>
                <c:pt idx="1">
                  <c:v>Virginia</c:v>
                </c:pt>
                <c:pt idx="2">
                  <c:v>Tennessee</c:v>
                </c:pt>
                <c:pt idx="3">
                  <c:v>Florida</c:v>
                </c:pt>
                <c:pt idx="4">
                  <c:v>South</c:v>
                </c:pt>
                <c:pt idx="5">
                  <c:v>North Carolina</c:v>
                </c:pt>
                <c:pt idx="6">
                  <c:v>Texas</c:v>
                </c:pt>
                <c:pt idx="7">
                  <c:v>South Carolina</c:v>
                </c:pt>
                <c:pt idx="8">
                  <c:v>Arkansas</c:v>
                </c:pt>
                <c:pt idx="9">
                  <c:v>Alabama</c:v>
                </c:pt>
                <c:pt idx="10">
                  <c:v>Mississippi</c:v>
                </c:pt>
                <c:pt idx="11">
                  <c:v>Louisiana</c:v>
                </c:pt>
              </c:strCache>
            </c:strRef>
          </c:cat>
          <c:val>
            <c:numRef>
              <c:f>indices!$C$40:$C$51</c:f>
              <c:numCache>
                <c:formatCode>###,###,##0.0</c:formatCode>
                <c:ptCount val="12"/>
                <c:pt idx="0">
                  <c:v>111.08499999999999</c:v>
                </c:pt>
                <c:pt idx="1">
                  <c:v>110.983</c:v>
                </c:pt>
                <c:pt idx="2">
                  <c:v>110.387</c:v>
                </c:pt>
                <c:pt idx="3">
                  <c:v>108.836</c:v>
                </c:pt>
                <c:pt idx="4">
                  <c:v>106.623</c:v>
                </c:pt>
                <c:pt idx="5">
                  <c:v>105.82</c:v>
                </c:pt>
                <c:pt idx="6">
                  <c:v>105.627</c:v>
                </c:pt>
                <c:pt idx="7">
                  <c:v>104.836</c:v>
                </c:pt>
                <c:pt idx="8">
                  <c:v>103.985</c:v>
                </c:pt>
                <c:pt idx="9">
                  <c:v>102.714</c:v>
                </c:pt>
                <c:pt idx="10">
                  <c:v>95.424999999999997</c:v>
                </c:pt>
                <c:pt idx="11">
                  <c:v>89.284000000000006</c:v>
                </c:pt>
              </c:numCache>
            </c:numRef>
          </c:val>
          <c:extLst>
            <c:ext xmlns:c16="http://schemas.microsoft.com/office/drawing/2014/chart" uri="{C3380CC4-5D6E-409C-BE32-E72D297353CC}">
              <c16:uniqueId val="{00000000-D891-4778-82E5-EEA510DF2697}"/>
            </c:ext>
          </c:extLst>
        </c:ser>
        <c:dLbls>
          <c:showLegendKey val="0"/>
          <c:showVal val="0"/>
          <c:showCatName val="0"/>
          <c:showSerName val="0"/>
          <c:showPercent val="0"/>
          <c:showBubbleSize val="0"/>
        </c:dLbls>
        <c:gapWidth val="150"/>
        <c:shape val="box"/>
        <c:axId val="680195856"/>
        <c:axId val="680196272"/>
        <c:axId val="0"/>
      </c:bar3DChart>
      <c:catAx>
        <c:axId val="680195856"/>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680196272"/>
        <c:crosses val="autoZero"/>
        <c:auto val="1"/>
        <c:lblAlgn val="ctr"/>
        <c:lblOffset val="100"/>
        <c:noMultiLvlLbl val="0"/>
      </c:catAx>
      <c:valAx>
        <c:axId val="68019627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solidFill>
                    <a:latin typeface="+mn-lt"/>
                    <a:ea typeface="+mn-ea"/>
                    <a:cs typeface="+mn-cs"/>
                  </a:defRPr>
                </a:pPr>
                <a:r>
                  <a:rPr lang="en-US" sz="1000">
                    <a:solidFill>
                      <a:schemeClr val="lt1"/>
                    </a:solidFill>
                    <a:latin typeface="+mn-lt"/>
                    <a:ea typeface="+mn-ea"/>
                    <a:cs typeface="+mn-cs"/>
                  </a:rPr>
                  <a:t>Relative level of output per worker</a:t>
                </a:r>
                <a:endParaRPr lang="en-US" sz="1000"/>
              </a:p>
            </c:rich>
          </c:tx>
          <c:overlay val="0"/>
          <c:spPr>
            <a:solidFill>
              <a:schemeClr val="dk1"/>
            </a:solidFill>
            <a:ln w="15875" cap="flat" cmpd="sng" algn="ctr">
              <a:solidFill>
                <a:schemeClr val="dk1">
                  <a:shade val="15000"/>
                </a:schemeClr>
              </a:solidFill>
              <a:prstDash val="solid"/>
            </a:ln>
            <a:effectLst/>
          </c:spPr>
          <c:txPr>
            <a:bodyPr rot="-5400000" spcFirstLastPara="1" vertOverflow="ellipsis" vert="horz" wrap="square" anchor="ctr" anchorCtr="1"/>
            <a:lstStyle/>
            <a:p>
              <a:pPr>
                <a:defRPr sz="1197" b="1" i="0" u="none" strike="noStrike" kern="1200" cap="all" baseline="0">
                  <a:solidFill>
                    <a:schemeClr val="lt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68019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err="1"/>
              <a:t>Indice</a:t>
            </a:r>
            <a:r>
              <a:rPr lang="en-US" sz="1200" dirty="0"/>
              <a:t> of Output Per Worker </a:t>
            </a:r>
          </a:p>
          <a:p>
            <a:pPr>
              <a:defRPr sz="1200"/>
            </a:pPr>
            <a:r>
              <a:rPr lang="en-US" sz="1200" dirty="0"/>
              <a:t>2007</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245603674540684"/>
          <c:y val="0.21379629629629629"/>
          <c:w val="0.78698840769903766"/>
          <c:h val="0.36342519685039376"/>
        </c:manualLayout>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indices!$D$40:$D$51</c:f>
              <c:strCache>
                <c:ptCount val="12"/>
                <c:pt idx="0">
                  <c:v>Louisiana</c:v>
                </c:pt>
                <c:pt idx="1">
                  <c:v>Florida</c:v>
                </c:pt>
                <c:pt idx="2">
                  <c:v>Georgia</c:v>
                </c:pt>
                <c:pt idx="3">
                  <c:v>South Carolina</c:v>
                </c:pt>
                <c:pt idx="4">
                  <c:v>Texas</c:v>
                </c:pt>
                <c:pt idx="5">
                  <c:v>North Carolina</c:v>
                </c:pt>
                <c:pt idx="6">
                  <c:v>Arkansas</c:v>
                </c:pt>
                <c:pt idx="7">
                  <c:v>South</c:v>
                </c:pt>
                <c:pt idx="8">
                  <c:v>Virginia</c:v>
                </c:pt>
                <c:pt idx="9">
                  <c:v>Alabama</c:v>
                </c:pt>
                <c:pt idx="10">
                  <c:v>Mississippi</c:v>
                </c:pt>
                <c:pt idx="11">
                  <c:v>Tennessee</c:v>
                </c:pt>
              </c:strCache>
            </c:strRef>
          </c:cat>
          <c:val>
            <c:numRef>
              <c:f>indices!$E$40:$E$51</c:f>
              <c:numCache>
                <c:formatCode>###,###,##0.0</c:formatCode>
                <c:ptCount val="12"/>
                <c:pt idx="0">
                  <c:v>98.498999999999995</c:v>
                </c:pt>
                <c:pt idx="1">
                  <c:v>97.683999999999997</c:v>
                </c:pt>
                <c:pt idx="2">
                  <c:v>95.631</c:v>
                </c:pt>
                <c:pt idx="3">
                  <c:v>94.802999999999997</c:v>
                </c:pt>
                <c:pt idx="4">
                  <c:v>94.460999999999999</c:v>
                </c:pt>
                <c:pt idx="5">
                  <c:v>94.236999999999995</c:v>
                </c:pt>
                <c:pt idx="6">
                  <c:v>93.825999999999993</c:v>
                </c:pt>
                <c:pt idx="7">
                  <c:v>93.597999999999999</c:v>
                </c:pt>
                <c:pt idx="8">
                  <c:v>92.593000000000004</c:v>
                </c:pt>
                <c:pt idx="9">
                  <c:v>91.429000000000002</c:v>
                </c:pt>
                <c:pt idx="10">
                  <c:v>91.18</c:v>
                </c:pt>
                <c:pt idx="11">
                  <c:v>89.825999999999993</c:v>
                </c:pt>
              </c:numCache>
            </c:numRef>
          </c:val>
          <c:extLst>
            <c:ext xmlns:c16="http://schemas.microsoft.com/office/drawing/2014/chart" uri="{C3380CC4-5D6E-409C-BE32-E72D297353CC}">
              <c16:uniqueId val="{00000000-1D8B-4802-8A2E-72D1365890E6}"/>
            </c:ext>
          </c:extLst>
        </c:ser>
        <c:dLbls>
          <c:showLegendKey val="0"/>
          <c:showVal val="0"/>
          <c:showCatName val="0"/>
          <c:showSerName val="0"/>
          <c:showPercent val="0"/>
          <c:showBubbleSize val="0"/>
        </c:dLbls>
        <c:gapWidth val="150"/>
        <c:shape val="box"/>
        <c:axId val="728874928"/>
        <c:axId val="728877008"/>
        <c:axId val="0"/>
      </c:bar3DChart>
      <c:catAx>
        <c:axId val="728874928"/>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=100</a:t>
                </a:r>
              </a:p>
            </c:rich>
          </c:tx>
          <c:layout>
            <c:manualLayout>
              <c:xMode val="edge"/>
              <c:yMode val="edge"/>
              <c:x val="0.29292340662859245"/>
              <c:y val="0.779057155099808"/>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728877008"/>
        <c:crosses val="autoZero"/>
        <c:auto val="1"/>
        <c:lblAlgn val="ctr"/>
        <c:lblOffset val="100"/>
        <c:noMultiLvlLbl val="0"/>
      </c:catAx>
      <c:valAx>
        <c:axId val="728877008"/>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Output per Worker</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2887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sz="1200"/>
              <a:t>CPI All Items City Average All Urban Consumers</a:t>
            </a:r>
          </a:p>
          <a:p>
            <a:pPr>
              <a:defRPr/>
            </a:pPr>
            <a:r>
              <a:rPr lang="en-US" sz="1200"/>
              <a:t>Seasonally Adjusted, August 2024</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'seasonally adjusted'!$P$11:$P$34</c:f>
              <c:strCache>
                <c:ptCount val="24"/>
                <c:pt idx="0">
                  <c:v>Year 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Year 2024</c:v>
                </c:pt>
              </c:strCache>
            </c:strRef>
          </c:cat>
          <c:val>
            <c:numRef>
              <c:f>'seasonally adjusted'!$Q$11:$Q$34</c:f>
              <c:numCache>
                <c:formatCode>0.0%</c:formatCode>
                <c:ptCount val="24"/>
                <c:pt idx="0">
                  <c:v>2.7214823393167442E-2</c:v>
                </c:pt>
                <c:pt idx="1">
                  <c:v>1.74746335963923E-2</c:v>
                </c:pt>
                <c:pt idx="2">
                  <c:v>2.2160664819944598E-2</c:v>
                </c:pt>
                <c:pt idx="3">
                  <c:v>2.5474254742547362E-2</c:v>
                </c:pt>
                <c:pt idx="4">
                  <c:v>3.6469344608879524E-2</c:v>
                </c:pt>
                <c:pt idx="5">
                  <c:v>3.9265680775114824E-2</c:v>
                </c:pt>
                <c:pt idx="6">
                  <c:v>1.8974484789008782E-2</c:v>
                </c:pt>
                <c:pt idx="7">
                  <c:v>5.308017162091231E-2</c:v>
                </c:pt>
                <c:pt idx="8">
                  <c:v>-1.4838355663267661E-2</c:v>
                </c:pt>
                <c:pt idx="9">
                  <c:v>1.1501775395112481E-2</c:v>
                </c:pt>
                <c:pt idx="10">
                  <c:v>3.754996030708091E-2</c:v>
                </c:pt>
                <c:pt idx="11">
                  <c:v>1.6859349154821242E-2</c:v>
                </c:pt>
                <c:pt idx="12">
                  <c:v>1.5388094886002759E-2</c:v>
                </c:pt>
                <c:pt idx="13">
                  <c:v>1.7150983482969034E-2</c:v>
                </c:pt>
                <c:pt idx="14">
                  <c:v>2.4130379853448121E-3</c:v>
                </c:pt>
                <c:pt idx="15">
                  <c:v>1.0553158595656907E-2</c:v>
                </c:pt>
                <c:pt idx="16">
                  <c:v>1.9281215572969738E-2</c:v>
                </c:pt>
                <c:pt idx="17">
                  <c:v>2.6429238568742606E-2</c:v>
                </c:pt>
                <c:pt idx="18">
                  <c:v>1.7376412106666416E-2</c:v>
                </c:pt>
                <c:pt idx="19">
                  <c:v>1.3005983533565531E-2</c:v>
                </c:pt>
                <c:pt idx="20">
                  <c:v>5.1753121072152873E-2</c:v>
                </c:pt>
                <c:pt idx="21">
                  <c:v>8.2188064768007565E-2</c:v>
                </c:pt>
                <c:pt idx="22">
                  <c:v>3.718721312697109E-2</c:v>
                </c:pt>
                <c:pt idx="23">
                  <c:v>2.5912269299480283E-2</c:v>
                </c:pt>
              </c:numCache>
            </c:numRef>
          </c:val>
          <c:extLst>
            <c:ext xmlns:c16="http://schemas.microsoft.com/office/drawing/2014/chart" uri="{C3380CC4-5D6E-409C-BE32-E72D297353CC}">
              <c16:uniqueId val="{00000000-F9E0-4213-BCC0-D18D6887185C}"/>
            </c:ext>
          </c:extLst>
        </c:ser>
        <c:dLbls>
          <c:showLegendKey val="0"/>
          <c:showVal val="1"/>
          <c:showCatName val="0"/>
          <c:showSerName val="0"/>
          <c:showPercent val="0"/>
          <c:showBubbleSize val="0"/>
        </c:dLbls>
        <c:gapWidth val="84"/>
        <c:gapDepth val="53"/>
        <c:shape val="box"/>
        <c:axId val="515336911"/>
        <c:axId val="515337327"/>
        <c:axId val="0"/>
      </c:bar3DChart>
      <c:catAx>
        <c:axId val="5153369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r>
                  <a:rPr lang="en-US" sz="1000" dirty="0"/>
                  <a:t>Source; Bureau of Labor Statistics</a:t>
                </a:r>
              </a:p>
              <a:p>
                <a:pPr>
                  <a:defRPr sz="1000"/>
                </a:pPr>
                <a:r>
                  <a:rPr lang="en-US" sz="1000" dirty="0"/>
                  <a:t>Year Over  Year for Specific</a:t>
                </a:r>
                <a:r>
                  <a:rPr lang="en-US" sz="1000" baseline="0" dirty="0"/>
                  <a:t> Month</a:t>
                </a:r>
                <a:endParaRPr lang="en-US" sz="1000" dirty="0"/>
              </a:p>
            </c:rich>
          </c:tx>
          <c:layout>
            <c:manualLayout>
              <c:xMode val="edge"/>
              <c:yMode val="edge"/>
              <c:x val="0.48815116374976586"/>
              <c:y val="0.855859267591551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515337327"/>
        <c:crosses val="autoZero"/>
        <c:auto val="1"/>
        <c:lblAlgn val="ctr"/>
        <c:lblOffset val="100"/>
        <c:noMultiLvlLbl val="0"/>
      </c:catAx>
      <c:valAx>
        <c:axId val="515337327"/>
        <c:scaling>
          <c:orientation val="minMax"/>
        </c:scaling>
        <c:delete val="1"/>
        <c:axPos val="l"/>
        <c:title>
          <c:tx>
            <c:rich>
              <a:bodyPr rot="-5400000" spcFirstLastPara="1" vertOverflow="ellipsis" vert="horz" wrap="square" anchor="ctr" anchorCtr="1"/>
              <a:lstStyle/>
              <a:p>
                <a:pPr>
                  <a:defRPr sz="1100" b="0" i="0" u="none" strike="noStrike" kern="1200" baseline="0">
                    <a:solidFill>
                      <a:schemeClr val="lt1">
                        <a:lumMod val="75000"/>
                      </a:schemeClr>
                    </a:solidFill>
                    <a:latin typeface="+mn-lt"/>
                    <a:ea typeface="+mn-ea"/>
                    <a:cs typeface="+mn-cs"/>
                  </a:defRPr>
                </a:pPr>
                <a:r>
                  <a:rPr lang="en-US" sz="1100"/>
                  <a:t>Percentage Change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lt1">
                      <a:lumMod val="75000"/>
                    </a:schemeClr>
                  </a:solidFill>
                  <a:latin typeface="+mn-lt"/>
                  <a:ea typeface="+mn-ea"/>
                  <a:cs typeface="+mn-cs"/>
                </a:defRPr>
              </a:pPr>
              <a:endParaRPr lang="en-US"/>
            </a:p>
          </c:txPr>
        </c:title>
        <c:numFmt formatCode="0.0%" sourceLinked="1"/>
        <c:majorTickMark val="out"/>
        <c:minorTickMark val="none"/>
        <c:tickLblPos val="nextTo"/>
        <c:crossAx val="515336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Indices of Labor Productivity by State</a:t>
            </a:r>
          </a:p>
          <a:p>
            <a:pPr>
              <a:defRPr sz="1200"/>
            </a:pPr>
            <a:r>
              <a:rPr lang="en-US" sz="1200"/>
              <a:t>2023</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indices!$B$23:$B$34</c:f>
              <c:strCache>
                <c:ptCount val="12"/>
                <c:pt idx="0">
                  <c:v>Virginia</c:v>
                </c:pt>
                <c:pt idx="1">
                  <c:v>Florida </c:v>
                </c:pt>
                <c:pt idx="2">
                  <c:v>Tennessee</c:v>
                </c:pt>
                <c:pt idx="3">
                  <c:v>South</c:v>
                </c:pt>
                <c:pt idx="4">
                  <c:v>Alabama</c:v>
                </c:pt>
                <c:pt idx="5">
                  <c:v>Arkansas</c:v>
                </c:pt>
                <c:pt idx="6">
                  <c:v>Texas</c:v>
                </c:pt>
                <c:pt idx="7">
                  <c:v>North Carolina</c:v>
                </c:pt>
                <c:pt idx="8">
                  <c:v>Georgia</c:v>
                </c:pt>
                <c:pt idx="9">
                  <c:v>South Carolina</c:v>
                </c:pt>
                <c:pt idx="10">
                  <c:v>Mississippi</c:v>
                </c:pt>
                <c:pt idx="11">
                  <c:v>Louisiana</c:v>
                </c:pt>
              </c:strCache>
            </c:strRef>
          </c:cat>
          <c:val>
            <c:numRef>
              <c:f>indices!$C$23:$C$34</c:f>
              <c:numCache>
                <c:formatCode>###,###,##0.0</c:formatCode>
                <c:ptCount val="12"/>
                <c:pt idx="0">
                  <c:v>114.121</c:v>
                </c:pt>
                <c:pt idx="1">
                  <c:v>112.931</c:v>
                </c:pt>
                <c:pt idx="2">
                  <c:v>112.898</c:v>
                </c:pt>
                <c:pt idx="3">
                  <c:v>108.02</c:v>
                </c:pt>
                <c:pt idx="4">
                  <c:v>107.992</c:v>
                </c:pt>
                <c:pt idx="5">
                  <c:v>106.947</c:v>
                </c:pt>
                <c:pt idx="6">
                  <c:v>106.56399999999999</c:v>
                </c:pt>
                <c:pt idx="7">
                  <c:v>105.774</c:v>
                </c:pt>
                <c:pt idx="8">
                  <c:v>104.667</c:v>
                </c:pt>
                <c:pt idx="9">
                  <c:v>104.611</c:v>
                </c:pt>
                <c:pt idx="10">
                  <c:v>102.623</c:v>
                </c:pt>
                <c:pt idx="11">
                  <c:v>98.811000000000007</c:v>
                </c:pt>
              </c:numCache>
            </c:numRef>
          </c:val>
          <c:extLst>
            <c:ext xmlns:c16="http://schemas.microsoft.com/office/drawing/2014/chart" uri="{C3380CC4-5D6E-409C-BE32-E72D297353CC}">
              <c16:uniqueId val="{00000000-97CA-4B3B-A034-64CBF1CDD84E}"/>
            </c:ext>
          </c:extLst>
        </c:ser>
        <c:dLbls>
          <c:showLegendKey val="0"/>
          <c:showVal val="0"/>
          <c:showCatName val="0"/>
          <c:showSerName val="0"/>
          <c:showPercent val="0"/>
          <c:showBubbleSize val="0"/>
        </c:dLbls>
        <c:gapWidth val="150"/>
        <c:shape val="box"/>
        <c:axId val="280950464"/>
        <c:axId val="280939232"/>
        <c:axId val="0"/>
      </c:bar3DChart>
      <c:catAx>
        <c:axId val="280950464"/>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80939232"/>
        <c:crosses val="autoZero"/>
        <c:auto val="1"/>
        <c:lblAlgn val="ctr"/>
        <c:lblOffset val="100"/>
        <c:noMultiLvlLbl val="0"/>
      </c:catAx>
      <c:valAx>
        <c:axId val="28093923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Productivity  </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8095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Indices of Labor Productity by State </a:t>
            </a:r>
          </a:p>
          <a:p>
            <a:pPr>
              <a:defRPr sz="1200"/>
            </a:pPr>
            <a:r>
              <a:rPr lang="en-US" sz="1200"/>
              <a:t>2007</a:t>
            </a:r>
          </a:p>
        </c:rich>
      </c:tx>
      <c:layout>
        <c:manualLayout>
          <c:xMode val="edge"/>
          <c:yMode val="edge"/>
          <c:x val="0.18956926977314206"/>
          <c:y val="4.6296296296296294E-3"/>
        </c:manualLayout>
      </c:layout>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indices!$D$23:$D$34</c:f>
              <c:strCache>
                <c:ptCount val="12"/>
                <c:pt idx="0">
                  <c:v>Louisiana</c:v>
                </c:pt>
                <c:pt idx="1">
                  <c:v>Mississippi</c:v>
                </c:pt>
                <c:pt idx="2">
                  <c:v>Arkansas</c:v>
                </c:pt>
                <c:pt idx="3">
                  <c:v>Florida </c:v>
                </c:pt>
                <c:pt idx="4">
                  <c:v>North Carolina</c:v>
                </c:pt>
                <c:pt idx="5">
                  <c:v>South Carolina</c:v>
                </c:pt>
                <c:pt idx="6">
                  <c:v>Alabama</c:v>
                </c:pt>
                <c:pt idx="7">
                  <c:v>South</c:v>
                </c:pt>
                <c:pt idx="8">
                  <c:v>Tennessee</c:v>
                </c:pt>
                <c:pt idx="9">
                  <c:v>Virginia</c:v>
                </c:pt>
                <c:pt idx="10">
                  <c:v>Georgia</c:v>
                </c:pt>
                <c:pt idx="11">
                  <c:v>Texas</c:v>
                </c:pt>
              </c:strCache>
            </c:strRef>
          </c:cat>
          <c:val>
            <c:numRef>
              <c:f>indices!$E$23:$E$34</c:f>
              <c:numCache>
                <c:formatCode>###,###,##0.0</c:formatCode>
                <c:ptCount val="12"/>
                <c:pt idx="0">
                  <c:v>101.595</c:v>
                </c:pt>
                <c:pt idx="1">
                  <c:v>94.36</c:v>
                </c:pt>
                <c:pt idx="2">
                  <c:v>94.132000000000005</c:v>
                </c:pt>
                <c:pt idx="3">
                  <c:v>92.828999999999994</c:v>
                </c:pt>
                <c:pt idx="4">
                  <c:v>91.412000000000006</c:v>
                </c:pt>
                <c:pt idx="5">
                  <c:v>89.861000000000004</c:v>
                </c:pt>
                <c:pt idx="6">
                  <c:v>89.822000000000003</c:v>
                </c:pt>
                <c:pt idx="7">
                  <c:v>89.492000000000004</c:v>
                </c:pt>
                <c:pt idx="8">
                  <c:v>89.355999999999995</c:v>
                </c:pt>
                <c:pt idx="9">
                  <c:v>89.195999999999998</c:v>
                </c:pt>
                <c:pt idx="10">
                  <c:v>88.778999999999996</c:v>
                </c:pt>
                <c:pt idx="11">
                  <c:v>88.594999999999999</c:v>
                </c:pt>
              </c:numCache>
            </c:numRef>
          </c:val>
          <c:extLst>
            <c:ext xmlns:c16="http://schemas.microsoft.com/office/drawing/2014/chart" uri="{C3380CC4-5D6E-409C-BE32-E72D297353CC}">
              <c16:uniqueId val="{00000000-732E-4286-ADC7-D14DB0EDADF8}"/>
            </c:ext>
          </c:extLst>
        </c:ser>
        <c:dLbls>
          <c:showLegendKey val="0"/>
          <c:showVal val="0"/>
          <c:showCatName val="0"/>
          <c:showSerName val="0"/>
          <c:showPercent val="0"/>
          <c:showBubbleSize val="0"/>
        </c:dLbls>
        <c:gapWidth val="150"/>
        <c:shape val="box"/>
        <c:axId val="536034288"/>
        <c:axId val="536035120"/>
        <c:axId val="0"/>
      </c:bar3DChart>
      <c:catAx>
        <c:axId val="536034288"/>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36035120"/>
        <c:crosses val="autoZero"/>
        <c:auto val="1"/>
        <c:lblAlgn val="ctr"/>
        <c:lblOffset val="100"/>
        <c:noMultiLvlLbl val="0"/>
      </c:catAx>
      <c:valAx>
        <c:axId val="536035120"/>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Productivity</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36034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Indices of Value-Added Output </a:t>
            </a:r>
          </a:p>
          <a:p>
            <a:pPr>
              <a:defRPr sz="1200"/>
            </a:pPr>
            <a:r>
              <a:rPr lang="en-US" sz="1200"/>
              <a:t>2023</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indices!$B$56:$B$67</c:f>
              <c:strCache>
                <c:ptCount val="12"/>
                <c:pt idx="0">
                  <c:v>Florida</c:v>
                </c:pt>
                <c:pt idx="1">
                  <c:v>Tennessee</c:v>
                </c:pt>
                <c:pt idx="2">
                  <c:v>South Carolina</c:v>
                </c:pt>
                <c:pt idx="3">
                  <c:v>Texas</c:v>
                </c:pt>
                <c:pt idx="4">
                  <c:v>Virginia</c:v>
                </c:pt>
                <c:pt idx="5">
                  <c:v>North Carolina</c:v>
                </c:pt>
                <c:pt idx="6">
                  <c:v>South</c:v>
                </c:pt>
                <c:pt idx="7">
                  <c:v>Arkansas</c:v>
                </c:pt>
                <c:pt idx="8">
                  <c:v>Georgia</c:v>
                </c:pt>
                <c:pt idx="9">
                  <c:v>Alabama</c:v>
                </c:pt>
                <c:pt idx="10">
                  <c:v>Mississippi</c:v>
                </c:pt>
                <c:pt idx="11">
                  <c:v>Louisiana</c:v>
                </c:pt>
              </c:strCache>
            </c:strRef>
          </c:cat>
          <c:val>
            <c:numRef>
              <c:f>indices!$C$56:$C$67</c:f>
              <c:numCache>
                <c:formatCode>###,###,##0.0</c:formatCode>
                <c:ptCount val="12"/>
                <c:pt idx="0">
                  <c:v>128.61699999999999</c:v>
                </c:pt>
                <c:pt idx="1">
                  <c:v>121.91</c:v>
                </c:pt>
                <c:pt idx="2">
                  <c:v>121.712</c:v>
                </c:pt>
                <c:pt idx="3">
                  <c:v>119.014</c:v>
                </c:pt>
                <c:pt idx="4">
                  <c:v>117.883</c:v>
                </c:pt>
                <c:pt idx="5">
                  <c:v>117.474</c:v>
                </c:pt>
                <c:pt idx="6">
                  <c:v>116.413</c:v>
                </c:pt>
                <c:pt idx="7">
                  <c:v>116.32</c:v>
                </c:pt>
                <c:pt idx="8">
                  <c:v>114.794</c:v>
                </c:pt>
                <c:pt idx="9">
                  <c:v>112.821</c:v>
                </c:pt>
                <c:pt idx="10">
                  <c:v>104.774</c:v>
                </c:pt>
                <c:pt idx="11">
                  <c:v>99.123000000000005</c:v>
                </c:pt>
              </c:numCache>
            </c:numRef>
          </c:val>
          <c:extLst>
            <c:ext xmlns:c16="http://schemas.microsoft.com/office/drawing/2014/chart" uri="{C3380CC4-5D6E-409C-BE32-E72D297353CC}">
              <c16:uniqueId val="{00000000-56D2-42C6-B5E9-65D2D9F498C5}"/>
            </c:ext>
          </c:extLst>
        </c:ser>
        <c:dLbls>
          <c:showLegendKey val="0"/>
          <c:showVal val="0"/>
          <c:showCatName val="0"/>
          <c:showSerName val="0"/>
          <c:showPercent val="0"/>
          <c:showBubbleSize val="0"/>
        </c:dLbls>
        <c:gapWidth val="150"/>
        <c:shape val="box"/>
        <c:axId val="1163084368"/>
        <c:axId val="1163083952"/>
        <c:axId val="0"/>
      </c:bar3DChart>
      <c:catAx>
        <c:axId val="1163084368"/>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163083952"/>
        <c:crosses val="autoZero"/>
        <c:auto val="1"/>
        <c:lblAlgn val="ctr"/>
        <c:lblOffset val="100"/>
        <c:noMultiLvlLbl val="0"/>
      </c:catAx>
      <c:valAx>
        <c:axId val="116308395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Real Value -Added Output</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163084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Indices of Value-Added Output</a:t>
            </a:r>
          </a:p>
          <a:p>
            <a:pPr>
              <a:defRPr sz="1200"/>
            </a:pPr>
            <a:r>
              <a:rPr lang="en-US" sz="1200"/>
              <a:t>2007</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712270341207349"/>
          <c:y val="0.21958255351547448"/>
          <c:w val="0.81232174103237098"/>
          <c:h val="0.39809486831821222"/>
        </c:manualLayout>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indices!$D$56:$D$67</c:f>
              <c:strCache>
                <c:ptCount val="12"/>
                <c:pt idx="0">
                  <c:v>Louisiana</c:v>
                </c:pt>
                <c:pt idx="1">
                  <c:v>Mississippi</c:v>
                </c:pt>
                <c:pt idx="2">
                  <c:v>Alabama</c:v>
                </c:pt>
                <c:pt idx="3">
                  <c:v>Arkansas</c:v>
                </c:pt>
                <c:pt idx="4">
                  <c:v>Texas</c:v>
                </c:pt>
                <c:pt idx="5">
                  <c:v>Florida</c:v>
                </c:pt>
                <c:pt idx="6">
                  <c:v>North Carolina</c:v>
                </c:pt>
                <c:pt idx="7">
                  <c:v>South</c:v>
                </c:pt>
                <c:pt idx="8">
                  <c:v>Virginia</c:v>
                </c:pt>
                <c:pt idx="9">
                  <c:v>South Carolina</c:v>
                </c:pt>
                <c:pt idx="10">
                  <c:v>Georgia</c:v>
                </c:pt>
                <c:pt idx="11">
                  <c:v>Tennessee</c:v>
                </c:pt>
              </c:strCache>
            </c:strRef>
          </c:cat>
          <c:val>
            <c:numRef>
              <c:f>indices!$E$56:$E$67</c:f>
              <c:numCache>
                <c:formatCode>###,###,##0.0</c:formatCode>
                <c:ptCount val="12"/>
                <c:pt idx="0">
                  <c:v>98.983999999999995</c:v>
                </c:pt>
                <c:pt idx="1">
                  <c:v>98.808000000000007</c:v>
                </c:pt>
                <c:pt idx="2">
                  <c:v>94.855000000000004</c:v>
                </c:pt>
                <c:pt idx="3">
                  <c:v>92.716999999999999</c:v>
                </c:pt>
                <c:pt idx="4">
                  <c:v>89.682000000000002</c:v>
                </c:pt>
                <c:pt idx="5">
                  <c:v>89.424000000000007</c:v>
                </c:pt>
                <c:pt idx="6">
                  <c:v>87.674000000000007</c:v>
                </c:pt>
                <c:pt idx="7">
                  <c:v>86.266000000000005</c:v>
                </c:pt>
                <c:pt idx="8">
                  <c:v>84.870999999999995</c:v>
                </c:pt>
                <c:pt idx="9">
                  <c:v>84.394999999999996</c:v>
                </c:pt>
                <c:pt idx="10">
                  <c:v>84.35</c:v>
                </c:pt>
                <c:pt idx="11">
                  <c:v>76.546999999999997</c:v>
                </c:pt>
              </c:numCache>
            </c:numRef>
          </c:val>
          <c:extLst>
            <c:ext xmlns:c16="http://schemas.microsoft.com/office/drawing/2014/chart" uri="{C3380CC4-5D6E-409C-BE32-E72D297353CC}">
              <c16:uniqueId val="{00000000-1E28-440A-B125-56B2C131E02F}"/>
            </c:ext>
          </c:extLst>
        </c:ser>
        <c:dLbls>
          <c:showLegendKey val="0"/>
          <c:showVal val="0"/>
          <c:showCatName val="0"/>
          <c:showSerName val="0"/>
          <c:showPercent val="0"/>
          <c:showBubbleSize val="0"/>
        </c:dLbls>
        <c:gapWidth val="150"/>
        <c:shape val="box"/>
        <c:axId val="1083440544"/>
        <c:axId val="1083437216"/>
        <c:axId val="0"/>
      </c:bar3DChart>
      <c:catAx>
        <c:axId val="1083440544"/>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100</a:t>
                </a:r>
              </a:p>
            </c:rich>
          </c:tx>
          <c:layout>
            <c:manualLayout>
              <c:xMode val="edge"/>
              <c:yMode val="edge"/>
              <c:x val="0.3540113735783027"/>
              <c:y val="0.82825576010663404"/>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083437216"/>
        <c:crosses val="autoZero"/>
        <c:auto val="1"/>
        <c:lblAlgn val="ctr"/>
        <c:lblOffset val="100"/>
        <c:noMultiLvlLbl val="0"/>
      </c:catAx>
      <c:valAx>
        <c:axId val="1083437216"/>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Real-alue Added Output </a:t>
                </a:r>
              </a:p>
            </c:rich>
          </c:tx>
          <c:layout>
            <c:manualLayout>
              <c:xMode val="edge"/>
              <c:yMode val="edge"/>
              <c:x val="6.9979506536432354E-2"/>
              <c:y val="0.1419620542355462"/>
            </c:manualLayout>
          </c:layout>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083440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Labor Productivity Indices Comparing South and Louisiana</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2587154385043271E-2"/>
          <c:y val="9.3951500134140706E-2"/>
          <c:w val="0.90395672542570027"/>
          <c:h val="0.68152153260543924"/>
        </c:manualLayout>
      </c:layout>
      <c:lineChart>
        <c:grouping val="standard"/>
        <c:varyColors val="0"/>
        <c:ser>
          <c:idx val="0"/>
          <c:order val="0"/>
          <c:tx>
            <c:strRef>
              <c:f>indices!$J$74</c:f>
              <c:strCache>
                <c:ptCount val="1"/>
                <c:pt idx="0">
                  <c:v>Louisiana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indices!$I$75:$I$91</c:f>
              <c:strCache>
                <c:ptCount val="17"/>
                <c:pt idx="0">
                  <c:v>Year 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Year 2023</c:v>
                </c:pt>
              </c:strCache>
            </c:strRef>
          </c:cat>
          <c:val>
            <c:numRef>
              <c:f>indices!$J$75:$J$91</c:f>
              <c:numCache>
                <c:formatCode>###,###,##0.0</c:formatCode>
                <c:ptCount val="17"/>
                <c:pt idx="0">
                  <c:v>101.595</c:v>
                </c:pt>
                <c:pt idx="1">
                  <c:v>102.572</c:v>
                </c:pt>
                <c:pt idx="2">
                  <c:v>106.259</c:v>
                </c:pt>
                <c:pt idx="3">
                  <c:v>111.128</c:v>
                </c:pt>
                <c:pt idx="4">
                  <c:v>105.251</c:v>
                </c:pt>
                <c:pt idx="5">
                  <c:v>102.161</c:v>
                </c:pt>
                <c:pt idx="6">
                  <c:v>98.105999999999995</c:v>
                </c:pt>
                <c:pt idx="7">
                  <c:v>98.73</c:v>
                </c:pt>
                <c:pt idx="8">
                  <c:v>98.754000000000005</c:v>
                </c:pt>
                <c:pt idx="9">
                  <c:v>99.849000000000004</c:v>
                </c:pt>
                <c:pt idx="10">
                  <c:v>100</c:v>
                </c:pt>
                <c:pt idx="11">
                  <c:v>100.37</c:v>
                </c:pt>
                <c:pt idx="12">
                  <c:v>100.401</c:v>
                </c:pt>
                <c:pt idx="13">
                  <c:v>102.47799999999999</c:v>
                </c:pt>
                <c:pt idx="14">
                  <c:v>102.316</c:v>
                </c:pt>
                <c:pt idx="15">
                  <c:v>96.962999999999994</c:v>
                </c:pt>
                <c:pt idx="16">
                  <c:v>98.811000000000007</c:v>
                </c:pt>
              </c:numCache>
            </c:numRef>
          </c:val>
          <c:smooth val="0"/>
          <c:extLst>
            <c:ext xmlns:c16="http://schemas.microsoft.com/office/drawing/2014/chart" uri="{C3380CC4-5D6E-409C-BE32-E72D297353CC}">
              <c16:uniqueId val="{00000000-CFAE-4659-940D-867E96A79D0E}"/>
            </c:ext>
          </c:extLst>
        </c:ser>
        <c:ser>
          <c:idx val="1"/>
          <c:order val="1"/>
          <c:tx>
            <c:strRef>
              <c:f>indices!$K$74</c:f>
              <c:strCache>
                <c:ptCount val="1"/>
                <c:pt idx="0">
                  <c:v>South</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indices!$I$75:$I$91</c:f>
              <c:strCache>
                <c:ptCount val="17"/>
                <c:pt idx="0">
                  <c:v>Year 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Year 2023</c:v>
                </c:pt>
              </c:strCache>
            </c:strRef>
          </c:cat>
          <c:val>
            <c:numRef>
              <c:f>indices!$K$75:$K$91</c:f>
              <c:numCache>
                <c:formatCode>###,###,##0.0</c:formatCode>
                <c:ptCount val="17"/>
                <c:pt idx="0">
                  <c:v>89.492000000000004</c:v>
                </c:pt>
                <c:pt idx="1">
                  <c:v>90.787000000000006</c:v>
                </c:pt>
                <c:pt idx="2">
                  <c:v>94.085999999999999</c:v>
                </c:pt>
                <c:pt idx="3">
                  <c:v>96.430999999999997</c:v>
                </c:pt>
                <c:pt idx="4">
                  <c:v>96.42</c:v>
                </c:pt>
                <c:pt idx="5">
                  <c:v>96.472999999999999</c:v>
                </c:pt>
                <c:pt idx="6">
                  <c:v>97.078999999999994</c:v>
                </c:pt>
                <c:pt idx="7">
                  <c:v>97.200999999999993</c:v>
                </c:pt>
                <c:pt idx="8">
                  <c:v>98.841999999999999</c:v>
                </c:pt>
                <c:pt idx="9">
                  <c:v>99.287000000000006</c:v>
                </c:pt>
                <c:pt idx="10">
                  <c:v>100</c:v>
                </c:pt>
                <c:pt idx="11">
                  <c:v>100.833</c:v>
                </c:pt>
                <c:pt idx="12">
                  <c:v>102.74</c:v>
                </c:pt>
                <c:pt idx="13">
                  <c:v>107.008</c:v>
                </c:pt>
                <c:pt idx="14">
                  <c:v>107.551</c:v>
                </c:pt>
                <c:pt idx="15">
                  <c:v>105.84399999999999</c:v>
                </c:pt>
                <c:pt idx="16">
                  <c:v>108.02</c:v>
                </c:pt>
              </c:numCache>
            </c:numRef>
          </c:val>
          <c:smooth val="0"/>
          <c:extLst>
            <c:ext xmlns:c16="http://schemas.microsoft.com/office/drawing/2014/chart" uri="{C3380CC4-5D6E-409C-BE32-E72D297353CC}">
              <c16:uniqueId val="{00000001-CFAE-4659-940D-867E96A79D0E}"/>
            </c:ext>
          </c:extLst>
        </c:ser>
        <c:dLbls>
          <c:dLblPos val="ctr"/>
          <c:showLegendKey val="0"/>
          <c:showVal val="1"/>
          <c:showCatName val="0"/>
          <c:showSerName val="0"/>
          <c:showPercent val="0"/>
          <c:showBubbleSize val="0"/>
        </c:dLbls>
        <c:smooth val="0"/>
        <c:axId val="734716288"/>
        <c:axId val="734717728"/>
      </c:lineChart>
      <c:catAx>
        <c:axId val="734716288"/>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34717728"/>
        <c:crosses val="autoZero"/>
        <c:auto val="1"/>
        <c:lblAlgn val="ctr"/>
        <c:lblOffset val="100"/>
        <c:noMultiLvlLbl val="0"/>
      </c:catAx>
      <c:valAx>
        <c:axId val="734717728"/>
        <c:scaling>
          <c:orientation val="minMax"/>
          <c:min val="8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Comparative Productivity Level: 2017=100</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3471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a:t>Relative</a:t>
            </a:r>
            <a:r>
              <a:rPr lang="en-US" sz="1000" baseline="0"/>
              <a:t> Private  Sector CES </a:t>
            </a:r>
            <a:r>
              <a:rPr lang="en-US" sz="1000"/>
              <a:t>Job</a:t>
            </a:r>
            <a:r>
              <a:rPr lang="en-US" sz="1000" baseline="0"/>
              <a:t> Growth Recovery: </a:t>
            </a:r>
          </a:p>
          <a:p>
            <a:pPr>
              <a:defRPr sz="1200"/>
            </a:pPr>
            <a:r>
              <a:rPr lang="en-US" sz="1000" baseline="0"/>
              <a:t>New Orleans MSA Showing Substantial Weakness</a:t>
            </a:r>
          </a:p>
          <a:p>
            <a:pPr>
              <a:defRPr sz="1200"/>
            </a:pPr>
            <a:r>
              <a:rPr lang="en-US" sz="1000" baseline="0"/>
              <a:t>Data Up to August 2024</a:t>
            </a:r>
            <a:endParaRPr lang="en-US" sz="1000"/>
          </a:p>
        </c:rich>
      </c:tx>
      <c:layout>
        <c:manualLayout>
          <c:xMode val="edge"/>
          <c:yMode val="edge"/>
          <c:x val="0.20135598641567654"/>
          <c:y val="1.99750233566218E-2"/>
        </c:manualLayout>
      </c:layout>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3234050468100933"/>
          <c:y val="0.17114898850885665"/>
          <c:w val="0.83710397420794835"/>
          <c:h val="0.60368802857976089"/>
        </c:manualLayout>
      </c:layout>
      <c:lineChart>
        <c:grouping val="standard"/>
        <c:varyColors val="0"/>
        <c:ser>
          <c:idx val="0"/>
          <c:order val="0"/>
          <c:tx>
            <c:strRef>
              <c:f>Sheet1!$G$73</c:f>
              <c:strCache>
                <c:ptCount val="1"/>
                <c:pt idx="0">
                  <c:v>U.S.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Sheet1!$F$75:$F$128</c:f>
              <c:strCache>
                <c:ptCount val="54"/>
                <c:pt idx="0">
                  <c:v>Mar</c:v>
                </c:pt>
                <c:pt idx="1">
                  <c:v>Apr</c:v>
                </c:pt>
                <c:pt idx="2">
                  <c:v>May</c:v>
                </c:pt>
                <c:pt idx="3">
                  <c:v>Jun</c:v>
                </c:pt>
                <c:pt idx="4">
                  <c:v>Jul</c:v>
                </c:pt>
                <c:pt idx="5">
                  <c:v>Aug</c:v>
                </c:pt>
                <c:pt idx="6">
                  <c:v>Sep</c:v>
                </c:pt>
                <c:pt idx="7">
                  <c:v>Oct</c:v>
                </c:pt>
                <c:pt idx="8">
                  <c:v>Nov</c:v>
                </c:pt>
                <c:pt idx="9">
                  <c:v>Dec</c:v>
                </c:pt>
                <c:pt idx="10">
                  <c:v>Jan-21</c:v>
                </c:pt>
                <c:pt idx="11">
                  <c:v>Feb</c:v>
                </c:pt>
                <c:pt idx="12">
                  <c:v>March</c:v>
                </c:pt>
                <c:pt idx="13">
                  <c:v>April</c:v>
                </c:pt>
                <c:pt idx="14">
                  <c:v>May</c:v>
                </c:pt>
                <c:pt idx="15">
                  <c:v>June</c:v>
                </c:pt>
                <c:pt idx="16">
                  <c:v>July</c:v>
                </c:pt>
                <c:pt idx="17">
                  <c:v>August </c:v>
                </c:pt>
                <c:pt idx="18">
                  <c:v>Sept</c:v>
                </c:pt>
                <c:pt idx="19">
                  <c:v>Oct</c:v>
                </c:pt>
                <c:pt idx="20">
                  <c:v>Nov</c:v>
                </c:pt>
                <c:pt idx="21">
                  <c:v>Dec</c:v>
                </c:pt>
                <c:pt idx="22">
                  <c:v>Jan-22</c:v>
                </c:pt>
                <c:pt idx="23">
                  <c:v>Feb</c:v>
                </c:pt>
                <c:pt idx="24">
                  <c:v>March</c:v>
                </c:pt>
                <c:pt idx="25">
                  <c:v>April</c:v>
                </c:pt>
                <c:pt idx="26">
                  <c:v>May</c:v>
                </c:pt>
                <c:pt idx="27">
                  <c:v>June</c:v>
                </c:pt>
                <c:pt idx="28">
                  <c:v>July</c:v>
                </c:pt>
                <c:pt idx="29">
                  <c:v>August </c:v>
                </c:pt>
                <c:pt idx="30">
                  <c:v>Sept</c:v>
                </c:pt>
                <c:pt idx="31">
                  <c:v>October</c:v>
                </c:pt>
                <c:pt idx="32">
                  <c:v>Nov</c:v>
                </c:pt>
                <c:pt idx="33">
                  <c:v>Dec</c:v>
                </c:pt>
                <c:pt idx="34">
                  <c:v>Jan-23</c:v>
                </c:pt>
                <c:pt idx="35">
                  <c:v>Feb</c:v>
                </c:pt>
                <c:pt idx="36">
                  <c:v>March</c:v>
                </c:pt>
                <c:pt idx="37">
                  <c:v>April</c:v>
                </c:pt>
                <c:pt idx="38">
                  <c:v>May</c:v>
                </c:pt>
                <c:pt idx="39">
                  <c:v>June</c:v>
                </c:pt>
                <c:pt idx="40">
                  <c:v>July</c:v>
                </c:pt>
                <c:pt idx="41">
                  <c:v>August </c:v>
                </c:pt>
                <c:pt idx="42">
                  <c:v>September</c:v>
                </c:pt>
                <c:pt idx="43">
                  <c:v>October</c:v>
                </c:pt>
                <c:pt idx="44">
                  <c:v>Nov</c:v>
                </c:pt>
                <c:pt idx="45">
                  <c:v>Dec</c:v>
                </c:pt>
                <c:pt idx="46">
                  <c:v>Jan-24</c:v>
                </c:pt>
                <c:pt idx="47">
                  <c:v>Feb</c:v>
                </c:pt>
                <c:pt idx="48">
                  <c:v>March</c:v>
                </c:pt>
                <c:pt idx="49">
                  <c:v>April</c:v>
                </c:pt>
                <c:pt idx="50">
                  <c:v>May</c:v>
                </c:pt>
                <c:pt idx="51">
                  <c:v>June</c:v>
                </c:pt>
                <c:pt idx="52">
                  <c:v>July</c:v>
                </c:pt>
                <c:pt idx="53">
                  <c:v>August </c:v>
                </c:pt>
              </c:strCache>
            </c:strRef>
          </c:cat>
          <c:val>
            <c:numRef>
              <c:f>Sheet1!$G$74:$G$128</c:f>
              <c:numCache>
                <c:formatCode>0.0</c:formatCode>
                <c:ptCount val="55"/>
                <c:pt idx="0">
                  <c:v>100</c:v>
                </c:pt>
                <c:pt idx="1">
                  <c:v>99.179661229022315</c:v>
                </c:pt>
                <c:pt idx="2">
                  <c:v>84.468304737475947</c:v>
                </c:pt>
                <c:pt idx="3">
                  <c:v>87.400096970455294</c:v>
                </c:pt>
                <c:pt idx="4">
                  <c:v>91.661322864694938</c:v>
                </c:pt>
                <c:pt idx="5">
                  <c:v>92.835916605408457</c:v>
                </c:pt>
                <c:pt idx="6">
                  <c:v>93.529568168666032</c:v>
                </c:pt>
                <c:pt idx="7">
                  <c:v>93.832991851353682</c:v>
                </c:pt>
                <c:pt idx="8">
                  <c:v>94.963010463424936</c:v>
                </c:pt>
                <c:pt idx="9">
                  <c:v>95.372788839013396</c:v>
                </c:pt>
                <c:pt idx="10">
                  <c:v>95.108466146362829</c:v>
                </c:pt>
                <c:pt idx="11">
                  <c:v>93.305910505653998</c:v>
                </c:pt>
                <c:pt idx="12">
                  <c:v>93.948730781863404</c:v>
                </c:pt>
                <c:pt idx="13">
                  <c:v>94.753429156826257</c:v>
                </c:pt>
                <c:pt idx="14">
                  <c:v>95.49791200713203</c:v>
                </c:pt>
                <c:pt idx="15">
                  <c:v>96.275239689068925</c:v>
                </c:pt>
                <c:pt idx="16">
                  <c:v>97.434193033767613</c:v>
                </c:pt>
                <c:pt idx="17">
                  <c:v>98.120806418818532</c:v>
                </c:pt>
                <c:pt idx="18">
                  <c:v>98.263134022553459</c:v>
                </c:pt>
                <c:pt idx="19">
                  <c:v>98.099691884198506</c:v>
                </c:pt>
                <c:pt idx="20">
                  <c:v>99.196865664638636</c:v>
                </c:pt>
                <c:pt idx="21">
                  <c:v>99.831865742840606</c:v>
                </c:pt>
                <c:pt idx="22">
                  <c:v>100.03988300983781</c:v>
                </c:pt>
                <c:pt idx="23">
                  <c:v>98.529020754805501</c:v>
                </c:pt>
                <c:pt idx="24">
                  <c:v>99.580837386802628</c:v>
                </c:pt>
                <c:pt idx="25">
                  <c:v>100.16500617795643</c:v>
                </c:pt>
                <c:pt idx="26">
                  <c:v>100.92434740447629</c:v>
                </c:pt>
                <c:pt idx="27">
                  <c:v>101.60705069052349</c:v>
                </c:pt>
                <c:pt idx="28">
                  <c:v>102.64322692650578</c:v>
                </c:pt>
                <c:pt idx="29">
                  <c:v>103.07333781691352</c:v>
                </c:pt>
                <c:pt idx="30">
                  <c:v>103.12495112376246</c:v>
                </c:pt>
                <c:pt idx="31">
                  <c:v>102.82465552027777</c:v>
                </c:pt>
                <c:pt idx="32">
                  <c:v>103.55662605377167</c:v>
                </c:pt>
                <c:pt idx="33">
                  <c:v>103.90384284530086</c:v>
                </c:pt>
                <c:pt idx="34">
                  <c:v>103.81000046921187</c:v>
                </c:pt>
                <c:pt idx="35">
                  <c:v>101.90734629400818</c:v>
                </c:pt>
                <c:pt idx="36">
                  <c:v>102.45476015452711</c:v>
                </c:pt>
                <c:pt idx="37">
                  <c:v>102.73159516398955</c:v>
                </c:pt>
                <c:pt idx="38">
                  <c:v>103.41351643023602</c:v>
                </c:pt>
                <c:pt idx="39">
                  <c:v>104.1415768647262</c:v>
                </c:pt>
                <c:pt idx="40">
                  <c:v>104.97286391291428</c:v>
                </c:pt>
                <c:pt idx="41">
                  <c:v>105.08078264541658</c:v>
                </c:pt>
                <c:pt idx="42">
                  <c:v>105.04559175438321</c:v>
                </c:pt>
                <c:pt idx="43">
                  <c:v>104.68195254703849</c:v>
                </c:pt>
                <c:pt idx="44">
                  <c:v>105.22076418974929</c:v>
                </c:pt>
                <c:pt idx="45">
                  <c:v>105.47961274379468</c:v>
                </c:pt>
                <c:pt idx="46">
                  <c:v>105.49525313980949</c:v>
                </c:pt>
                <c:pt idx="47">
                  <c:v>103.56288221217763</c:v>
                </c:pt>
                <c:pt idx="48">
                  <c:v>104.08527143907284</c:v>
                </c:pt>
                <c:pt idx="49">
                  <c:v>104.50130597306723</c:v>
                </c:pt>
                <c:pt idx="50">
                  <c:v>105.10658929884104</c:v>
                </c:pt>
                <c:pt idx="51">
                  <c:v>105.80180490170011</c:v>
                </c:pt>
                <c:pt idx="52">
                  <c:v>106.51657099957772</c:v>
                </c:pt>
                <c:pt idx="53">
                  <c:v>106.55488996981404</c:v>
                </c:pt>
                <c:pt idx="54">
                  <c:v>106.49232838575473</c:v>
                </c:pt>
              </c:numCache>
            </c:numRef>
          </c:val>
          <c:smooth val="0"/>
          <c:extLst>
            <c:ext xmlns:c16="http://schemas.microsoft.com/office/drawing/2014/chart" uri="{C3380CC4-5D6E-409C-BE32-E72D297353CC}">
              <c16:uniqueId val="{00000000-5B54-46C6-A144-98512DEE460E}"/>
            </c:ext>
          </c:extLst>
        </c:ser>
        <c:ser>
          <c:idx val="2"/>
          <c:order val="1"/>
          <c:tx>
            <c:strRef>
              <c:f>Sheet1!$I$73</c:f>
              <c:strCache>
                <c:ptCount val="1"/>
                <c:pt idx="0">
                  <c:v>New Orleans MSA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Sheet1!$F$75:$F$128</c:f>
              <c:strCache>
                <c:ptCount val="54"/>
                <c:pt idx="0">
                  <c:v>Mar</c:v>
                </c:pt>
                <c:pt idx="1">
                  <c:v>Apr</c:v>
                </c:pt>
                <c:pt idx="2">
                  <c:v>May</c:v>
                </c:pt>
                <c:pt idx="3">
                  <c:v>Jun</c:v>
                </c:pt>
                <c:pt idx="4">
                  <c:v>Jul</c:v>
                </c:pt>
                <c:pt idx="5">
                  <c:v>Aug</c:v>
                </c:pt>
                <c:pt idx="6">
                  <c:v>Sep</c:v>
                </c:pt>
                <c:pt idx="7">
                  <c:v>Oct</c:v>
                </c:pt>
                <c:pt idx="8">
                  <c:v>Nov</c:v>
                </c:pt>
                <c:pt idx="9">
                  <c:v>Dec</c:v>
                </c:pt>
                <c:pt idx="10">
                  <c:v>Jan-21</c:v>
                </c:pt>
                <c:pt idx="11">
                  <c:v>Feb</c:v>
                </c:pt>
                <c:pt idx="12">
                  <c:v>March</c:v>
                </c:pt>
                <c:pt idx="13">
                  <c:v>April</c:v>
                </c:pt>
                <c:pt idx="14">
                  <c:v>May</c:v>
                </c:pt>
                <c:pt idx="15">
                  <c:v>June</c:v>
                </c:pt>
                <c:pt idx="16">
                  <c:v>July</c:v>
                </c:pt>
                <c:pt idx="17">
                  <c:v>August </c:v>
                </c:pt>
                <c:pt idx="18">
                  <c:v>Sept</c:v>
                </c:pt>
                <c:pt idx="19">
                  <c:v>Oct</c:v>
                </c:pt>
                <c:pt idx="20">
                  <c:v>Nov</c:v>
                </c:pt>
                <c:pt idx="21">
                  <c:v>Dec</c:v>
                </c:pt>
                <c:pt idx="22">
                  <c:v>Jan-22</c:v>
                </c:pt>
                <c:pt idx="23">
                  <c:v>Feb</c:v>
                </c:pt>
                <c:pt idx="24">
                  <c:v>March</c:v>
                </c:pt>
                <c:pt idx="25">
                  <c:v>April</c:v>
                </c:pt>
                <c:pt idx="26">
                  <c:v>May</c:v>
                </c:pt>
                <c:pt idx="27">
                  <c:v>June</c:v>
                </c:pt>
                <c:pt idx="28">
                  <c:v>July</c:v>
                </c:pt>
                <c:pt idx="29">
                  <c:v>August </c:v>
                </c:pt>
                <c:pt idx="30">
                  <c:v>Sept</c:v>
                </c:pt>
                <c:pt idx="31">
                  <c:v>October</c:v>
                </c:pt>
                <c:pt idx="32">
                  <c:v>Nov</c:v>
                </c:pt>
                <c:pt idx="33">
                  <c:v>Dec</c:v>
                </c:pt>
                <c:pt idx="34">
                  <c:v>Jan-23</c:v>
                </c:pt>
                <c:pt idx="35">
                  <c:v>Feb</c:v>
                </c:pt>
                <c:pt idx="36">
                  <c:v>March</c:v>
                </c:pt>
                <c:pt idx="37">
                  <c:v>April</c:v>
                </c:pt>
                <c:pt idx="38">
                  <c:v>May</c:v>
                </c:pt>
                <c:pt idx="39">
                  <c:v>June</c:v>
                </c:pt>
                <c:pt idx="40">
                  <c:v>July</c:v>
                </c:pt>
                <c:pt idx="41">
                  <c:v>August </c:v>
                </c:pt>
                <c:pt idx="42">
                  <c:v>September</c:v>
                </c:pt>
                <c:pt idx="43">
                  <c:v>October</c:v>
                </c:pt>
                <c:pt idx="44">
                  <c:v>Nov</c:v>
                </c:pt>
                <c:pt idx="45">
                  <c:v>Dec</c:v>
                </c:pt>
                <c:pt idx="46">
                  <c:v>Jan-24</c:v>
                </c:pt>
                <c:pt idx="47">
                  <c:v>Feb</c:v>
                </c:pt>
                <c:pt idx="48">
                  <c:v>March</c:v>
                </c:pt>
                <c:pt idx="49">
                  <c:v>April</c:v>
                </c:pt>
                <c:pt idx="50">
                  <c:v>May</c:v>
                </c:pt>
                <c:pt idx="51">
                  <c:v>June</c:v>
                </c:pt>
                <c:pt idx="52">
                  <c:v>July</c:v>
                </c:pt>
                <c:pt idx="53">
                  <c:v>August </c:v>
                </c:pt>
              </c:strCache>
            </c:strRef>
          </c:cat>
          <c:val>
            <c:numRef>
              <c:f>Sheet1!$I$74:$I$128</c:f>
              <c:numCache>
                <c:formatCode>0.0</c:formatCode>
                <c:ptCount val="55"/>
                <c:pt idx="0">
                  <c:v>100</c:v>
                </c:pt>
                <c:pt idx="1">
                  <c:v>100.38910505836576</c:v>
                </c:pt>
                <c:pt idx="2">
                  <c:v>98.035019455252908</c:v>
                </c:pt>
                <c:pt idx="3">
                  <c:v>79.669260700389103</c:v>
                </c:pt>
                <c:pt idx="4">
                  <c:v>81.498054474708169</c:v>
                </c:pt>
                <c:pt idx="5">
                  <c:v>84.5136186770428</c:v>
                </c:pt>
                <c:pt idx="6">
                  <c:v>84.669260700389103</c:v>
                </c:pt>
                <c:pt idx="7">
                  <c:v>86.225680933852132</c:v>
                </c:pt>
                <c:pt idx="8">
                  <c:v>86.264591439688715</c:v>
                </c:pt>
                <c:pt idx="9">
                  <c:v>89.45525291828794</c:v>
                </c:pt>
                <c:pt idx="10">
                  <c:v>90.447470817120617</c:v>
                </c:pt>
                <c:pt idx="11">
                  <c:v>90.564202334630352</c:v>
                </c:pt>
                <c:pt idx="12">
                  <c:v>89.94163424124514</c:v>
                </c:pt>
                <c:pt idx="13">
                  <c:v>90.350194552529189</c:v>
                </c:pt>
                <c:pt idx="14">
                  <c:v>91.439688715953309</c:v>
                </c:pt>
                <c:pt idx="15">
                  <c:v>92.256809338521393</c:v>
                </c:pt>
                <c:pt idx="16">
                  <c:v>92.315175097276267</c:v>
                </c:pt>
                <c:pt idx="17">
                  <c:v>93.054474708171213</c:v>
                </c:pt>
                <c:pt idx="18">
                  <c:v>93.618677042801551</c:v>
                </c:pt>
                <c:pt idx="19">
                  <c:v>87.198443579766533</c:v>
                </c:pt>
                <c:pt idx="20">
                  <c:v>92.879377431906605</c:v>
                </c:pt>
                <c:pt idx="21">
                  <c:v>94.299610894941637</c:v>
                </c:pt>
                <c:pt idx="22">
                  <c:v>94.785992217898823</c:v>
                </c:pt>
                <c:pt idx="23">
                  <c:v>93.171206225680919</c:v>
                </c:pt>
                <c:pt idx="24">
                  <c:v>94.377431906614788</c:v>
                </c:pt>
                <c:pt idx="25">
                  <c:v>94.28015564202336</c:v>
                </c:pt>
                <c:pt idx="26">
                  <c:v>95.194552529182886</c:v>
                </c:pt>
                <c:pt idx="27">
                  <c:v>95.66147859922178</c:v>
                </c:pt>
                <c:pt idx="28">
                  <c:v>95.642023346303503</c:v>
                </c:pt>
                <c:pt idx="29">
                  <c:v>95.719844357976655</c:v>
                </c:pt>
                <c:pt idx="30">
                  <c:v>96.128404669260703</c:v>
                </c:pt>
                <c:pt idx="31">
                  <c:v>96.070038910505843</c:v>
                </c:pt>
                <c:pt idx="32">
                  <c:v>96.809338521400775</c:v>
                </c:pt>
                <c:pt idx="33">
                  <c:v>97.276264591439684</c:v>
                </c:pt>
                <c:pt idx="34">
                  <c:v>97.276264591439684</c:v>
                </c:pt>
                <c:pt idx="35">
                  <c:v>96.303501945525298</c:v>
                </c:pt>
                <c:pt idx="36">
                  <c:v>96.809338521400775</c:v>
                </c:pt>
                <c:pt idx="37">
                  <c:v>96.828793774319067</c:v>
                </c:pt>
                <c:pt idx="38">
                  <c:v>96.98443579766537</c:v>
                </c:pt>
                <c:pt idx="39">
                  <c:v>97.568093385213999</c:v>
                </c:pt>
                <c:pt idx="40">
                  <c:v>97.198443579766547</c:v>
                </c:pt>
                <c:pt idx="41">
                  <c:v>95.642023346303503</c:v>
                </c:pt>
                <c:pt idx="42">
                  <c:v>96.322957198443575</c:v>
                </c:pt>
                <c:pt idx="43">
                  <c:v>96.031128404669261</c:v>
                </c:pt>
                <c:pt idx="44">
                  <c:v>96.478599221789878</c:v>
                </c:pt>
                <c:pt idx="45">
                  <c:v>96.439688715953309</c:v>
                </c:pt>
                <c:pt idx="46">
                  <c:v>96.361867704280158</c:v>
                </c:pt>
                <c:pt idx="47">
                  <c:v>94.785992217898823</c:v>
                </c:pt>
                <c:pt idx="48">
                  <c:v>95.058365758754874</c:v>
                </c:pt>
                <c:pt idx="49">
                  <c:v>95.369649805447466</c:v>
                </c:pt>
                <c:pt idx="50">
                  <c:v>96.381322957198435</c:v>
                </c:pt>
                <c:pt idx="51">
                  <c:v>96.206225680933855</c:v>
                </c:pt>
                <c:pt idx="52">
                  <c:v>96.050583657587552</c:v>
                </c:pt>
                <c:pt idx="53">
                  <c:v>95.875486381322958</c:v>
                </c:pt>
                <c:pt idx="54">
                  <c:v>95.933852140077818</c:v>
                </c:pt>
              </c:numCache>
            </c:numRef>
          </c:val>
          <c:smooth val="0"/>
          <c:extLst>
            <c:ext xmlns:c16="http://schemas.microsoft.com/office/drawing/2014/chart" uri="{C3380CC4-5D6E-409C-BE32-E72D297353CC}">
              <c16:uniqueId val="{00000001-5B54-46C6-A144-98512DEE460E}"/>
            </c:ext>
          </c:extLst>
        </c:ser>
        <c:dLbls>
          <c:showLegendKey val="0"/>
          <c:showVal val="0"/>
          <c:showCatName val="0"/>
          <c:showSerName val="0"/>
          <c:showPercent val="0"/>
          <c:showBubbleSize val="0"/>
        </c:dLbls>
        <c:smooth val="0"/>
        <c:axId val="770604840"/>
        <c:axId val="770605496"/>
      </c:lineChart>
      <c:catAx>
        <c:axId val="77060484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Bureau of Labor Statistics, Non-SEasonally Adjusted </a:t>
                </a:r>
              </a:p>
            </c:rich>
          </c:tx>
          <c:layout>
            <c:manualLayout>
              <c:xMode val="edge"/>
              <c:yMode val="edge"/>
              <c:x val="0.21523871344038983"/>
              <c:y val="0.88647659462027018"/>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0605496"/>
        <c:crosses val="autoZero"/>
        <c:auto val="1"/>
        <c:lblAlgn val="ctr"/>
        <c:lblOffset val="100"/>
        <c:noMultiLvlLbl val="0"/>
      </c:catAx>
      <c:valAx>
        <c:axId val="770605496"/>
        <c:scaling>
          <c:orientation val="minMax"/>
          <c:min val="7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February 2020 =  100</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0604840"/>
        <c:crosses val="autoZero"/>
        <c:crossBetween val="between"/>
      </c:valAx>
      <c:spPr>
        <a:noFill/>
        <a:ln>
          <a:noFill/>
        </a:ln>
        <a:effectLst/>
      </c:spPr>
    </c:plotArea>
    <c:legend>
      <c:legendPos val="b"/>
      <c:layout>
        <c:manualLayout>
          <c:xMode val="edge"/>
          <c:yMode val="edge"/>
          <c:x val="3.937007874015748E-2"/>
          <c:y val="0.94422852894700704"/>
          <c:w val="0.82178622357244702"/>
          <c:h val="5.19323092373843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New Orleans MSA Non-Seasonally Adjusted Private Sector </a:t>
            </a:r>
          </a:p>
          <a:p>
            <a:pPr>
              <a:defRPr sz="1200"/>
            </a:pPr>
            <a:r>
              <a:rPr lang="en-US" sz="1200"/>
              <a:t>January 2020 thru August 2024</a:t>
            </a:r>
          </a:p>
        </c:rich>
      </c:tx>
      <c:layout>
        <c:manualLayout>
          <c:xMode val="edge"/>
          <c:yMode val="edge"/>
          <c:x val="0.20044294292616863"/>
          <c:y val="5.0387589504998775E-2"/>
        </c:manualLayout>
      </c:layout>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9025544020003344E-2"/>
          <c:y val="0.10919886468343645"/>
          <c:w val="0.8877620662127037"/>
          <c:h val="0.55957669535494114"/>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3181009448626594E-2"/>
                  <c:y val="6.7838178853946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419-4BE1-A18E-7AD8C557C1FF}"/>
                </c:ext>
              </c:extLst>
            </c:dLbl>
            <c:dLbl>
              <c:idx val="1"/>
              <c:layout>
                <c:manualLayout>
                  <c:x val="1.4804917525243428E-2"/>
                  <c:y val="-3.1980855745432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419-4BE1-A18E-7AD8C557C1FF}"/>
                </c:ext>
              </c:extLst>
            </c:dLbl>
            <c:dLbl>
              <c:idx val="2"/>
              <c:layout>
                <c:manualLayout>
                  <c:x val="4.9349725084144678E-3"/>
                  <c:y val="-5.37859846627722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419-4BE1-A18E-7AD8C557C1FF}"/>
                </c:ext>
              </c:extLst>
            </c:dLbl>
            <c:dLbl>
              <c:idx val="3"/>
              <c:layout>
                <c:manualLayout>
                  <c:x val="-1.2337431271036169E-3"/>
                  <c:y val="-1.74441031338720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419-4BE1-A18E-7AD8C557C1FF}"/>
                </c:ext>
              </c:extLst>
            </c:dLbl>
            <c:dLbl>
              <c:idx val="4"/>
              <c:layout>
                <c:manualLayout>
                  <c:x val="-3.7012293813108964E-3"/>
                  <c:y val="-5.33014262423872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419-4BE1-A18E-7AD8C557C1FF}"/>
                </c:ext>
              </c:extLst>
            </c:dLbl>
            <c:dLbl>
              <c:idx val="5"/>
              <c:layout>
                <c:manualLayout>
                  <c:x val="7.8895451257908773E-3"/>
                  <c:y val="-5.7986937679337242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19-4BE1-A18E-7AD8C557C1FF}"/>
                </c:ext>
              </c:extLst>
            </c:dLbl>
            <c:dLbl>
              <c:idx val="6"/>
              <c:layout>
                <c:manualLayout>
                  <c:x val="-6.1687156355180852E-3"/>
                  <c:y val="-1.25985189300187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419-4BE1-A18E-7AD8C557C1FF}"/>
                </c:ext>
              </c:extLst>
            </c:dLbl>
            <c:dLbl>
              <c:idx val="7"/>
              <c:layout>
                <c:manualLayout>
                  <c:x val="0"/>
                  <c:y val="3.81798205456876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19-4BE1-A18E-7AD8C557C1FF}"/>
                </c:ext>
              </c:extLst>
            </c:dLbl>
            <c:dLbl>
              <c:idx val="8"/>
              <c:layout>
                <c:manualLayout>
                  <c:x val="6.168715635517995E-3"/>
                  <c:y val="-1.25985189300186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419-4BE1-A18E-7AD8C557C1FF}"/>
                </c:ext>
              </c:extLst>
            </c:dLbl>
            <c:dLbl>
              <c:idx val="9"/>
              <c:layout>
                <c:manualLayout>
                  <c:x val="0"/>
                  <c:y val="-3.93395592992736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19-4BE1-A18E-7AD8C557C1FF}"/>
                </c:ext>
              </c:extLst>
            </c:dLbl>
            <c:dLbl>
              <c:idx val="10"/>
              <c:layout>
                <c:manualLayout>
                  <c:x val="-9.8699450168289356E-3"/>
                  <c:y val="-3.4403647847358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419-4BE1-A18E-7AD8C557C1FF}"/>
                </c:ext>
              </c:extLst>
            </c:dLbl>
            <c:dLbl>
              <c:idx val="11"/>
              <c:layout>
                <c:manualLayout>
                  <c:x val="-1.2832482843927512E-2"/>
                  <c:y val="-3.05870825882134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19-4BE1-A18E-7AD8C557C1FF}"/>
                </c:ext>
              </c:extLst>
            </c:dLbl>
            <c:dLbl>
              <c:idx val="12"/>
              <c:layout>
                <c:manualLayout>
                  <c:x val="0"/>
                  <c:y val="-2.71352715415787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419-4BE1-A18E-7AD8C557C1FF}"/>
                </c:ext>
              </c:extLst>
            </c:dLbl>
            <c:dLbl>
              <c:idx val="13"/>
              <c:layout>
                <c:manualLayout>
                  <c:x val="-3.9447725628954386E-3"/>
                  <c:y val="1.15699200390648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19-4BE1-A18E-7AD8C557C1FF}"/>
                </c:ext>
              </c:extLst>
            </c:dLbl>
            <c:dLbl>
              <c:idx val="15"/>
              <c:layout>
                <c:manualLayout>
                  <c:x val="-3.9447725628954386E-3"/>
                  <c:y val="3.81798205456872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19-4BE1-A18E-7AD8C557C1FF}"/>
                </c:ext>
              </c:extLst>
            </c:dLbl>
            <c:dLbl>
              <c:idx val="17"/>
              <c:layout>
                <c:manualLayout>
                  <c:x val="1.9723862814477193E-3"/>
                  <c:y val="-5.7986937679301714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19-4BE1-A18E-7AD8C557C1FF}"/>
                </c:ext>
              </c:extLst>
            </c:dLbl>
            <c:dLbl>
              <c:idx val="19"/>
              <c:layout>
                <c:manualLayout>
                  <c:x val="-1.4463998974599524E-16"/>
                  <c:y val="-5.7986937679301714E-5"/>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2554154816171268E-2"/>
                      <c:h val="6.970945492278581E-2"/>
                    </c:manualLayout>
                  </c15:layout>
                </c:ext>
                <c:ext xmlns:c16="http://schemas.microsoft.com/office/drawing/2014/chart" uri="{C3380CC4-5D6E-409C-BE32-E72D297353CC}">
                  <c16:uniqueId val="{00000007-6419-4BE1-A18E-7AD8C557C1FF}"/>
                </c:ext>
              </c:extLst>
            </c:dLbl>
            <c:dLbl>
              <c:idx val="21"/>
              <c:layout>
                <c:manualLayout>
                  <c:x val="1.9723862814477193E-3"/>
                  <c:y val="3.81798205456872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19-4BE1-A18E-7AD8C557C1FF}"/>
                </c:ext>
              </c:extLst>
            </c:dLbl>
            <c:dLbl>
              <c:idx val="23"/>
              <c:layout>
                <c:manualLayout>
                  <c:x val="1.8859025959522097E-3"/>
                  <c:y val="-2.3313800891167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19-4BE1-A18E-7AD8C557C1FF}"/>
                </c:ext>
              </c:extLst>
            </c:dLbl>
            <c:dLbl>
              <c:idx val="25"/>
              <c:layout>
                <c:manualLayout>
                  <c:x val="-1.8859025959523481E-3"/>
                  <c:y val="-3.10657388756637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19-4BE1-A18E-7AD8C557C1FF}"/>
                </c:ext>
              </c:extLst>
            </c:dLbl>
            <c:dLbl>
              <c:idx val="26"/>
              <c:layout>
                <c:manualLayout>
                  <c:x val="-3.7718051919046962E-3"/>
                  <c:y val="0.170484648721235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19-4BE1-A18E-7AD8C557C1FF}"/>
                </c:ext>
              </c:extLst>
            </c:dLbl>
            <c:dLbl>
              <c:idx val="27"/>
              <c:layout>
                <c:manualLayout>
                  <c:x val="2.2630831151428176E-2"/>
                  <c:y val="-7.3701397790392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19-4BE1-A18E-7AD8C557C1FF}"/>
                </c:ext>
              </c:extLst>
            </c:dLbl>
            <c:dLbl>
              <c:idx val="28"/>
              <c:layout>
                <c:manualLayout>
                  <c:x val="1.6973123363571135E-2"/>
                  <c:y val="-1.16858939144234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19-4BE1-A18E-7AD8C557C1FF}"/>
                </c:ext>
              </c:extLst>
            </c:dLbl>
            <c:dLbl>
              <c:idx val="30"/>
              <c:layout>
                <c:manualLayout>
                  <c:x val="0"/>
                  <c:y val="0.166608679728987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419-4BE1-A18E-7AD8C557C1FF}"/>
                </c:ext>
              </c:extLst>
            </c:dLbl>
            <c:dLbl>
              <c:idx val="32"/>
              <c:layout>
                <c:manualLayout>
                  <c:x val="-5.6577077878571828E-3"/>
                  <c:y val="-5.04455838369041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419-4BE1-A18E-7AD8C557C1FF}"/>
                </c:ext>
              </c:extLst>
            </c:dLbl>
            <c:dLbl>
              <c:idx val="33"/>
              <c:layout>
                <c:manualLayout>
                  <c:x val="-1.3829792607372876E-16"/>
                  <c:y val="-0.14346883965085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419-4BE1-A18E-7AD8C557C1FF}"/>
                </c:ext>
              </c:extLst>
            </c:dLbl>
            <c:dLbl>
              <c:idx val="34"/>
              <c:layout>
                <c:manualLayout>
                  <c:x val="5.6577077878569061E-3"/>
                  <c:y val="-2.71897698834157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419-4BE1-A18E-7AD8C557C1FF}"/>
                </c:ext>
              </c:extLst>
            </c:dLbl>
            <c:dLbl>
              <c:idx val="36"/>
              <c:layout>
                <c:manualLayout>
                  <c:x val="7.424813369891134E-8"/>
                  <c:y val="-0.10083318073612894"/>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0249948917284008E-2"/>
                      <c:h val="7.3585423915033879E-2"/>
                    </c:manualLayout>
                  </c15:layout>
                </c:ext>
                <c:ext xmlns:c16="http://schemas.microsoft.com/office/drawing/2014/chart" uri="{C3380CC4-5D6E-409C-BE32-E72D297353CC}">
                  <c16:uniqueId val="{00000012-6419-4BE1-A18E-7AD8C557C1FF}"/>
                </c:ext>
              </c:extLst>
            </c:dLbl>
            <c:dLbl>
              <c:idx val="37"/>
              <c:layout>
                <c:manualLayout>
                  <c:x val="1.8859025959522097E-3"/>
                  <c:y val="-1.5561862906671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419-4BE1-A18E-7AD8C557C1FF}"/>
                </c:ext>
              </c:extLst>
            </c:dLbl>
            <c:dLbl>
              <c:idx val="39"/>
              <c:layout>
                <c:manualLayout>
                  <c:x val="0"/>
                  <c:y val="-9.69572117438808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419-4BE1-A18E-7AD8C557C1FF}"/>
                </c:ext>
              </c:extLst>
            </c:dLbl>
            <c:dLbl>
              <c:idx val="41"/>
              <c:layout>
                <c:manualLayout>
                  <c:x val="-5.6577077878571828E-3"/>
                  <c:y val="-2.7189769883415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419-4BE1-A18E-7AD8C557C1FF}"/>
                </c:ext>
              </c:extLst>
            </c:dLbl>
            <c:dLbl>
              <c:idx val="42"/>
              <c:layout>
                <c:manualLayout>
                  <c:x val="-1.2423967238440055E-16"/>
                  <c:y val="7.47790454764582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419-4BE1-A18E-7AD8C557C1FF}"/>
                </c:ext>
              </c:extLst>
            </c:dLbl>
            <c:dLbl>
              <c:idx val="43"/>
              <c:layout>
                <c:manualLayout>
                  <c:x val="-1.8636166141754656E-2"/>
                  <c:y val="-9.86903422786437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419-4BE1-A18E-7AD8C557C1FF}"/>
                </c:ext>
              </c:extLst>
            </c:dLbl>
            <c:dLbl>
              <c:idx val="44"/>
              <c:layout>
                <c:manualLayout>
                  <c:x val="-1.1780314596414517E-16"/>
                  <c:y val="-1.3656328673201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419-4BE1-A18E-7AD8C557C1FF}"/>
                </c:ext>
              </c:extLst>
            </c:dLbl>
            <c:dLbl>
              <c:idx val="46"/>
              <c:layout>
                <c:manualLayout>
                  <c:x val="-1.1774159256093938E-16"/>
                  <c:y val="-2.4092338912061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419-4BE1-A18E-7AD8C557C1FF}"/>
                </c:ext>
              </c:extLst>
            </c:dLbl>
            <c:dLbl>
              <c:idx val="47"/>
              <c:layout>
                <c:manualLayout>
                  <c:x val="6.4224060877742109E-3"/>
                  <c:y val="-0.12025617006178715"/>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2780894693046134E-2"/>
                      <c:h val="4.4596111909171149E-2"/>
                    </c:manualLayout>
                  </c15:layout>
                </c:ext>
                <c:ext xmlns:c16="http://schemas.microsoft.com/office/drawing/2014/chart" uri="{C3380CC4-5D6E-409C-BE32-E72D297353CC}">
                  <c16:uniqueId val="{0000001A-6419-4BE1-A18E-7AD8C557C1F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'update NOMSA'!$R$76:$R$88</c:f>
              <c:strCache>
                <c:ptCount val="13"/>
                <c:pt idx="0">
                  <c:v>Jan. 2020</c:v>
                </c:pt>
                <c:pt idx="1">
                  <c:v>Dec</c:v>
                </c:pt>
                <c:pt idx="2">
                  <c:v>Jan.2021</c:v>
                </c:pt>
                <c:pt idx="3">
                  <c:v>Dec.2021</c:v>
                </c:pt>
                <c:pt idx="4">
                  <c:v>Jan.2022</c:v>
                </c:pt>
                <c:pt idx="5">
                  <c:v>Dec.2022</c:v>
                </c:pt>
                <c:pt idx="6">
                  <c:v>Jan. 2023</c:v>
                </c:pt>
                <c:pt idx="7">
                  <c:v>Jan. 2024</c:v>
                </c:pt>
                <c:pt idx="8">
                  <c:v>Feb. 2024</c:v>
                </c:pt>
                <c:pt idx="9">
                  <c:v>Mar-24</c:v>
                </c:pt>
                <c:pt idx="10">
                  <c:v>Apr-24</c:v>
                </c:pt>
                <c:pt idx="11">
                  <c:v>Jun-24</c:v>
                </c:pt>
                <c:pt idx="12">
                  <c:v>Aug-24</c:v>
                </c:pt>
              </c:strCache>
            </c:strRef>
          </c:cat>
          <c:val>
            <c:numRef>
              <c:f>'update NOMSA'!$S$76:$S$88</c:f>
              <c:numCache>
                <c:formatCode>General</c:formatCode>
                <c:ptCount val="13"/>
                <c:pt idx="0">
                  <c:v>514</c:v>
                </c:pt>
                <c:pt idx="1">
                  <c:v>465.5</c:v>
                </c:pt>
                <c:pt idx="2">
                  <c:v>459</c:v>
                </c:pt>
                <c:pt idx="3">
                  <c:v>486.8</c:v>
                </c:pt>
                <c:pt idx="4">
                  <c:v>478.4</c:v>
                </c:pt>
                <c:pt idx="5">
                  <c:v>499.1</c:v>
                </c:pt>
                <c:pt idx="6">
                  <c:v>492.1</c:v>
                </c:pt>
                <c:pt idx="7">
                  <c:v>487.2</c:v>
                </c:pt>
                <c:pt idx="8">
                  <c:v>488.6</c:v>
                </c:pt>
                <c:pt idx="9">
                  <c:v>490.2</c:v>
                </c:pt>
                <c:pt idx="10">
                  <c:v>495.3</c:v>
                </c:pt>
                <c:pt idx="11">
                  <c:v>493.7</c:v>
                </c:pt>
                <c:pt idx="12">
                  <c:v>493.1</c:v>
                </c:pt>
              </c:numCache>
            </c:numRef>
          </c:val>
          <c:extLst>
            <c:ext xmlns:c16="http://schemas.microsoft.com/office/drawing/2014/chart" uri="{C3380CC4-5D6E-409C-BE32-E72D297353CC}">
              <c16:uniqueId val="{0000001B-6419-4BE1-A18E-7AD8C557C1FF}"/>
            </c:ext>
          </c:extLst>
        </c:ser>
        <c:dLbls>
          <c:dLblPos val="inEnd"/>
          <c:showLegendKey val="0"/>
          <c:showVal val="1"/>
          <c:showCatName val="0"/>
          <c:showSerName val="0"/>
          <c:showPercent val="0"/>
          <c:showBubbleSize val="0"/>
        </c:dLbls>
        <c:gapWidth val="100"/>
        <c:overlap val="-24"/>
        <c:axId val="622799000"/>
        <c:axId val="622799328"/>
      </c:barChart>
      <c:catAx>
        <c:axId val="62279900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sz="1000" dirty="0"/>
                  <a:t>Source: Bureau of Labor Statistics</a:t>
                </a:r>
              </a:p>
            </c:rich>
          </c:tx>
          <c:layout>
            <c:manualLayout>
              <c:xMode val="edge"/>
              <c:yMode val="edge"/>
              <c:x val="0.42624950735276901"/>
              <c:y val="0.82973799888055555"/>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22799328"/>
        <c:crosses val="autoZero"/>
        <c:auto val="1"/>
        <c:lblAlgn val="ctr"/>
        <c:lblOffset val="100"/>
        <c:noMultiLvlLbl val="0"/>
      </c:catAx>
      <c:valAx>
        <c:axId val="62279932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Jobs in Thousands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227990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all" baseline="0">
                <a:solidFill>
                  <a:schemeClr val="lt1"/>
                </a:solidFill>
                <a:latin typeface="+mn-lt"/>
                <a:ea typeface="+mn-ea"/>
                <a:cs typeface="+mn-cs"/>
              </a:defRPr>
            </a:pPr>
            <a:r>
              <a:rPr lang="en-US" sz="1200"/>
              <a:t>New Orleans MSA Total Annual Average Jobs</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661499989666658E-2"/>
          <c:y val="0.15199582795609032"/>
          <c:w val="0.92444086221505772"/>
          <c:h val="0.54053570402261319"/>
        </c:manualLayout>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'update NOMSA'!$AE$76:$AE$91</c:f>
              <c:strCache>
                <c:ptCount val="16"/>
                <c:pt idx="0">
                  <c:v>Year 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Year 2024</c:v>
                </c:pt>
              </c:strCache>
            </c:strRef>
          </c:cat>
          <c:val>
            <c:numRef>
              <c:f>'update NOMSA'!$AF$76:$AF$91</c:f>
              <c:numCache>
                <c:formatCode>#0.0</c:formatCode>
                <c:ptCount val="16"/>
                <c:pt idx="0">
                  <c:v>533.9</c:v>
                </c:pt>
                <c:pt idx="1">
                  <c:v>533</c:v>
                </c:pt>
                <c:pt idx="2">
                  <c:v>539.6</c:v>
                </c:pt>
                <c:pt idx="3">
                  <c:v>545.29999999999995</c:v>
                </c:pt>
                <c:pt idx="4">
                  <c:v>555.4</c:v>
                </c:pt>
                <c:pt idx="5">
                  <c:v>564.4</c:v>
                </c:pt>
                <c:pt idx="6">
                  <c:v>576.35</c:v>
                </c:pt>
                <c:pt idx="7">
                  <c:v>576.19166666666661</c:v>
                </c:pt>
                <c:pt idx="8" formatCode="0.0">
                  <c:v>575.08333333333337</c:v>
                </c:pt>
                <c:pt idx="9" formatCode="0.0">
                  <c:v>578.19166666666661</c:v>
                </c:pt>
                <c:pt idx="10" formatCode="0.0">
                  <c:v>585.30000000000007</c:v>
                </c:pt>
                <c:pt idx="11" formatCode="0.0">
                  <c:v>530.65000000000009</c:v>
                </c:pt>
                <c:pt idx="12" formatCode="0.0">
                  <c:v>540.82500000000016</c:v>
                </c:pt>
                <c:pt idx="13" formatCode="0.0">
                  <c:v>559.41666666666663</c:v>
                </c:pt>
                <c:pt idx="14" formatCode="0.0">
                  <c:v>565.54166666666663</c:v>
                </c:pt>
                <c:pt idx="15" formatCode="0.0">
                  <c:v>562</c:v>
                </c:pt>
              </c:numCache>
            </c:numRef>
          </c:val>
          <c:extLst>
            <c:ext xmlns:c16="http://schemas.microsoft.com/office/drawing/2014/chart" uri="{C3380CC4-5D6E-409C-BE32-E72D297353CC}">
              <c16:uniqueId val="{00000000-2669-4D09-B431-8168EBC0DCCC}"/>
            </c:ext>
          </c:extLst>
        </c:ser>
        <c:dLbls>
          <c:showLegendKey val="0"/>
          <c:showVal val="1"/>
          <c:showCatName val="0"/>
          <c:showSerName val="0"/>
          <c:showPercent val="0"/>
          <c:showBubbleSize val="0"/>
        </c:dLbls>
        <c:gapWidth val="84"/>
        <c:gapDepth val="53"/>
        <c:shape val="box"/>
        <c:axId val="645089152"/>
        <c:axId val="645082592"/>
        <c:axId val="0"/>
      </c:bar3DChart>
      <c:catAx>
        <c:axId val="6450891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b="1"/>
                  <a:t>Source: Bureau of Labor Statistics. </a:t>
                </a:r>
              </a:p>
              <a:p>
                <a:pPr>
                  <a:defRPr b="1"/>
                </a:pPr>
                <a:r>
                  <a:rPr lang="en-US" b="1"/>
                  <a:t>Non-Seasonaly Adjusted CES Jobs</a:t>
                </a:r>
              </a:p>
              <a:p>
                <a:pPr>
                  <a:defRPr b="1"/>
                </a:pPr>
                <a:r>
                  <a:rPr lang="en-US" b="1"/>
                  <a:t>2024 data  reflect  average for January-August </a:t>
                </a:r>
              </a:p>
            </c:rich>
          </c:tx>
          <c:layout>
            <c:manualLayout>
              <c:xMode val="edge"/>
              <c:yMode val="edge"/>
              <c:x val="0.33265435170896107"/>
              <c:y val="0.8153809436060197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crossAx val="645082592"/>
        <c:crosses val="autoZero"/>
        <c:auto val="1"/>
        <c:lblAlgn val="ctr"/>
        <c:lblOffset val="100"/>
        <c:noMultiLvlLbl val="0"/>
      </c:catAx>
      <c:valAx>
        <c:axId val="645082592"/>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b="1"/>
                  <a:t>Jobs in Thousands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0.0" sourceLinked="1"/>
        <c:majorTickMark val="out"/>
        <c:minorTickMark val="none"/>
        <c:tickLblPos val="nextTo"/>
        <c:crossAx val="64508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r>
              <a:rPr lang="en-US" sz="1200" dirty="0"/>
              <a:t>New Orleans MSA Industry Total </a:t>
            </a:r>
          </a:p>
          <a:p>
            <a:pPr>
              <a:defRPr sz="1200"/>
            </a:pPr>
            <a:r>
              <a:rPr lang="en-US" sz="1200" dirty="0"/>
              <a:t>Real GDP Growth</a:t>
            </a:r>
          </a:p>
          <a:p>
            <a:pPr>
              <a:defRPr sz="1200"/>
            </a:pPr>
            <a:r>
              <a:rPr lang="en-US" sz="1200" dirty="0"/>
              <a:t>in Millions of Chained 2017 Prices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Real!$N$7:$N$12</c:f>
              <c:strCache>
                <c:ptCount val="6"/>
                <c:pt idx="0">
                  <c:v>Year 2017</c:v>
                </c:pt>
                <c:pt idx="1">
                  <c:v>2018</c:v>
                </c:pt>
                <c:pt idx="2">
                  <c:v>2019</c:v>
                </c:pt>
                <c:pt idx="3">
                  <c:v>2020</c:v>
                </c:pt>
                <c:pt idx="4">
                  <c:v>2021</c:v>
                </c:pt>
                <c:pt idx="5">
                  <c:v>Year 2022</c:v>
                </c:pt>
              </c:strCache>
            </c:strRef>
          </c:cat>
          <c:val>
            <c:numRef>
              <c:f>Real!$O$7:$O$12</c:f>
              <c:numCache>
                <c:formatCode>"$"#,##0</c:formatCode>
                <c:ptCount val="6"/>
                <c:pt idx="0">
                  <c:v>78225064</c:v>
                </c:pt>
                <c:pt idx="1">
                  <c:v>78131482</c:v>
                </c:pt>
                <c:pt idx="2">
                  <c:v>79367490</c:v>
                </c:pt>
                <c:pt idx="3">
                  <c:v>72861022</c:v>
                </c:pt>
                <c:pt idx="4">
                  <c:v>75211932</c:v>
                </c:pt>
                <c:pt idx="5">
                  <c:v>73997505</c:v>
                </c:pt>
              </c:numCache>
            </c:numRef>
          </c:val>
          <c:extLst>
            <c:ext xmlns:c16="http://schemas.microsoft.com/office/drawing/2014/chart" uri="{C3380CC4-5D6E-409C-BE32-E72D297353CC}">
              <c16:uniqueId val="{00000000-62BB-4892-AE34-2CEE5294BC5F}"/>
            </c:ext>
          </c:extLst>
        </c:ser>
        <c:dLbls>
          <c:dLblPos val="inEnd"/>
          <c:showLegendKey val="0"/>
          <c:showVal val="1"/>
          <c:showCatName val="0"/>
          <c:showSerName val="0"/>
          <c:showPercent val="0"/>
          <c:showBubbleSize val="0"/>
        </c:dLbls>
        <c:gapWidth val="41"/>
        <c:axId val="1444609039"/>
        <c:axId val="1437015183"/>
      </c:barChart>
      <c:catAx>
        <c:axId val="144460903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Source: Bureau of Economic Analysis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437015183"/>
        <c:crosses val="autoZero"/>
        <c:auto val="1"/>
        <c:lblAlgn val="ctr"/>
        <c:lblOffset val="100"/>
        <c:noMultiLvlLbl val="0"/>
      </c:catAx>
      <c:valAx>
        <c:axId val="1437015183"/>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Thousands of 2017 $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quot;$&quot;#,##0" sourceLinked="1"/>
        <c:majorTickMark val="none"/>
        <c:minorTickMark val="none"/>
        <c:tickLblPos val="nextTo"/>
        <c:crossAx val="1444609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r>
              <a:rPr lang="en-US" sz="1100" b="0" dirty="0">
                <a:effectLst>
                  <a:outerShdw blurRad="38100" dist="38100" dir="2700000" algn="tl">
                    <a:srgbClr val="000000">
                      <a:alpha val="43137"/>
                    </a:srgbClr>
                  </a:outerShdw>
                </a:effectLst>
              </a:rPr>
              <a:t>Real GDP  (2017 $) Per Total Employment</a:t>
            </a:r>
          </a:p>
          <a:p>
            <a:pPr>
              <a:defRPr b="0">
                <a:effectLst>
                  <a:outerShdw blurRad="38100" dist="38100" dir="2700000" algn="tl">
                    <a:srgbClr val="000000">
                      <a:alpha val="43137"/>
                    </a:srgbClr>
                  </a:outerShdw>
                </a:effectLst>
              </a:defRPr>
            </a:pPr>
            <a:r>
              <a:rPr lang="en-US" sz="1100" b="0" dirty="0">
                <a:effectLst>
                  <a:outerShdw blurRad="38100" dist="38100" dir="2700000" algn="tl">
                    <a:srgbClr val="000000">
                      <a:alpha val="43137"/>
                    </a:srgbClr>
                  </a:outerShdw>
                </a:effectLst>
              </a:rPr>
              <a:t>New Orleans MSA</a:t>
            </a:r>
          </a:p>
          <a:p>
            <a:pPr>
              <a:defRPr b="0">
                <a:effectLst>
                  <a:outerShdw blurRad="38100" dist="38100" dir="2700000" algn="tl">
                    <a:srgbClr val="000000">
                      <a:alpha val="43137"/>
                    </a:srgbClr>
                  </a:outerShdw>
                </a:effectLst>
              </a:defRPr>
            </a:pPr>
            <a:r>
              <a:rPr lang="en-US" sz="1100" b="0" dirty="0">
                <a:effectLst>
                  <a:outerShdw blurRad="38100" dist="38100" dir="2700000" algn="tl">
                    <a:srgbClr val="000000">
                      <a:alpha val="43137"/>
                    </a:srgbClr>
                  </a:outerShdw>
                </a:effectLst>
              </a:rPr>
              <a:t>2017-2022</a:t>
            </a:r>
          </a:p>
          <a:p>
            <a:pPr>
              <a:defRPr b="0">
                <a:effectLst>
                  <a:outerShdw blurRad="38100" dist="38100" dir="2700000" algn="tl">
                    <a:srgbClr val="000000">
                      <a:alpha val="43137"/>
                    </a:srgbClr>
                  </a:outerShdw>
                </a:effectLst>
              </a:defRPr>
            </a:pPr>
            <a:endParaRPr lang="en-US" b="0" dirty="0">
              <a:effectLst>
                <a:outerShdw blurRad="38100" dist="38100" dir="2700000" algn="tl">
                  <a:srgbClr val="000000">
                    <a:alpha val="43137"/>
                  </a:srgbClr>
                </a:outerShdw>
              </a:effectLst>
            </a:endParaRPr>
          </a:p>
        </c:rich>
      </c:tx>
      <c:layout>
        <c:manualLayout>
          <c:xMode val="edge"/>
          <c:yMode val="edge"/>
          <c:x val="0.25114689701196108"/>
          <c:y val="3.676277506433485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Real!$K$54:$K$59</c:f>
              <c:strCache>
                <c:ptCount val="6"/>
                <c:pt idx="0">
                  <c:v>Year 2017</c:v>
                </c:pt>
                <c:pt idx="1">
                  <c:v>2018</c:v>
                </c:pt>
                <c:pt idx="2">
                  <c:v>2019</c:v>
                </c:pt>
                <c:pt idx="3">
                  <c:v>2020</c:v>
                </c:pt>
                <c:pt idx="4">
                  <c:v>2021</c:v>
                </c:pt>
                <c:pt idx="5">
                  <c:v>Year 2022</c:v>
                </c:pt>
              </c:strCache>
            </c:strRef>
          </c:cat>
          <c:val>
            <c:numRef>
              <c:f>Real!$L$54:$L$59</c:f>
              <c:numCache>
                <c:formatCode>"$"#,##0</c:formatCode>
                <c:ptCount val="6"/>
                <c:pt idx="0">
                  <c:v>98024.062083734854</c:v>
                </c:pt>
                <c:pt idx="1">
                  <c:v>96498.291272831921</c:v>
                </c:pt>
                <c:pt idx="2">
                  <c:v>97505.21510303668</c:v>
                </c:pt>
                <c:pt idx="3">
                  <c:v>95666.223311717054</c:v>
                </c:pt>
                <c:pt idx="4">
                  <c:v>94721.895547895605</c:v>
                </c:pt>
                <c:pt idx="5">
                  <c:v>89692.097253753556</c:v>
                </c:pt>
              </c:numCache>
            </c:numRef>
          </c:val>
          <c:extLst>
            <c:ext xmlns:c16="http://schemas.microsoft.com/office/drawing/2014/chart" uri="{C3380CC4-5D6E-409C-BE32-E72D297353CC}">
              <c16:uniqueId val="{00000000-ECE2-4B73-9CE0-23077F0DCACC}"/>
            </c:ext>
          </c:extLst>
        </c:ser>
        <c:dLbls>
          <c:showLegendKey val="0"/>
          <c:showVal val="1"/>
          <c:showCatName val="0"/>
          <c:showSerName val="0"/>
          <c:showPercent val="0"/>
          <c:showBubbleSize val="0"/>
        </c:dLbls>
        <c:gapWidth val="65"/>
        <c:shape val="box"/>
        <c:axId val="699637744"/>
        <c:axId val="511257776"/>
        <c:axId val="0"/>
      </c:bar3DChart>
      <c:catAx>
        <c:axId val="69963774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Source Bureau of Economic Analysis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11257776"/>
        <c:crosses val="autoZero"/>
        <c:auto val="1"/>
        <c:lblAlgn val="ctr"/>
        <c:lblOffset val="100"/>
        <c:noMultiLvlLbl val="0"/>
      </c:catAx>
      <c:valAx>
        <c:axId val="5112577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Inflation Adjusted GDP per Total Employment</a:t>
                </a:r>
              </a:p>
            </c:rich>
          </c:tx>
          <c:layout>
            <c:manualLayout>
              <c:xMode val="edge"/>
              <c:yMode val="edge"/>
              <c:x val="2.942897420669131E-2"/>
              <c:y val="0.35505872739595906"/>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69963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baseline="0">
                <a:solidFill>
                  <a:schemeClr val="lt1">
                    <a:lumMod val="85000"/>
                  </a:schemeClr>
                </a:solidFill>
                <a:latin typeface="+mn-lt"/>
                <a:ea typeface="+mn-ea"/>
                <a:cs typeface="+mn-cs"/>
              </a:defRPr>
            </a:pPr>
            <a:r>
              <a:rPr lang="en-US" sz="1000"/>
              <a:t>Producer Price Index, 12 monthly Percent Change</a:t>
            </a:r>
          </a:p>
          <a:p>
            <a:pPr>
              <a:defRPr sz="1000"/>
            </a:pPr>
            <a:r>
              <a:rPr lang="en-US" sz="1000"/>
              <a:t>Not Seasonally Adjusted</a:t>
            </a:r>
          </a:p>
        </c:rich>
      </c:tx>
      <c:overlay val="0"/>
      <c:spPr>
        <a:noFill/>
        <a:ln>
          <a:noFill/>
        </a:ln>
        <a:effectLst/>
      </c:spPr>
      <c:txPr>
        <a:bodyPr rot="0" spcFirstLastPara="1" vertOverflow="ellipsis" vert="horz" wrap="square" anchor="ctr" anchorCtr="1"/>
        <a:lstStyle/>
        <a:p>
          <a:pPr>
            <a:defRPr sz="10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'PPI '!$E$6</c:f>
              <c:strCache>
                <c:ptCount val="1"/>
                <c:pt idx="0">
                  <c:v>Total</c:v>
                </c:pt>
              </c:strCache>
            </c:strRef>
          </c:tx>
          <c:spPr>
            <a:ln w="22225" cap="rnd">
              <a:solidFill>
                <a:schemeClr val="accent1"/>
              </a:solidFill>
            </a:ln>
            <a:effectLst>
              <a:glow rad="139700">
                <a:schemeClr val="accent1">
                  <a:satMod val="175000"/>
                  <a:alpha val="14000"/>
                </a:schemeClr>
              </a:glow>
            </a:effectLst>
          </c:spPr>
          <c:marker>
            <c:symbol val="none"/>
          </c:marker>
          <c:cat>
            <c:numRef>
              <c:f>'PPI '!$D$7:$D$127</c:f>
              <c:numCache>
                <c:formatCode>mmm\-yy</c:formatCode>
                <c:ptCount val="121"/>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pt idx="15">
                  <c:v>42309</c:v>
                </c:pt>
                <c:pt idx="16">
                  <c:v>42339</c:v>
                </c:pt>
                <c:pt idx="17">
                  <c:v>42370</c:v>
                </c:pt>
                <c:pt idx="18">
                  <c:v>42401</c:v>
                </c:pt>
                <c:pt idx="19">
                  <c:v>42430</c:v>
                </c:pt>
                <c:pt idx="20">
                  <c:v>42461</c:v>
                </c:pt>
                <c:pt idx="21">
                  <c:v>42491</c:v>
                </c:pt>
                <c:pt idx="22">
                  <c:v>42522</c:v>
                </c:pt>
                <c:pt idx="23">
                  <c:v>42552</c:v>
                </c:pt>
                <c:pt idx="24">
                  <c:v>42583</c:v>
                </c:pt>
                <c:pt idx="25">
                  <c:v>42614</c:v>
                </c:pt>
                <c:pt idx="26">
                  <c:v>42644</c:v>
                </c:pt>
                <c:pt idx="27">
                  <c:v>42675</c:v>
                </c:pt>
                <c:pt idx="28">
                  <c:v>42705</c:v>
                </c:pt>
                <c:pt idx="29">
                  <c:v>42736</c:v>
                </c:pt>
                <c:pt idx="30">
                  <c:v>42767</c:v>
                </c:pt>
                <c:pt idx="31">
                  <c:v>42795</c:v>
                </c:pt>
                <c:pt idx="32">
                  <c:v>42826</c:v>
                </c:pt>
                <c:pt idx="33">
                  <c:v>42856</c:v>
                </c:pt>
                <c:pt idx="34">
                  <c:v>42887</c:v>
                </c:pt>
                <c:pt idx="35">
                  <c:v>42917</c:v>
                </c:pt>
                <c:pt idx="36">
                  <c:v>42948</c:v>
                </c:pt>
                <c:pt idx="37">
                  <c:v>42979</c:v>
                </c:pt>
                <c:pt idx="38">
                  <c:v>43009</c:v>
                </c:pt>
                <c:pt idx="39">
                  <c:v>43040</c:v>
                </c:pt>
                <c:pt idx="40">
                  <c:v>43070</c:v>
                </c:pt>
                <c:pt idx="41">
                  <c:v>43101</c:v>
                </c:pt>
                <c:pt idx="42">
                  <c:v>43132</c:v>
                </c:pt>
                <c:pt idx="43">
                  <c:v>43160</c:v>
                </c:pt>
                <c:pt idx="44">
                  <c:v>43191</c:v>
                </c:pt>
                <c:pt idx="45">
                  <c:v>43221</c:v>
                </c:pt>
                <c:pt idx="46">
                  <c:v>43252</c:v>
                </c:pt>
                <c:pt idx="47">
                  <c:v>43282</c:v>
                </c:pt>
                <c:pt idx="48">
                  <c:v>43313</c:v>
                </c:pt>
                <c:pt idx="49">
                  <c:v>43344</c:v>
                </c:pt>
                <c:pt idx="50">
                  <c:v>43374</c:v>
                </c:pt>
                <c:pt idx="51">
                  <c:v>43405</c:v>
                </c:pt>
                <c:pt idx="52">
                  <c:v>43435</c:v>
                </c:pt>
                <c:pt idx="53">
                  <c:v>43466</c:v>
                </c:pt>
                <c:pt idx="54">
                  <c:v>43497</c:v>
                </c:pt>
                <c:pt idx="55">
                  <c:v>43525</c:v>
                </c:pt>
                <c:pt idx="56">
                  <c:v>43556</c:v>
                </c:pt>
                <c:pt idx="57">
                  <c:v>43586</c:v>
                </c:pt>
                <c:pt idx="58">
                  <c:v>43617</c:v>
                </c:pt>
                <c:pt idx="59">
                  <c:v>43647</c:v>
                </c:pt>
                <c:pt idx="60">
                  <c:v>43678</c:v>
                </c:pt>
                <c:pt idx="61">
                  <c:v>43709</c:v>
                </c:pt>
                <c:pt idx="62">
                  <c:v>43739</c:v>
                </c:pt>
                <c:pt idx="63">
                  <c:v>43770</c:v>
                </c:pt>
                <c:pt idx="64">
                  <c:v>43800</c:v>
                </c:pt>
                <c:pt idx="65">
                  <c:v>43831</c:v>
                </c:pt>
                <c:pt idx="66">
                  <c:v>43862</c:v>
                </c:pt>
                <c:pt idx="67">
                  <c:v>43891</c:v>
                </c:pt>
                <c:pt idx="68">
                  <c:v>43922</c:v>
                </c:pt>
                <c:pt idx="69">
                  <c:v>43952</c:v>
                </c:pt>
                <c:pt idx="70">
                  <c:v>43983</c:v>
                </c:pt>
                <c:pt idx="71">
                  <c:v>44013</c:v>
                </c:pt>
                <c:pt idx="72">
                  <c:v>44044</c:v>
                </c:pt>
                <c:pt idx="73">
                  <c:v>44075</c:v>
                </c:pt>
                <c:pt idx="74">
                  <c:v>44105</c:v>
                </c:pt>
                <c:pt idx="75">
                  <c:v>44136</c:v>
                </c:pt>
                <c:pt idx="76">
                  <c:v>44166</c:v>
                </c:pt>
                <c:pt idx="77">
                  <c:v>44197</c:v>
                </c:pt>
                <c:pt idx="78">
                  <c:v>44228</c:v>
                </c:pt>
                <c:pt idx="79">
                  <c:v>44256</c:v>
                </c:pt>
                <c:pt idx="80">
                  <c:v>44287</c:v>
                </c:pt>
                <c:pt idx="81">
                  <c:v>44317</c:v>
                </c:pt>
                <c:pt idx="82">
                  <c:v>44348</c:v>
                </c:pt>
                <c:pt idx="83">
                  <c:v>44378</c:v>
                </c:pt>
                <c:pt idx="84">
                  <c:v>44409</c:v>
                </c:pt>
                <c:pt idx="85">
                  <c:v>44440</c:v>
                </c:pt>
                <c:pt idx="86">
                  <c:v>44470</c:v>
                </c:pt>
                <c:pt idx="87">
                  <c:v>44501</c:v>
                </c:pt>
                <c:pt idx="88">
                  <c:v>44531</c:v>
                </c:pt>
                <c:pt idx="89">
                  <c:v>44562</c:v>
                </c:pt>
                <c:pt idx="90">
                  <c:v>44593</c:v>
                </c:pt>
                <c:pt idx="91">
                  <c:v>44621</c:v>
                </c:pt>
                <c:pt idx="92">
                  <c:v>44652</c:v>
                </c:pt>
                <c:pt idx="93">
                  <c:v>44682</c:v>
                </c:pt>
                <c:pt idx="94">
                  <c:v>44713</c:v>
                </c:pt>
                <c:pt idx="95">
                  <c:v>44743</c:v>
                </c:pt>
                <c:pt idx="96">
                  <c:v>44774</c:v>
                </c:pt>
                <c:pt idx="97">
                  <c:v>44805</c:v>
                </c:pt>
                <c:pt idx="98">
                  <c:v>44835</c:v>
                </c:pt>
                <c:pt idx="99">
                  <c:v>44866</c:v>
                </c:pt>
                <c:pt idx="100">
                  <c:v>44896</c:v>
                </c:pt>
                <c:pt idx="101">
                  <c:v>44927</c:v>
                </c:pt>
                <c:pt idx="102">
                  <c:v>44958</c:v>
                </c:pt>
                <c:pt idx="103">
                  <c:v>44986</c:v>
                </c:pt>
                <c:pt idx="104">
                  <c:v>45017</c:v>
                </c:pt>
                <c:pt idx="105">
                  <c:v>45047</c:v>
                </c:pt>
                <c:pt idx="106">
                  <c:v>45078</c:v>
                </c:pt>
                <c:pt idx="107">
                  <c:v>45108</c:v>
                </c:pt>
                <c:pt idx="108">
                  <c:v>45139</c:v>
                </c:pt>
                <c:pt idx="109">
                  <c:v>45170</c:v>
                </c:pt>
                <c:pt idx="110">
                  <c:v>45200</c:v>
                </c:pt>
                <c:pt idx="111">
                  <c:v>45231</c:v>
                </c:pt>
                <c:pt idx="112">
                  <c:v>45261</c:v>
                </c:pt>
                <c:pt idx="113">
                  <c:v>45292</c:v>
                </c:pt>
                <c:pt idx="114">
                  <c:v>45323</c:v>
                </c:pt>
                <c:pt idx="115">
                  <c:v>45352</c:v>
                </c:pt>
                <c:pt idx="116">
                  <c:v>45383</c:v>
                </c:pt>
                <c:pt idx="117">
                  <c:v>45413</c:v>
                </c:pt>
                <c:pt idx="118">
                  <c:v>45444</c:v>
                </c:pt>
                <c:pt idx="119">
                  <c:v>45474</c:v>
                </c:pt>
                <c:pt idx="120">
                  <c:v>45505</c:v>
                </c:pt>
              </c:numCache>
            </c:numRef>
          </c:cat>
          <c:val>
            <c:numRef>
              <c:f>'PPI '!$E$7:$E$127</c:f>
              <c:numCache>
                <c:formatCode>0.0%</c:formatCode>
                <c:ptCount val="121"/>
                <c:pt idx="0">
                  <c:v>1.9E-2</c:v>
                </c:pt>
                <c:pt idx="1">
                  <c:v>1.6E-2</c:v>
                </c:pt>
                <c:pt idx="2">
                  <c:v>1.4999999999999999E-2</c:v>
                </c:pt>
                <c:pt idx="3">
                  <c:v>1.2999999999999999E-2</c:v>
                </c:pt>
                <c:pt idx="4">
                  <c:v>8.9999999999999993E-3</c:v>
                </c:pt>
                <c:pt idx="5">
                  <c:v>0</c:v>
                </c:pt>
                <c:pt idx="6">
                  <c:v>-5.0000000000000001E-3</c:v>
                </c:pt>
                <c:pt idx="7">
                  <c:v>-8.9999999999999993E-3</c:v>
                </c:pt>
                <c:pt idx="8">
                  <c:v>-1.0999999999999999E-2</c:v>
                </c:pt>
                <c:pt idx="9">
                  <c:v>-8.0000000000000002E-3</c:v>
                </c:pt>
                <c:pt idx="10">
                  <c:v>-5.0000000000000001E-3</c:v>
                </c:pt>
                <c:pt idx="11">
                  <c:v>-7.0000000000000001E-3</c:v>
                </c:pt>
                <c:pt idx="12">
                  <c:v>-0.01</c:v>
                </c:pt>
                <c:pt idx="13">
                  <c:v>-1.0999999999999999E-2</c:v>
                </c:pt>
                <c:pt idx="14">
                  <c:v>-1.4E-2</c:v>
                </c:pt>
                <c:pt idx="15">
                  <c:v>-1.2999999999999999E-2</c:v>
                </c:pt>
                <c:pt idx="16">
                  <c:v>-1.0999999999999999E-2</c:v>
                </c:pt>
                <c:pt idx="17">
                  <c:v>0</c:v>
                </c:pt>
                <c:pt idx="18">
                  <c:v>1E-3</c:v>
                </c:pt>
                <c:pt idx="19">
                  <c:v>-1E-3</c:v>
                </c:pt>
                <c:pt idx="20">
                  <c:v>2E-3</c:v>
                </c:pt>
                <c:pt idx="21">
                  <c:v>0</c:v>
                </c:pt>
                <c:pt idx="22">
                  <c:v>2E-3</c:v>
                </c:pt>
                <c:pt idx="23">
                  <c:v>0</c:v>
                </c:pt>
                <c:pt idx="24">
                  <c:v>0</c:v>
                </c:pt>
                <c:pt idx="25">
                  <c:v>6.0000000000000001E-3</c:v>
                </c:pt>
                <c:pt idx="26">
                  <c:v>1.0999999999999999E-2</c:v>
                </c:pt>
                <c:pt idx="27">
                  <c:v>1.2999999999999999E-2</c:v>
                </c:pt>
                <c:pt idx="28">
                  <c:v>1.7000000000000001E-2</c:v>
                </c:pt>
                <c:pt idx="29">
                  <c:v>1.7000000000000001E-2</c:v>
                </c:pt>
                <c:pt idx="30">
                  <c:v>0.02</c:v>
                </c:pt>
                <c:pt idx="31">
                  <c:v>2.1999999999999999E-2</c:v>
                </c:pt>
                <c:pt idx="32">
                  <c:v>2.5000000000000001E-2</c:v>
                </c:pt>
                <c:pt idx="33">
                  <c:v>2.3E-2</c:v>
                </c:pt>
                <c:pt idx="34">
                  <c:v>1.9E-2</c:v>
                </c:pt>
                <c:pt idx="35">
                  <c:v>0.02</c:v>
                </c:pt>
                <c:pt idx="36">
                  <c:v>2.4E-2</c:v>
                </c:pt>
                <c:pt idx="37">
                  <c:v>2.5999999999999999E-2</c:v>
                </c:pt>
                <c:pt idx="38">
                  <c:v>2.8000000000000001E-2</c:v>
                </c:pt>
                <c:pt idx="39">
                  <c:v>0.03</c:v>
                </c:pt>
                <c:pt idx="40">
                  <c:v>2.5000000000000001E-2</c:v>
                </c:pt>
                <c:pt idx="41">
                  <c:v>2.5999999999999999E-2</c:v>
                </c:pt>
                <c:pt idx="42">
                  <c:v>2.8000000000000001E-2</c:v>
                </c:pt>
                <c:pt idx="43">
                  <c:v>2.9000000000000001E-2</c:v>
                </c:pt>
                <c:pt idx="44">
                  <c:v>2.7E-2</c:v>
                </c:pt>
                <c:pt idx="45">
                  <c:v>3.1E-2</c:v>
                </c:pt>
                <c:pt idx="46">
                  <c:v>3.3000000000000002E-2</c:v>
                </c:pt>
                <c:pt idx="47">
                  <c:v>3.4000000000000002E-2</c:v>
                </c:pt>
                <c:pt idx="48">
                  <c:v>0.03</c:v>
                </c:pt>
                <c:pt idx="49">
                  <c:v>2.7E-2</c:v>
                </c:pt>
                <c:pt idx="50">
                  <c:v>3.1E-2</c:v>
                </c:pt>
                <c:pt idx="51">
                  <c:v>2.5999999999999999E-2</c:v>
                </c:pt>
                <c:pt idx="52">
                  <c:v>2.5999999999999999E-2</c:v>
                </c:pt>
                <c:pt idx="53">
                  <c:v>1.9E-2</c:v>
                </c:pt>
                <c:pt idx="54">
                  <c:v>1.9E-2</c:v>
                </c:pt>
                <c:pt idx="55">
                  <c:v>0.02</c:v>
                </c:pt>
                <c:pt idx="56">
                  <c:v>2.4E-2</c:v>
                </c:pt>
                <c:pt idx="57">
                  <c:v>2.1000000000000001E-2</c:v>
                </c:pt>
                <c:pt idx="58">
                  <c:v>1.6E-2</c:v>
                </c:pt>
                <c:pt idx="59">
                  <c:v>1.6E-2</c:v>
                </c:pt>
                <c:pt idx="60">
                  <c:v>1.9E-2</c:v>
                </c:pt>
                <c:pt idx="61">
                  <c:v>1.4999999999999999E-2</c:v>
                </c:pt>
                <c:pt idx="62">
                  <c:v>0.01</c:v>
                </c:pt>
                <c:pt idx="63">
                  <c:v>0.01</c:v>
                </c:pt>
                <c:pt idx="64">
                  <c:v>1.4E-2</c:v>
                </c:pt>
                <c:pt idx="65">
                  <c:v>0.02</c:v>
                </c:pt>
                <c:pt idx="66">
                  <c:v>1.0999999999999999E-2</c:v>
                </c:pt>
                <c:pt idx="67">
                  <c:v>3.0000000000000001E-3</c:v>
                </c:pt>
                <c:pt idx="68">
                  <c:v>-1.4999999999999999E-2</c:v>
                </c:pt>
                <c:pt idx="69">
                  <c:v>-1.0999999999999999E-2</c:v>
                </c:pt>
                <c:pt idx="70">
                  <c:v>-7.0000000000000001E-3</c:v>
                </c:pt>
                <c:pt idx="71">
                  <c:v>-3.0000000000000001E-3</c:v>
                </c:pt>
                <c:pt idx="72">
                  <c:v>-3.0000000000000001E-3</c:v>
                </c:pt>
                <c:pt idx="73">
                  <c:v>3.0000000000000001E-3</c:v>
                </c:pt>
                <c:pt idx="74">
                  <c:v>6.0000000000000001E-3</c:v>
                </c:pt>
                <c:pt idx="75">
                  <c:v>8.0000000000000002E-3</c:v>
                </c:pt>
                <c:pt idx="76">
                  <c:v>8.0000000000000002E-3</c:v>
                </c:pt>
                <c:pt idx="77">
                  <c:v>1.6E-2</c:v>
                </c:pt>
                <c:pt idx="78">
                  <c:v>0.03</c:v>
                </c:pt>
                <c:pt idx="79">
                  <c:v>4.1000000000000002E-2</c:v>
                </c:pt>
                <c:pt idx="80">
                  <c:v>6.5000000000000002E-2</c:v>
                </c:pt>
                <c:pt idx="81">
                  <c:v>7.0000000000000007E-2</c:v>
                </c:pt>
                <c:pt idx="82">
                  <c:v>7.5999999999999998E-2</c:v>
                </c:pt>
                <c:pt idx="83">
                  <c:v>0.08</c:v>
                </c:pt>
                <c:pt idx="84">
                  <c:v>8.6999999999999994E-2</c:v>
                </c:pt>
                <c:pt idx="85">
                  <c:v>8.7999999999999995E-2</c:v>
                </c:pt>
                <c:pt idx="86">
                  <c:v>8.8999999999999996E-2</c:v>
                </c:pt>
                <c:pt idx="87">
                  <c:v>9.9000000000000005E-2</c:v>
                </c:pt>
                <c:pt idx="88">
                  <c:v>0.1</c:v>
                </c:pt>
                <c:pt idx="89">
                  <c:v>0.10100000000000001</c:v>
                </c:pt>
                <c:pt idx="90">
                  <c:v>0.104</c:v>
                </c:pt>
                <c:pt idx="91">
                  <c:v>0.11700000000000001</c:v>
                </c:pt>
                <c:pt idx="92">
                  <c:v>0.112</c:v>
                </c:pt>
                <c:pt idx="93">
                  <c:v>0.111</c:v>
                </c:pt>
                <c:pt idx="94">
                  <c:v>0.112</c:v>
                </c:pt>
                <c:pt idx="95">
                  <c:v>9.7000000000000003E-2</c:v>
                </c:pt>
                <c:pt idx="96">
                  <c:v>8.6999999999999994E-2</c:v>
                </c:pt>
                <c:pt idx="97">
                  <c:v>8.5000000000000006E-2</c:v>
                </c:pt>
                <c:pt idx="98">
                  <c:v>8.2000000000000003E-2</c:v>
                </c:pt>
                <c:pt idx="99">
                  <c:v>7.3999999999999996E-2</c:v>
                </c:pt>
                <c:pt idx="100">
                  <c:v>6.4000000000000001E-2</c:v>
                </c:pt>
                <c:pt idx="101">
                  <c:v>5.7000000000000002E-2</c:v>
                </c:pt>
                <c:pt idx="102">
                  <c:v>4.7E-2</c:v>
                </c:pt>
                <c:pt idx="103">
                  <c:v>2.7E-2</c:v>
                </c:pt>
                <c:pt idx="104">
                  <c:v>2.3E-2</c:v>
                </c:pt>
                <c:pt idx="105">
                  <c:v>1.0999999999999999E-2</c:v>
                </c:pt>
                <c:pt idx="106">
                  <c:v>3.0000000000000001E-3</c:v>
                </c:pt>
                <c:pt idx="107">
                  <c:v>1.0999999999999999E-2</c:v>
                </c:pt>
                <c:pt idx="108">
                  <c:v>1.9E-2</c:v>
                </c:pt>
                <c:pt idx="109">
                  <c:v>1.7999999999999999E-2</c:v>
                </c:pt>
                <c:pt idx="110">
                  <c:v>1.0999999999999999E-2</c:v>
                </c:pt>
                <c:pt idx="111">
                  <c:v>8.0000000000000002E-3</c:v>
                </c:pt>
                <c:pt idx="112">
                  <c:v>1.0999999999999999E-2</c:v>
                </c:pt>
                <c:pt idx="113">
                  <c:v>0.01</c:v>
                </c:pt>
                <c:pt idx="114">
                  <c:v>1.6E-2</c:v>
                </c:pt>
                <c:pt idx="115">
                  <c:v>0.02</c:v>
                </c:pt>
                <c:pt idx="116">
                  <c:v>2.3E-2</c:v>
                </c:pt>
                <c:pt idx="117">
                  <c:v>2.5000000000000001E-2</c:v>
                </c:pt>
                <c:pt idx="118">
                  <c:v>2.7E-2</c:v>
                </c:pt>
                <c:pt idx="119">
                  <c:v>2.1000000000000001E-2</c:v>
                </c:pt>
                <c:pt idx="120">
                  <c:v>1.7000000000000001E-2</c:v>
                </c:pt>
              </c:numCache>
            </c:numRef>
          </c:val>
          <c:smooth val="0"/>
          <c:extLst>
            <c:ext xmlns:c16="http://schemas.microsoft.com/office/drawing/2014/chart" uri="{C3380CC4-5D6E-409C-BE32-E72D297353CC}">
              <c16:uniqueId val="{00000000-9452-4F6E-A41A-94FF0CDCBA62}"/>
            </c:ext>
          </c:extLst>
        </c:ser>
        <c:ser>
          <c:idx val="1"/>
          <c:order val="1"/>
          <c:tx>
            <c:strRef>
              <c:f>'PPI '!$F$6</c:f>
              <c:strCache>
                <c:ptCount val="1"/>
                <c:pt idx="0">
                  <c:v>Total less foods, energy, and trade services</c:v>
                </c:pt>
              </c:strCache>
            </c:strRef>
          </c:tx>
          <c:spPr>
            <a:ln w="22225" cap="rnd">
              <a:solidFill>
                <a:schemeClr val="accent2"/>
              </a:solidFill>
            </a:ln>
            <a:effectLst>
              <a:glow rad="139700">
                <a:schemeClr val="accent2">
                  <a:satMod val="175000"/>
                  <a:alpha val="14000"/>
                </a:schemeClr>
              </a:glow>
            </a:effectLst>
          </c:spPr>
          <c:marker>
            <c:symbol val="none"/>
          </c:marker>
          <c:cat>
            <c:numRef>
              <c:f>'PPI '!$D$7:$D$127</c:f>
              <c:numCache>
                <c:formatCode>mmm\-yy</c:formatCode>
                <c:ptCount val="121"/>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pt idx="15">
                  <c:v>42309</c:v>
                </c:pt>
                <c:pt idx="16">
                  <c:v>42339</c:v>
                </c:pt>
                <c:pt idx="17">
                  <c:v>42370</c:v>
                </c:pt>
                <c:pt idx="18">
                  <c:v>42401</c:v>
                </c:pt>
                <c:pt idx="19">
                  <c:v>42430</c:v>
                </c:pt>
                <c:pt idx="20">
                  <c:v>42461</c:v>
                </c:pt>
                <c:pt idx="21">
                  <c:v>42491</c:v>
                </c:pt>
                <c:pt idx="22">
                  <c:v>42522</c:v>
                </c:pt>
                <c:pt idx="23">
                  <c:v>42552</c:v>
                </c:pt>
                <c:pt idx="24">
                  <c:v>42583</c:v>
                </c:pt>
                <c:pt idx="25">
                  <c:v>42614</c:v>
                </c:pt>
                <c:pt idx="26">
                  <c:v>42644</c:v>
                </c:pt>
                <c:pt idx="27">
                  <c:v>42675</c:v>
                </c:pt>
                <c:pt idx="28">
                  <c:v>42705</c:v>
                </c:pt>
                <c:pt idx="29">
                  <c:v>42736</c:v>
                </c:pt>
                <c:pt idx="30">
                  <c:v>42767</c:v>
                </c:pt>
                <c:pt idx="31">
                  <c:v>42795</c:v>
                </c:pt>
                <c:pt idx="32">
                  <c:v>42826</c:v>
                </c:pt>
                <c:pt idx="33">
                  <c:v>42856</c:v>
                </c:pt>
                <c:pt idx="34">
                  <c:v>42887</c:v>
                </c:pt>
                <c:pt idx="35">
                  <c:v>42917</c:v>
                </c:pt>
                <c:pt idx="36">
                  <c:v>42948</c:v>
                </c:pt>
                <c:pt idx="37">
                  <c:v>42979</c:v>
                </c:pt>
                <c:pt idx="38">
                  <c:v>43009</c:v>
                </c:pt>
                <c:pt idx="39">
                  <c:v>43040</c:v>
                </c:pt>
                <c:pt idx="40">
                  <c:v>43070</c:v>
                </c:pt>
                <c:pt idx="41">
                  <c:v>43101</c:v>
                </c:pt>
                <c:pt idx="42">
                  <c:v>43132</c:v>
                </c:pt>
                <c:pt idx="43">
                  <c:v>43160</c:v>
                </c:pt>
                <c:pt idx="44">
                  <c:v>43191</c:v>
                </c:pt>
                <c:pt idx="45">
                  <c:v>43221</c:v>
                </c:pt>
                <c:pt idx="46">
                  <c:v>43252</c:v>
                </c:pt>
                <c:pt idx="47">
                  <c:v>43282</c:v>
                </c:pt>
                <c:pt idx="48">
                  <c:v>43313</c:v>
                </c:pt>
                <c:pt idx="49">
                  <c:v>43344</c:v>
                </c:pt>
                <c:pt idx="50">
                  <c:v>43374</c:v>
                </c:pt>
                <c:pt idx="51">
                  <c:v>43405</c:v>
                </c:pt>
                <c:pt idx="52">
                  <c:v>43435</c:v>
                </c:pt>
                <c:pt idx="53">
                  <c:v>43466</c:v>
                </c:pt>
                <c:pt idx="54">
                  <c:v>43497</c:v>
                </c:pt>
                <c:pt idx="55">
                  <c:v>43525</c:v>
                </c:pt>
                <c:pt idx="56">
                  <c:v>43556</c:v>
                </c:pt>
                <c:pt idx="57">
                  <c:v>43586</c:v>
                </c:pt>
                <c:pt idx="58">
                  <c:v>43617</c:v>
                </c:pt>
                <c:pt idx="59">
                  <c:v>43647</c:v>
                </c:pt>
                <c:pt idx="60">
                  <c:v>43678</c:v>
                </c:pt>
                <c:pt idx="61">
                  <c:v>43709</c:v>
                </c:pt>
                <c:pt idx="62">
                  <c:v>43739</c:v>
                </c:pt>
                <c:pt idx="63">
                  <c:v>43770</c:v>
                </c:pt>
                <c:pt idx="64">
                  <c:v>43800</c:v>
                </c:pt>
                <c:pt idx="65">
                  <c:v>43831</c:v>
                </c:pt>
                <c:pt idx="66">
                  <c:v>43862</c:v>
                </c:pt>
                <c:pt idx="67">
                  <c:v>43891</c:v>
                </c:pt>
                <c:pt idx="68">
                  <c:v>43922</c:v>
                </c:pt>
                <c:pt idx="69">
                  <c:v>43952</c:v>
                </c:pt>
                <c:pt idx="70">
                  <c:v>43983</c:v>
                </c:pt>
                <c:pt idx="71">
                  <c:v>44013</c:v>
                </c:pt>
                <c:pt idx="72">
                  <c:v>44044</c:v>
                </c:pt>
                <c:pt idx="73">
                  <c:v>44075</c:v>
                </c:pt>
                <c:pt idx="74">
                  <c:v>44105</c:v>
                </c:pt>
                <c:pt idx="75">
                  <c:v>44136</c:v>
                </c:pt>
                <c:pt idx="76">
                  <c:v>44166</c:v>
                </c:pt>
                <c:pt idx="77">
                  <c:v>44197</c:v>
                </c:pt>
                <c:pt idx="78">
                  <c:v>44228</c:v>
                </c:pt>
                <c:pt idx="79">
                  <c:v>44256</c:v>
                </c:pt>
                <c:pt idx="80">
                  <c:v>44287</c:v>
                </c:pt>
                <c:pt idx="81">
                  <c:v>44317</c:v>
                </c:pt>
                <c:pt idx="82">
                  <c:v>44348</c:v>
                </c:pt>
                <c:pt idx="83">
                  <c:v>44378</c:v>
                </c:pt>
                <c:pt idx="84">
                  <c:v>44409</c:v>
                </c:pt>
                <c:pt idx="85">
                  <c:v>44440</c:v>
                </c:pt>
                <c:pt idx="86">
                  <c:v>44470</c:v>
                </c:pt>
                <c:pt idx="87">
                  <c:v>44501</c:v>
                </c:pt>
                <c:pt idx="88">
                  <c:v>44531</c:v>
                </c:pt>
                <c:pt idx="89">
                  <c:v>44562</c:v>
                </c:pt>
                <c:pt idx="90">
                  <c:v>44593</c:v>
                </c:pt>
                <c:pt idx="91">
                  <c:v>44621</c:v>
                </c:pt>
                <c:pt idx="92">
                  <c:v>44652</c:v>
                </c:pt>
                <c:pt idx="93">
                  <c:v>44682</c:v>
                </c:pt>
                <c:pt idx="94">
                  <c:v>44713</c:v>
                </c:pt>
                <c:pt idx="95">
                  <c:v>44743</c:v>
                </c:pt>
                <c:pt idx="96">
                  <c:v>44774</c:v>
                </c:pt>
                <c:pt idx="97">
                  <c:v>44805</c:v>
                </c:pt>
                <c:pt idx="98">
                  <c:v>44835</c:v>
                </c:pt>
                <c:pt idx="99">
                  <c:v>44866</c:v>
                </c:pt>
                <c:pt idx="100">
                  <c:v>44896</c:v>
                </c:pt>
                <c:pt idx="101">
                  <c:v>44927</c:v>
                </c:pt>
                <c:pt idx="102">
                  <c:v>44958</c:v>
                </c:pt>
                <c:pt idx="103">
                  <c:v>44986</c:v>
                </c:pt>
                <c:pt idx="104">
                  <c:v>45017</c:v>
                </c:pt>
                <c:pt idx="105">
                  <c:v>45047</c:v>
                </c:pt>
                <c:pt idx="106">
                  <c:v>45078</c:v>
                </c:pt>
                <c:pt idx="107">
                  <c:v>45108</c:v>
                </c:pt>
                <c:pt idx="108">
                  <c:v>45139</c:v>
                </c:pt>
                <c:pt idx="109">
                  <c:v>45170</c:v>
                </c:pt>
                <c:pt idx="110">
                  <c:v>45200</c:v>
                </c:pt>
                <c:pt idx="111">
                  <c:v>45231</c:v>
                </c:pt>
                <c:pt idx="112">
                  <c:v>45261</c:v>
                </c:pt>
                <c:pt idx="113">
                  <c:v>45292</c:v>
                </c:pt>
                <c:pt idx="114">
                  <c:v>45323</c:v>
                </c:pt>
                <c:pt idx="115">
                  <c:v>45352</c:v>
                </c:pt>
                <c:pt idx="116">
                  <c:v>45383</c:v>
                </c:pt>
                <c:pt idx="117">
                  <c:v>45413</c:v>
                </c:pt>
                <c:pt idx="118">
                  <c:v>45444</c:v>
                </c:pt>
                <c:pt idx="119">
                  <c:v>45474</c:v>
                </c:pt>
                <c:pt idx="120">
                  <c:v>45505</c:v>
                </c:pt>
              </c:numCache>
            </c:numRef>
          </c:cat>
          <c:val>
            <c:numRef>
              <c:f>'PPI '!$F$7:$F$127</c:f>
              <c:numCache>
                <c:formatCode>0.0%</c:formatCode>
                <c:ptCount val="121"/>
                <c:pt idx="0">
                  <c:v>1.7999999999999999E-2</c:v>
                </c:pt>
                <c:pt idx="1">
                  <c:v>1.7000000000000001E-2</c:v>
                </c:pt>
                <c:pt idx="2">
                  <c:v>1.4999999999999999E-2</c:v>
                </c:pt>
                <c:pt idx="3">
                  <c:v>1.4999999999999999E-2</c:v>
                </c:pt>
                <c:pt idx="4">
                  <c:v>1.2999999999999999E-2</c:v>
                </c:pt>
                <c:pt idx="5">
                  <c:v>0.01</c:v>
                </c:pt>
                <c:pt idx="6">
                  <c:v>8.0000000000000002E-3</c:v>
                </c:pt>
                <c:pt idx="7">
                  <c:v>7.0000000000000001E-3</c:v>
                </c:pt>
                <c:pt idx="8">
                  <c:v>8.0000000000000002E-3</c:v>
                </c:pt>
                <c:pt idx="9">
                  <c:v>7.0000000000000001E-3</c:v>
                </c:pt>
                <c:pt idx="10">
                  <c:v>8.0000000000000002E-3</c:v>
                </c:pt>
                <c:pt idx="11">
                  <c:v>8.9999999999999993E-3</c:v>
                </c:pt>
                <c:pt idx="12">
                  <c:v>6.0000000000000001E-3</c:v>
                </c:pt>
                <c:pt idx="13">
                  <c:v>5.0000000000000001E-3</c:v>
                </c:pt>
                <c:pt idx="14">
                  <c:v>4.0000000000000001E-3</c:v>
                </c:pt>
                <c:pt idx="15">
                  <c:v>2E-3</c:v>
                </c:pt>
                <c:pt idx="16">
                  <c:v>3.0000000000000001E-3</c:v>
                </c:pt>
                <c:pt idx="17">
                  <c:v>8.0000000000000002E-3</c:v>
                </c:pt>
                <c:pt idx="18">
                  <c:v>8.9999999999999993E-3</c:v>
                </c:pt>
                <c:pt idx="19">
                  <c:v>8.9999999999999993E-3</c:v>
                </c:pt>
                <c:pt idx="20">
                  <c:v>0.01</c:v>
                </c:pt>
                <c:pt idx="21">
                  <c:v>0.01</c:v>
                </c:pt>
                <c:pt idx="22">
                  <c:v>0.01</c:v>
                </c:pt>
                <c:pt idx="23">
                  <c:v>0.01</c:v>
                </c:pt>
                <c:pt idx="24">
                  <c:v>1.2E-2</c:v>
                </c:pt>
                <c:pt idx="25">
                  <c:v>1.2999999999999999E-2</c:v>
                </c:pt>
                <c:pt idx="26">
                  <c:v>1.4999999999999999E-2</c:v>
                </c:pt>
                <c:pt idx="27">
                  <c:v>1.7999999999999999E-2</c:v>
                </c:pt>
                <c:pt idx="28">
                  <c:v>1.7999999999999999E-2</c:v>
                </c:pt>
                <c:pt idx="29">
                  <c:v>1.7000000000000001E-2</c:v>
                </c:pt>
                <c:pt idx="30">
                  <c:v>1.7999999999999999E-2</c:v>
                </c:pt>
                <c:pt idx="31">
                  <c:v>1.7999999999999999E-2</c:v>
                </c:pt>
                <c:pt idx="32">
                  <c:v>0.02</c:v>
                </c:pt>
                <c:pt idx="33">
                  <c:v>2.1000000000000001E-2</c:v>
                </c:pt>
                <c:pt idx="34">
                  <c:v>2.1000000000000001E-2</c:v>
                </c:pt>
                <c:pt idx="35">
                  <c:v>0.02</c:v>
                </c:pt>
                <c:pt idx="36">
                  <c:v>1.9E-2</c:v>
                </c:pt>
                <c:pt idx="37">
                  <c:v>2.1000000000000001E-2</c:v>
                </c:pt>
                <c:pt idx="38">
                  <c:v>2.4E-2</c:v>
                </c:pt>
                <c:pt idx="39">
                  <c:v>2.4E-2</c:v>
                </c:pt>
                <c:pt idx="40">
                  <c:v>2.3E-2</c:v>
                </c:pt>
                <c:pt idx="41">
                  <c:v>2.5000000000000001E-2</c:v>
                </c:pt>
                <c:pt idx="42">
                  <c:v>2.7E-2</c:v>
                </c:pt>
                <c:pt idx="43">
                  <c:v>2.9000000000000001E-2</c:v>
                </c:pt>
                <c:pt idx="44">
                  <c:v>2.5999999999999999E-2</c:v>
                </c:pt>
                <c:pt idx="45">
                  <c:v>2.7E-2</c:v>
                </c:pt>
                <c:pt idx="46">
                  <c:v>2.7E-2</c:v>
                </c:pt>
                <c:pt idx="47">
                  <c:v>0.03</c:v>
                </c:pt>
                <c:pt idx="48">
                  <c:v>0.03</c:v>
                </c:pt>
                <c:pt idx="49">
                  <c:v>3.1E-2</c:v>
                </c:pt>
                <c:pt idx="50">
                  <c:v>0.03</c:v>
                </c:pt>
                <c:pt idx="51">
                  <c:v>2.9000000000000001E-2</c:v>
                </c:pt>
                <c:pt idx="52">
                  <c:v>2.8000000000000001E-2</c:v>
                </c:pt>
                <c:pt idx="53">
                  <c:v>2.5999999999999999E-2</c:v>
                </c:pt>
                <c:pt idx="54">
                  <c:v>2.4E-2</c:v>
                </c:pt>
                <c:pt idx="55">
                  <c:v>2.1999999999999999E-2</c:v>
                </c:pt>
                <c:pt idx="56">
                  <c:v>2.4E-2</c:v>
                </c:pt>
                <c:pt idx="57">
                  <c:v>2.4E-2</c:v>
                </c:pt>
                <c:pt idx="58">
                  <c:v>2.1000000000000001E-2</c:v>
                </c:pt>
                <c:pt idx="59">
                  <c:v>1.9E-2</c:v>
                </c:pt>
                <c:pt idx="60">
                  <c:v>1.9E-2</c:v>
                </c:pt>
                <c:pt idx="61">
                  <c:v>1.7000000000000001E-2</c:v>
                </c:pt>
                <c:pt idx="62">
                  <c:v>1.4999999999999999E-2</c:v>
                </c:pt>
                <c:pt idx="63">
                  <c:v>1.4E-2</c:v>
                </c:pt>
                <c:pt idx="64">
                  <c:v>1.4999999999999999E-2</c:v>
                </c:pt>
                <c:pt idx="65">
                  <c:v>1.4999999999999999E-2</c:v>
                </c:pt>
                <c:pt idx="66">
                  <c:v>1.4E-2</c:v>
                </c:pt>
                <c:pt idx="67">
                  <c:v>0.01</c:v>
                </c:pt>
                <c:pt idx="68">
                  <c:v>-1E-3</c:v>
                </c:pt>
                <c:pt idx="69">
                  <c:v>-2E-3</c:v>
                </c:pt>
                <c:pt idx="70">
                  <c:v>1E-3</c:v>
                </c:pt>
                <c:pt idx="71">
                  <c:v>3.0000000000000001E-3</c:v>
                </c:pt>
                <c:pt idx="72">
                  <c:v>4.0000000000000001E-3</c:v>
                </c:pt>
                <c:pt idx="73">
                  <c:v>8.0000000000000002E-3</c:v>
                </c:pt>
                <c:pt idx="74">
                  <c:v>8.9999999999999993E-3</c:v>
                </c:pt>
                <c:pt idx="75">
                  <c:v>0.01</c:v>
                </c:pt>
                <c:pt idx="76">
                  <c:v>1.2999999999999999E-2</c:v>
                </c:pt>
                <c:pt idx="77">
                  <c:v>1.9E-2</c:v>
                </c:pt>
                <c:pt idx="78">
                  <c:v>2.3E-2</c:v>
                </c:pt>
                <c:pt idx="79">
                  <c:v>3.1E-2</c:v>
                </c:pt>
                <c:pt idx="80">
                  <c:v>4.8000000000000001E-2</c:v>
                </c:pt>
                <c:pt idx="81">
                  <c:v>5.2999999999999999E-2</c:v>
                </c:pt>
                <c:pt idx="82">
                  <c:v>5.6000000000000001E-2</c:v>
                </c:pt>
                <c:pt idx="83">
                  <c:v>0.06</c:v>
                </c:pt>
                <c:pt idx="84">
                  <c:v>6.2E-2</c:v>
                </c:pt>
                <c:pt idx="85">
                  <c:v>6.0999999999999999E-2</c:v>
                </c:pt>
                <c:pt idx="86">
                  <c:v>6.2E-2</c:v>
                </c:pt>
                <c:pt idx="87">
                  <c:v>7.0000000000000007E-2</c:v>
                </c:pt>
                <c:pt idx="88">
                  <c:v>7.0000000000000007E-2</c:v>
                </c:pt>
                <c:pt idx="89">
                  <c:v>6.9000000000000006E-2</c:v>
                </c:pt>
                <c:pt idx="90">
                  <c:v>6.7000000000000004E-2</c:v>
                </c:pt>
                <c:pt idx="91">
                  <c:v>7.0999999999999994E-2</c:v>
                </c:pt>
                <c:pt idx="92">
                  <c:v>6.8000000000000005E-2</c:v>
                </c:pt>
                <c:pt idx="93">
                  <c:v>6.8000000000000005E-2</c:v>
                </c:pt>
                <c:pt idx="94">
                  <c:v>6.4000000000000001E-2</c:v>
                </c:pt>
                <c:pt idx="95">
                  <c:v>5.8000000000000003E-2</c:v>
                </c:pt>
                <c:pt idx="96">
                  <c:v>5.6000000000000001E-2</c:v>
                </c:pt>
                <c:pt idx="97">
                  <c:v>5.6000000000000001E-2</c:v>
                </c:pt>
                <c:pt idx="98">
                  <c:v>5.5E-2</c:v>
                </c:pt>
                <c:pt idx="99">
                  <c:v>4.9000000000000002E-2</c:v>
                </c:pt>
                <c:pt idx="100">
                  <c:v>4.7E-2</c:v>
                </c:pt>
                <c:pt idx="101">
                  <c:v>4.3999999999999997E-2</c:v>
                </c:pt>
                <c:pt idx="102">
                  <c:v>4.4999999999999998E-2</c:v>
                </c:pt>
                <c:pt idx="103">
                  <c:v>3.6999999999999998E-2</c:v>
                </c:pt>
                <c:pt idx="104">
                  <c:v>3.4000000000000002E-2</c:v>
                </c:pt>
                <c:pt idx="105">
                  <c:v>2.9000000000000001E-2</c:v>
                </c:pt>
                <c:pt idx="106">
                  <c:v>2.9000000000000001E-2</c:v>
                </c:pt>
                <c:pt idx="107">
                  <c:v>2.9000000000000001E-2</c:v>
                </c:pt>
                <c:pt idx="108">
                  <c:v>2.9000000000000001E-2</c:v>
                </c:pt>
                <c:pt idx="109">
                  <c:v>2.9000000000000001E-2</c:v>
                </c:pt>
                <c:pt idx="110">
                  <c:v>2.8000000000000001E-2</c:v>
                </c:pt>
                <c:pt idx="111">
                  <c:v>2.5000000000000001E-2</c:v>
                </c:pt>
                <c:pt idx="112">
                  <c:v>2.7E-2</c:v>
                </c:pt>
                <c:pt idx="113">
                  <c:v>2.7E-2</c:v>
                </c:pt>
                <c:pt idx="114">
                  <c:v>2.8000000000000001E-2</c:v>
                </c:pt>
                <c:pt idx="115">
                  <c:v>2.9000000000000001E-2</c:v>
                </c:pt>
                <c:pt idx="116">
                  <c:v>3.2000000000000001E-2</c:v>
                </c:pt>
                <c:pt idx="117">
                  <c:v>3.4000000000000002E-2</c:v>
                </c:pt>
                <c:pt idx="118">
                  <c:v>3.2000000000000001E-2</c:v>
                </c:pt>
                <c:pt idx="119">
                  <c:v>3.2000000000000001E-2</c:v>
                </c:pt>
                <c:pt idx="120">
                  <c:v>3.3000000000000002E-2</c:v>
                </c:pt>
              </c:numCache>
            </c:numRef>
          </c:val>
          <c:smooth val="0"/>
          <c:extLst>
            <c:ext xmlns:c16="http://schemas.microsoft.com/office/drawing/2014/chart" uri="{C3380CC4-5D6E-409C-BE32-E72D297353CC}">
              <c16:uniqueId val="{00000001-9452-4F6E-A41A-94FF0CDCBA62}"/>
            </c:ext>
          </c:extLst>
        </c:ser>
        <c:dLbls>
          <c:showLegendKey val="0"/>
          <c:showVal val="0"/>
          <c:showCatName val="0"/>
          <c:showSerName val="0"/>
          <c:showPercent val="0"/>
          <c:showBubbleSize val="0"/>
        </c:dLbls>
        <c:smooth val="0"/>
        <c:axId val="1973463615"/>
        <c:axId val="1973461119"/>
      </c:lineChart>
      <c:dateAx>
        <c:axId val="1973463615"/>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r>
                  <a:rPr lang="en-US" sz="1000"/>
                  <a:t>Source: Bureau of Labor Statistics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endParaRPr lang="en-US"/>
            </a:p>
          </c:txPr>
        </c:title>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crossAx val="1973461119"/>
        <c:crosses val="autoZero"/>
        <c:auto val="1"/>
        <c:lblOffset val="100"/>
        <c:baseTimeUnit val="months"/>
      </c:dateAx>
      <c:valAx>
        <c:axId val="1973461119"/>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r>
                  <a:rPr lang="en-US" sz="1000"/>
                  <a:t>Percent Change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crossAx val="19734636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a:t>Jefferson, Orleans and St. Tammany Job Demand Indices</a:t>
            </a:r>
          </a:p>
          <a:p>
            <a:pPr>
              <a:defRPr sz="1400"/>
            </a:pPr>
            <a:r>
              <a:rPr lang="en-US" sz="1400" dirty="0"/>
              <a:t>Up To August 2024</a:t>
            </a:r>
          </a:p>
        </c:rich>
      </c:tx>
      <c:layout>
        <c:manualLayout>
          <c:xMode val="edge"/>
          <c:yMode val="edge"/>
          <c:x val="0.26680792173705559"/>
          <c:y val="1.8390804597701149E-2"/>
        </c:manualLayout>
      </c:layout>
      <c:overlay val="0"/>
      <c:spPr>
        <a:noFill/>
        <a:ln>
          <a:noFill/>
        </a:ln>
        <a:effectLst/>
      </c:spPr>
      <c:txPr>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1179247941967954E-2"/>
          <c:y val="8.4412073490813644E-2"/>
          <c:w val="0.92727405123230655"/>
          <c:h val="0.70078929717118699"/>
        </c:manualLayout>
      </c:layout>
      <c:lineChart>
        <c:grouping val="standard"/>
        <c:varyColors val="0"/>
        <c:ser>
          <c:idx val="0"/>
          <c:order val="0"/>
          <c:tx>
            <c:strRef>
              <c:f>'New Orleans-Jefferson-St.Tamman'!$B$1</c:f>
              <c:strCache>
                <c:ptCount val="1"/>
                <c:pt idx="0">
                  <c:v>Orleans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'New Orleans-Jefferson-St.Tamman'!$A$2:$A$226</c:f>
              <c:strCache>
                <c:ptCount val="225"/>
                <c:pt idx="0">
                  <c:v>Aug. 2005</c:v>
                </c:pt>
                <c:pt idx="1">
                  <c:v>Dec. 2005</c:v>
                </c:pt>
                <c:pt idx="2">
                  <c:v>Jan. 2006</c:v>
                </c:pt>
                <c:pt idx="3">
                  <c:v>Mar</c:v>
                </c:pt>
                <c:pt idx="4">
                  <c:v>Apr</c:v>
                </c:pt>
                <c:pt idx="5">
                  <c:v>May</c:v>
                </c:pt>
                <c:pt idx="6">
                  <c:v>Jun</c:v>
                </c:pt>
                <c:pt idx="7">
                  <c:v>Jul</c:v>
                </c:pt>
                <c:pt idx="8">
                  <c:v>Aug</c:v>
                </c:pt>
                <c:pt idx="9">
                  <c:v>Sep</c:v>
                </c:pt>
                <c:pt idx="10">
                  <c:v>Oct</c:v>
                </c:pt>
                <c:pt idx="11">
                  <c:v>Nov</c:v>
                </c:pt>
                <c:pt idx="12">
                  <c:v>Dec. 2006</c:v>
                </c:pt>
                <c:pt idx="13">
                  <c:v>Jan</c:v>
                </c:pt>
                <c:pt idx="14">
                  <c:v>Feb</c:v>
                </c:pt>
                <c:pt idx="15">
                  <c:v>March</c:v>
                </c:pt>
                <c:pt idx="16">
                  <c:v>April</c:v>
                </c:pt>
                <c:pt idx="17">
                  <c:v>May</c:v>
                </c:pt>
                <c:pt idx="18">
                  <c:v>June</c:v>
                </c:pt>
                <c:pt idx="19">
                  <c:v>July</c:v>
                </c:pt>
                <c:pt idx="20">
                  <c:v>Aug</c:v>
                </c:pt>
                <c:pt idx="21">
                  <c:v>Sep</c:v>
                </c:pt>
                <c:pt idx="22">
                  <c:v>Oct</c:v>
                </c:pt>
                <c:pt idx="23">
                  <c:v>Nov</c:v>
                </c:pt>
                <c:pt idx="24">
                  <c:v>Dec. 2007</c:v>
                </c:pt>
                <c:pt idx="25">
                  <c:v>Jan</c:v>
                </c:pt>
                <c:pt idx="26">
                  <c:v>Feb</c:v>
                </c:pt>
                <c:pt idx="27">
                  <c:v>March</c:v>
                </c:pt>
                <c:pt idx="28">
                  <c:v>April</c:v>
                </c:pt>
                <c:pt idx="29">
                  <c:v>May</c:v>
                </c:pt>
                <c:pt idx="30">
                  <c:v>June</c:v>
                </c:pt>
                <c:pt idx="31">
                  <c:v>July</c:v>
                </c:pt>
                <c:pt idx="32">
                  <c:v>Aug</c:v>
                </c:pt>
                <c:pt idx="33">
                  <c:v>Sep</c:v>
                </c:pt>
                <c:pt idx="34">
                  <c:v>Oct</c:v>
                </c:pt>
                <c:pt idx="35">
                  <c:v>Nov</c:v>
                </c:pt>
                <c:pt idx="36">
                  <c:v>Dec. 2008</c:v>
                </c:pt>
                <c:pt idx="37">
                  <c:v>Jan</c:v>
                </c:pt>
                <c:pt idx="38">
                  <c:v>Feb</c:v>
                </c:pt>
                <c:pt idx="39">
                  <c:v>March</c:v>
                </c:pt>
                <c:pt idx="40">
                  <c:v>April</c:v>
                </c:pt>
                <c:pt idx="41">
                  <c:v>May</c:v>
                </c:pt>
                <c:pt idx="42">
                  <c:v>June</c:v>
                </c:pt>
                <c:pt idx="43">
                  <c:v>July</c:v>
                </c:pt>
                <c:pt idx="44">
                  <c:v>Aug</c:v>
                </c:pt>
                <c:pt idx="45">
                  <c:v>Sept</c:v>
                </c:pt>
                <c:pt idx="46">
                  <c:v>Oct</c:v>
                </c:pt>
                <c:pt idx="47">
                  <c:v>Nov</c:v>
                </c:pt>
                <c:pt idx="48">
                  <c:v>Dec. 2009</c:v>
                </c:pt>
                <c:pt idx="49">
                  <c:v>Jan</c:v>
                </c:pt>
                <c:pt idx="50">
                  <c:v>Feb</c:v>
                </c:pt>
                <c:pt idx="51">
                  <c:v>March</c:v>
                </c:pt>
                <c:pt idx="52">
                  <c:v>April</c:v>
                </c:pt>
                <c:pt idx="53">
                  <c:v>May</c:v>
                </c:pt>
                <c:pt idx="54">
                  <c:v>June</c:v>
                </c:pt>
                <c:pt idx="55">
                  <c:v>July </c:v>
                </c:pt>
                <c:pt idx="56">
                  <c:v>August</c:v>
                </c:pt>
                <c:pt idx="57">
                  <c:v>Sept</c:v>
                </c:pt>
                <c:pt idx="58">
                  <c:v>Oct</c:v>
                </c:pt>
                <c:pt idx="59">
                  <c:v>Nov</c:v>
                </c:pt>
                <c:pt idx="60">
                  <c:v>Dec.2010</c:v>
                </c:pt>
                <c:pt idx="61">
                  <c:v>Jan</c:v>
                </c:pt>
                <c:pt idx="62">
                  <c:v>Feb</c:v>
                </c:pt>
                <c:pt idx="63">
                  <c:v>March</c:v>
                </c:pt>
                <c:pt idx="64">
                  <c:v>April</c:v>
                </c:pt>
                <c:pt idx="65">
                  <c:v>May</c:v>
                </c:pt>
                <c:pt idx="66">
                  <c:v>June</c:v>
                </c:pt>
                <c:pt idx="67">
                  <c:v>July</c:v>
                </c:pt>
                <c:pt idx="68">
                  <c:v>August</c:v>
                </c:pt>
                <c:pt idx="69">
                  <c:v>Sept</c:v>
                </c:pt>
                <c:pt idx="70">
                  <c:v>Oct</c:v>
                </c:pt>
                <c:pt idx="71">
                  <c:v>Nov</c:v>
                </c:pt>
                <c:pt idx="72">
                  <c:v>Dec.2011</c:v>
                </c:pt>
                <c:pt idx="73">
                  <c:v>Jan</c:v>
                </c:pt>
                <c:pt idx="74">
                  <c:v>Feb</c:v>
                </c:pt>
                <c:pt idx="75">
                  <c:v>March</c:v>
                </c:pt>
                <c:pt idx="76">
                  <c:v>April</c:v>
                </c:pt>
                <c:pt idx="77">
                  <c:v>May</c:v>
                </c:pt>
                <c:pt idx="78">
                  <c:v>June</c:v>
                </c:pt>
                <c:pt idx="79">
                  <c:v>July</c:v>
                </c:pt>
                <c:pt idx="80">
                  <c:v>August</c:v>
                </c:pt>
                <c:pt idx="81">
                  <c:v>Sept</c:v>
                </c:pt>
                <c:pt idx="82">
                  <c:v>Oct</c:v>
                </c:pt>
                <c:pt idx="83">
                  <c:v>Nov</c:v>
                </c:pt>
                <c:pt idx="84">
                  <c:v>Dec.2012</c:v>
                </c:pt>
                <c:pt idx="85">
                  <c:v>Jan</c:v>
                </c:pt>
                <c:pt idx="86">
                  <c:v>Feb</c:v>
                </c:pt>
                <c:pt idx="87">
                  <c:v>March</c:v>
                </c:pt>
                <c:pt idx="88">
                  <c:v>April</c:v>
                </c:pt>
                <c:pt idx="89">
                  <c:v>May</c:v>
                </c:pt>
                <c:pt idx="90">
                  <c:v>June</c:v>
                </c:pt>
                <c:pt idx="91">
                  <c:v>July</c:v>
                </c:pt>
                <c:pt idx="92">
                  <c:v>August</c:v>
                </c:pt>
                <c:pt idx="93">
                  <c:v>Sept</c:v>
                </c:pt>
                <c:pt idx="94">
                  <c:v>Oct</c:v>
                </c:pt>
                <c:pt idx="95">
                  <c:v>Nov</c:v>
                </c:pt>
                <c:pt idx="96">
                  <c:v>Dec.2013</c:v>
                </c:pt>
                <c:pt idx="97">
                  <c:v>Jan</c:v>
                </c:pt>
                <c:pt idx="98">
                  <c:v>Feb</c:v>
                </c:pt>
                <c:pt idx="99">
                  <c:v>March</c:v>
                </c:pt>
                <c:pt idx="100">
                  <c:v>April</c:v>
                </c:pt>
                <c:pt idx="101">
                  <c:v>May</c:v>
                </c:pt>
                <c:pt idx="102">
                  <c:v>June</c:v>
                </c:pt>
                <c:pt idx="103">
                  <c:v>July</c:v>
                </c:pt>
                <c:pt idx="104">
                  <c:v>August</c:v>
                </c:pt>
                <c:pt idx="105">
                  <c:v>Sept</c:v>
                </c:pt>
                <c:pt idx="106">
                  <c:v>Oct</c:v>
                </c:pt>
                <c:pt idx="107">
                  <c:v>Nov</c:v>
                </c:pt>
                <c:pt idx="108">
                  <c:v>Dec.2014</c:v>
                </c:pt>
                <c:pt idx="109">
                  <c:v>Jan</c:v>
                </c:pt>
                <c:pt idx="110">
                  <c:v>Feb</c:v>
                </c:pt>
                <c:pt idx="111">
                  <c:v>March</c:v>
                </c:pt>
                <c:pt idx="112">
                  <c:v>April</c:v>
                </c:pt>
                <c:pt idx="113">
                  <c:v>May</c:v>
                </c:pt>
                <c:pt idx="114">
                  <c:v>June</c:v>
                </c:pt>
                <c:pt idx="115">
                  <c:v>July</c:v>
                </c:pt>
                <c:pt idx="116">
                  <c:v>August</c:v>
                </c:pt>
                <c:pt idx="117">
                  <c:v>Sept</c:v>
                </c:pt>
                <c:pt idx="118">
                  <c:v>Oct</c:v>
                </c:pt>
                <c:pt idx="119">
                  <c:v>Nov</c:v>
                </c:pt>
                <c:pt idx="120">
                  <c:v>Dec.2015</c:v>
                </c:pt>
                <c:pt idx="121">
                  <c:v>Jan</c:v>
                </c:pt>
                <c:pt idx="122">
                  <c:v>Feb</c:v>
                </c:pt>
                <c:pt idx="123">
                  <c:v>March</c:v>
                </c:pt>
                <c:pt idx="124">
                  <c:v>April</c:v>
                </c:pt>
                <c:pt idx="125">
                  <c:v>May</c:v>
                </c:pt>
                <c:pt idx="126">
                  <c:v>June</c:v>
                </c:pt>
                <c:pt idx="127">
                  <c:v>July</c:v>
                </c:pt>
                <c:pt idx="128">
                  <c:v>August</c:v>
                </c:pt>
                <c:pt idx="129">
                  <c:v>Sept</c:v>
                </c:pt>
                <c:pt idx="130">
                  <c:v>Oct</c:v>
                </c:pt>
                <c:pt idx="131">
                  <c:v>Nov</c:v>
                </c:pt>
                <c:pt idx="132">
                  <c:v>Dec.2016</c:v>
                </c:pt>
                <c:pt idx="133">
                  <c:v>Jan</c:v>
                </c:pt>
                <c:pt idx="134">
                  <c:v>Feb</c:v>
                </c:pt>
                <c:pt idx="135">
                  <c:v>March</c:v>
                </c:pt>
                <c:pt idx="136">
                  <c:v>April</c:v>
                </c:pt>
                <c:pt idx="137">
                  <c:v>May</c:v>
                </c:pt>
                <c:pt idx="138">
                  <c:v>June</c:v>
                </c:pt>
                <c:pt idx="139">
                  <c:v>July</c:v>
                </c:pt>
                <c:pt idx="140">
                  <c:v>August</c:v>
                </c:pt>
                <c:pt idx="141">
                  <c:v>Sept</c:v>
                </c:pt>
                <c:pt idx="142">
                  <c:v>Oct</c:v>
                </c:pt>
                <c:pt idx="143">
                  <c:v>Nov</c:v>
                </c:pt>
                <c:pt idx="144">
                  <c:v>Dec.2017</c:v>
                </c:pt>
                <c:pt idx="145">
                  <c:v>Jan</c:v>
                </c:pt>
                <c:pt idx="146">
                  <c:v>Feb</c:v>
                </c:pt>
                <c:pt idx="147">
                  <c:v>March</c:v>
                </c:pt>
                <c:pt idx="148">
                  <c:v>April</c:v>
                </c:pt>
                <c:pt idx="149">
                  <c:v>May</c:v>
                </c:pt>
                <c:pt idx="150">
                  <c:v>June</c:v>
                </c:pt>
                <c:pt idx="151">
                  <c:v>July</c:v>
                </c:pt>
                <c:pt idx="152">
                  <c:v>August</c:v>
                </c:pt>
                <c:pt idx="153">
                  <c:v>Sept</c:v>
                </c:pt>
                <c:pt idx="154">
                  <c:v>Oct</c:v>
                </c:pt>
                <c:pt idx="155">
                  <c:v>Nov</c:v>
                </c:pt>
                <c:pt idx="156">
                  <c:v>Dec.2018</c:v>
                </c:pt>
                <c:pt idx="157">
                  <c:v>Jan</c:v>
                </c:pt>
                <c:pt idx="158">
                  <c:v>Feb</c:v>
                </c:pt>
                <c:pt idx="159">
                  <c:v>March</c:v>
                </c:pt>
                <c:pt idx="160">
                  <c:v>April</c:v>
                </c:pt>
                <c:pt idx="161">
                  <c:v>May</c:v>
                </c:pt>
                <c:pt idx="162">
                  <c:v>June</c:v>
                </c:pt>
                <c:pt idx="163">
                  <c:v>July</c:v>
                </c:pt>
                <c:pt idx="164">
                  <c:v>August</c:v>
                </c:pt>
                <c:pt idx="165">
                  <c:v>Sept</c:v>
                </c:pt>
                <c:pt idx="166">
                  <c:v>Oct</c:v>
                </c:pt>
                <c:pt idx="167">
                  <c:v>Nov</c:v>
                </c:pt>
                <c:pt idx="168">
                  <c:v>Dec.2019</c:v>
                </c:pt>
                <c:pt idx="169">
                  <c:v>Jan</c:v>
                </c:pt>
                <c:pt idx="170">
                  <c:v>Feb</c:v>
                </c:pt>
                <c:pt idx="171">
                  <c:v>March</c:v>
                </c:pt>
                <c:pt idx="172">
                  <c:v>April</c:v>
                </c:pt>
                <c:pt idx="173">
                  <c:v>May</c:v>
                </c:pt>
                <c:pt idx="174">
                  <c:v>June</c:v>
                </c:pt>
                <c:pt idx="175">
                  <c:v>July</c:v>
                </c:pt>
                <c:pt idx="176">
                  <c:v>August</c:v>
                </c:pt>
                <c:pt idx="177">
                  <c:v>September</c:v>
                </c:pt>
                <c:pt idx="178">
                  <c:v>Oct</c:v>
                </c:pt>
                <c:pt idx="179">
                  <c:v>Nov</c:v>
                </c:pt>
                <c:pt idx="180">
                  <c:v>Dec.2020</c:v>
                </c:pt>
                <c:pt idx="181">
                  <c:v>Jan</c:v>
                </c:pt>
                <c:pt idx="182">
                  <c:v>Feb</c:v>
                </c:pt>
                <c:pt idx="183">
                  <c:v>March</c:v>
                </c:pt>
                <c:pt idx="184">
                  <c:v>April</c:v>
                </c:pt>
                <c:pt idx="185">
                  <c:v>May</c:v>
                </c:pt>
                <c:pt idx="186">
                  <c:v>June</c:v>
                </c:pt>
                <c:pt idx="187">
                  <c:v>July</c:v>
                </c:pt>
                <c:pt idx="188">
                  <c:v>August</c:v>
                </c:pt>
                <c:pt idx="189">
                  <c:v>September</c:v>
                </c:pt>
                <c:pt idx="190">
                  <c:v>Oct</c:v>
                </c:pt>
                <c:pt idx="191">
                  <c:v>Nov</c:v>
                </c:pt>
                <c:pt idx="192">
                  <c:v>Dec.2021</c:v>
                </c:pt>
                <c:pt idx="193">
                  <c:v>Jan</c:v>
                </c:pt>
                <c:pt idx="194">
                  <c:v>Feb</c:v>
                </c:pt>
                <c:pt idx="195">
                  <c:v>March</c:v>
                </c:pt>
                <c:pt idx="196">
                  <c:v>April</c:v>
                </c:pt>
                <c:pt idx="197">
                  <c:v>May</c:v>
                </c:pt>
                <c:pt idx="198">
                  <c:v>June</c:v>
                </c:pt>
                <c:pt idx="199">
                  <c:v>July</c:v>
                </c:pt>
                <c:pt idx="200">
                  <c:v>August</c:v>
                </c:pt>
                <c:pt idx="201">
                  <c:v>September</c:v>
                </c:pt>
                <c:pt idx="202">
                  <c:v>Oct</c:v>
                </c:pt>
                <c:pt idx="203">
                  <c:v>Nov</c:v>
                </c:pt>
                <c:pt idx="204">
                  <c:v>Dec.2022</c:v>
                </c:pt>
                <c:pt idx="205">
                  <c:v>Jan</c:v>
                </c:pt>
                <c:pt idx="206">
                  <c:v>Feb</c:v>
                </c:pt>
                <c:pt idx="207">
                  <c:v>March </c:v>
                </c:pt>
                <c:pt idx="208">
                  <c:v>April</c:v>
                </c:pt>
                <c:pt idx="209">
                  <c:v>May</c:v>
                </c:pt>
                <c:pt idx="210">
                  <c:v>June</c:v>
                </c:pt>
                <c:pt idx="211">
                  <c:v>July</c:v>
                </c:pt>
                <c:pt idx="212">
                  <c:v>August</c:v>
                </c:pt>
                <c:pt idx="213">
                  <c:v>September</c:v>
                </c:pt>
                <c:pt idx="214">
                  <c:v>Oct</c:v>
                </c:pt>
                <c:pt idx="215">
                  <c:v>Nov</c:v>
                </c:pt>
                <c:pt idx="216">
                  <c:v>Dec.2023</c:v>
                </c:pt>
                <c:pt idx="217">
                  <c:v>Jan</c:v>
                </c:pt>
                <c:pt idx="218">
                  <c:v>Feb</c:v>
                </c:pt>
                <c:pt idx="219">
                  <c:v>March</c:v>
                </c:pt>
                <c:pt idx="220">
                  <c:v>April</c:v>
                </c:pt>
                <c:pt idx="221">
                  <c:v>May</c:v>
                </c:pt>
                <c:pt idx="222">
                  <c:v>June</c:v>
                </c:pt>
                <c:pt idx="223">
                  <c:v>July</c:v>
                </c:pt>
                <c:pt idx="224">
                  <c:v>August</c:v>
                </c:pt>
              </c:strCache>
            </c:strRef>
          </c:cat>
          <c:val>
            <c:numRef>
              <c:f>'New Orleans-Jefferson-St.Tamman'!$B$2:$B$226</c:f>
              <c:numCache>
                <c:formatCode>0.0</c:formatCode>
                <c:ptCount val="225"/>
                <c:pt idx="0" formatCode="0">
                  <c:v>100</c:v>
                </c:pt>
                <c:pt idx="1">
                  <c:v>62.119235562941419</c:v>
                </c:pt>
                <c:pt idx="2">
                  <c:v>57.182384711258841</c:v>
                </c:pt>
                <c:pt idx="3">
                  <c:v>61.244287494806812</c:v>
                </c:pt>
                <c:pt idx="4">
                  <c:v>61.707935189031993</c:v>
                </c:pt>
                <c:pt idx="5">
                  <c:v>62.464894058994602</c:v>
                </c:pt>
                <c:pt idx="6">
                  <c:v>63.673036975488159</c:v>
                </c:pt>
                <c:pt idx="7">
                  <c:v>62.352721229746578</c:v>
                </c:pt>
                <c:pt idx="8">
                  <c:v>63.294142085583715</c:v>
                </c:pt>
                <c:pt idx="9">
                  <c:v>64.390943082675534</c:v>
                </c:pt>
                <c:pt idx="10">
                  <c:v>66.427087660988775</c:v>
                </c:pt>
                <c:pt idx="11">
                  <c:v>67.356044869131708</c:v>
                </c:pt>
                <c:pt idx="12">
                  <c:v>68.492314083921883</c:v>
                </c:pt>
                <c:pt idx="13">
                  <c:v>65.920648109680101</c:v>
                </c:pt>
                <c:pt idx="14">
                  <c:v>67.004985459077687</c:v>
                </c:pt>
                <c:pt idx="15">
                  <c:v>68.630245118404659</c:v>
                </c:pt>
                <c:pt idx="16">
                  <c:v>68.094308267552975</c:v>
                </c:pt>
                <c:pt idx="17">
                  <c:v>68.081844619858742</c:v>
                </c:pt>
                <c:pt idx="18">
                  <c:v>68.634399667636075</c:v>
                </c:pt>
                <c:pt idx="19">
                  <c:v>67.761944329040304</c:v>
                </c:pt>
                <c:pt idx="20">
                  <c:v>68.811798919817207</c:v>
                </c:pt>
                <c:pt idx="21">
                  <c:v>69.024511840465308</c:v>
                </c:pt>
                <c:pt idx="22">
                  <c:v>70.030743664312425</c:v>
                </c:pt>
                <c:pt idx="23">
                  <c:v>71.084752804320743</c:v>
                </c:pt>
                <c:pt idx="24">
                  <c:v>71.429580390527633</c:v>
                </c:pt>
                <c:pt idx="25">
                  <c:v>69.683007893643548</c:v>
                </c:pt>
                <c:pt idx="26">
                  <c:v>71.018695471541349</c:v>
                </c:pt>
                <c:pt idx="27">
                  <c:v>71.489821354383054</c:v>
                </c:pt>
                <c:pt idx="28">
                  <c:v>71.884918986289975</c:v>
                </c:pt>
                <c:pt idx="29">
                  <c:v>72.024096385542165</c:v>
                </c:pt>
                <c:pt idx="30">
                  <c:v>71.955961778147085</c:v>
                </c:pt>
                <c:pt idx="31">
                  <c:v>70.442044038221852</c:v>
                </c:pt>
                <c:pt idx="32">
                  <c:v>72.022434565849608</c:v>
                </c:pt>
                <c:pt idx="33">
                  <c:v>70.888242625675119</c:v>
                </c:pt>
                <c:pt idx="34">
                  <c:v>72.085999169090158</c:v>
                </c:pt>
                <c:pt idx="35">
                  <c:v>72.164935604486914</c:v>
                </c:pt>
                <c:pt idx="36">
                  <c:v>72.137931034482762</c:v>
                </c:pt>
                <c:pt idx="37">
                  <c:v>69.625259659326971</c:v>
                </c:pt>
                <c:pt idx="38">
                  <c:v>70.30162027420026</c:v>
                </c:pt>
                <c:pt idx="39">
                  <c:v>70.273784794349808</c:v>
                </c:pt>
                <c:pt idx="40">
                  <c:v>70.437474034067307</c:v>
                </c:pt>
                <c:pt idx="41">
                  <c:v>70.280432073120068</c:v>
                </c:pt>
                <c:pt idx="42">
                  <c:v>70.122974657249699</c:v>
                </c:pt>
                <c:pt idx="43">
                  <c:v>69.048192771084345</c:v>
                </c:pt>
                <c:pt idx="44">
                  <c:v>69.498545907769</c:v>
                </c:pt>
                <c:pt idx="45">
                  <c:v>69.124221022019114</c:v>
                </c:pt>
                <c:pt idx="46">
                  <c:v>70.296634815122559</c:v>
                </c:pt>
                <c:pt idx="47">
                  <c:v>70.405484004985468</c:v>
                </c:pt>
                <c:pt idx="48">
                  <c:v>70.395513086830093</c:v>
                </c:pt>
                <c:pt idx="49">
                  <c:v>70.270876609887836</c:v>
                </c:pt>
                <c:pt idx="50">
                  <c:v>70.685916078105521</c:v>
                </c:pt>
                <c:pt idx="51">
                  <c:v>71.273784794349822</c:v>
                </c:pt>
                <c:pt idx="52">
                  <c:v>71.583298712089743</c:v>
                </c:pt>
                <c:pt idx="53">
                  <c:v>71.32820938928127</c:v>
                </c:pt>
                <c:pt idx="54">
                  <c:v>70.747403406730371</c:v>
                </c:pt>
                <c:pt idx="55">
                  <c:v>69.80016618196926</c:v>
                </c:pt>
                <c:pt idx="56">
                  <c:v>69.556709597008719</c:v>
                </c:pt>
                <c:pt idx="57">
                  <c:v>70.30078936435396</c:v>
                </c:pt>
                <c:pt idx="58">
                  <c:v>70.774407976734537</c:v>
                </c:pt>
                <c:pt idx="59">
                  <c:v>71.298712089738274</c:v>
                </c:pt>
                <c:pt idx="60">
                  <c:v>71.618612380556712</c:v>
                </c:pt>
                <c:pt idx="61">
                  <c:v>70.586622351474858</c:v>
                </c:pt>
                <c:pt idx="62">
                  <c:v>71.39717490652265</c:v>
                </c:pt>
                <c:pt idx="63">
                  <c:v>71.894474449522235</c:v>
                </c:pt>
                <c:pt idx="64">
                  <c:v>72.366015787287083</c:v>
                </c:pt>
                <c:pt idx="65">
                  <c:v>71.972995429995848</c:v>
                </c:pt>
                <c:pt idx="66">
                  <c:v>71.312006647278764</c:v>
                </c:pt>
                <c:pt idx="67">
                  <c:v>71.356044869131694</c:v>
                </c:pt>
                <c:pt idx="68">
                  <c:v>72.086414624013301</c:v>
                </c:pt>
                <c:pt idx="69">
                  <c:v>72.644370585791435</c:v>
                </c:pt>
                <c:pt idx="70">
                  <c:v>73.108849189862909</c:v>
                </c:pt>
                <c:pt idx="71">
                  <c:v>73.914831740756142</c:v>
                </c:pt>
                <c:pt idx="72">
                  <c:v>74.157872870793511</c:v>
                </c:pt>
                <c:pt idx="73">
                  <c:v>70.586622351474858</c:v>
                </c:pt>
                <c:pt idx="74">
                  <c:v>71.39717490652265</c:v>
                </c:pt>
                <c:pt idx="75">
                  <c:v>71.894474449522235</c:v>
                </c:pt>
                <c:pt idx="76">
                  <c:v>72.366015787287083</c:v>
                </c:pt>
                <c:pt idx="77">
                  <c:v>71.972995429995848</c:v>
                </c:pt>
                <c:pt idx="78">
                  <c:v>71.312006647278764</c:v>
                </c:pt>
                <c:pt idx="79">
                  <c:v>71.356044869131694</c:v>
                </c:pt>
                <c:pt idx="80">
                  <c:v>72.086414624013301</c:v>
                </c:pt>
                <c:pt idx="81">
                  <c:v>72.644370585791435</c:v>
                </c:pt>
                <c:pt idx="82">
                  <c:v>73.108849189862909</c:v>
                </c:pt>
                <c:pt idx="83">
                  <c:v>73.914831740756142</c:v>
                </c:pt>
                <c:pt idx="84">
                  <c:v>74.157872870793511</c:v>
                </c:pt>
                <c:pt idx="85">
                  <c:v>73.965517241379303</c:v>
                </c:pt>
                <c:pt idx="86">
                  <c:v>74.618196925633569</c:v>
                </c:pt>
                <c:pt idx="87">
                  <c:v>74.448691316992111</c:v>
                </c:pt>
                <c:pt idx="88">
                  <c:v>74.92521811383466</c:v>
                </c:pt>
                <c:pt idx="89">
                  <c:v>74.619858745326141</c:v>
                </c:pt>
                <c:pt idx="90">
                  <c:v>73.602825093477364</c:v>
                </c:pt>
                <c:pt idx="91">
                  <c:v>72.615704196094725</c:v>
                </c:pt>
                <c:pt idx="92">
                  <c:v>74.726630660573321</c:v>
                </c:pt>
                <c:pt idx="93">
                  <c:v>74.337764852513516</c:v>
                </c:pt>
                <c:pt idx="94">
                  <c:v>76.112588284171167</c:v>
                </c:pt>
                <c:pt idx="95">
                  <c:v>77.492314083921897</c:v>
                </c:pt>
                <c:pt idx="96">
                  <c:v>77.35687577897798</c:v>
                </c:pt>
                <c:pt idx="97">
                  <c:v>75.970502700457004</c:v>
                </c:pt>
                <c:pt idx="98">
                  <c:v>77.471125882841719</c:v>
                </c:pt>
                <c:pt idx="99">
                  <c:v>77.636892397174918</c:v>
                </c:pt>
                <c:pt idx="100">
                  <c:v>77.839218944744502</c:v>
                </c:pt>
                <c:pt idx="101">
                  <c:v>77.934358122143749</c:v>
                </c:pt>
                <c:pt idx="102">
                  <c:v>77.553385957623604</c:v>
                </c:pt>
                <c:pt idx="103">
                  <c:v>77.254258412962201</c:v>
                </c:pt>
                <c:pt idx="104">
                  <c:v>77.764437058579148</c:v>
                </c:pt>
                <c:pt idx="105">
                  <c:v>77.447029497299553</c:v>
                </c:pt>
                <c:pt idx="106">
                  <c:v>78.39634399667635</c:v>
                </c:pt>
                <c:pt idx="107">
                  <c:v>80.016618196925634</c:v>
                </c:pt>
                <c:pt idx="108">
                  <c:v>79.518072289156621</c:v>
                </c:pt>
                <c:pt idx="109">
                  <c:v>77.56543415039468</c:v>
                </c:pt>
                <c:pt idx="110">
                  <c:v>78.520980473618621</c:v>
                </c:pt>
                <c:pt idx="111">
                  <c:v>78.645616950560864</c:v>
                </c:pt>
                <c:pt idx="112">
                  <c:v>79.767345243041134</c:v>
                </c:pt>
                <c:pt idx="113">
                  <c:v>80.016618196925634</c:v>
                </c:pt>
                <c:pt idx="114">
                  <c:v>79.518072289156621</c:v>
                </c:pt>
                <c:pt idx="115">
                  <c:v>79.227253842958035</c:v>
                </c:pt>
                <c:pt idx="116">
                  <c:v>79.019526381387621</c:v>
                </c:pt>
                <c:pt idx="117">
                  <c:v>78.894889904445378</c:v>
                </c:pt>
                <c:pt idx="118">
                  <c:v>80.93061902783549</c:v>
                </c:pt>
                <c:pt idx="119">
                  <c:v>81.013710012463648</c:v>
                </c:pt>
                <c:pt idx="120">
                  <c:v>81.636892397174904</c:v>
                </c:pt>
                <c:pt idx="121">
                  <c:v>79.885334441213132</c:v>
                </c:pt>
                <c:pt idx="122">
                  <c:v>80.540091400083099</c:v>
                </c:pt>
                <c:pt idx="123">
                  <c:v>80.710012463647701</c:v>
                </c:pt>
                <c:pt idx="124">
                  <c:v>80.571250519318653</c:v>
                </c:pt>
                <c:pt idx="125">
                  <c:v>81.32820938928127</c:v>
                </c:pt>
                <c:pt idx="126">
                  <c:v>79.734524304113009</c:v>
                </c:pt>
                <c:pt idx="127">
                  <c:v>78.853344412131293</c:v>
                </c:pt>
                <c:pt idx="128">
                  <c:v>79.310344827586206</c:v>
                </c:pt>
                <c:pt idx="129">
                  <c:v>80.05816368923972</c:v>
                </c:pt>
                <c:pt idx="130">
                  <c:v>81.221437474034076</c:v>
                </c:pt>
                <c:pt idx="131">
                  <c:v>81.844619858745332</c:v>
                </c:pt>
                <c:pt idx="132">
                  <c:v>80.764437058579148</c:v>
                </c:pt>
                <c:pt idx="133">
                  <c:v>78.188616535105936</c:v>
                </c:pt>
                <c:pt idx="134">
                  <c:v>79.891981719983391</c:v>
                </c:pt>
                <c:pt idx="135">
                  <c:v>79.351890319900292</c:v>
                </c:pt>
                <c:pt idx="136">
                  <c:v>81.262982966348147</c:v>
                </c:pt>
                <c:pt idx="137">
                  <c:v>81.886165351059418</c:v>
                </c:pt>
                <c:pt idx="138">
                  <c:v>79.642708766098878</c:v>
                </c:pt>
                <c:pt idx="139">
                  <c:v>78.728707935189036</c:v>
                </c:pt>
                <c:pt idx="140">
                  <c:v>79.061071873701721</c:v>
                </c:pt>
                <c:pt idx="141">
                  <c:v>80.141254673867891</c:v>
                </c:pt>
                <c:pt idx="142">
                  <c:v>81.304528458662233</c:v>
                </c:pt>
                <c:pt idx="143">
                  <c:v>81.803074366431247</c:v>
                </c:pt>
                <c:pt idx="144">
                  <c:v>81.470710427918576</c:v>
                </c:pt>
                <c:pt idx="145">
                  <c:v>79.725799750727049</c:v>
                </c:pt>
                <c:pt idx="146">
                  <c:v>80.348982135438305</c:v>
                </c:pt>
                <c:pt idx="147">
                  <c:v>80.805982550893233</c:v>
                </c:pt>
                <c:pt idx="148">
                  <c:v>82.176983797258004</c:v>
                </c:pt>
                <c:pt idx="149">
                  <c:v>81.92771084337349</c:v>
                </c:pt>
                <c:pt idx="150">
                  <c:v>80.05816368923972</c:v>
                </c:pt>
                <c:pt idx="151">
                  <c:v>79.601163273784792</c:v>
                </c:pt>
                <c:pt idx="152">
                  <c:v>80.265891150810134</c:v>
                </c:pt>
                <c:pt idx="153">
                  <c:v>81.055255504777733</c:v>
                </c:pt>
                <c:pt idx="154">
                  <c:v>82.966348151225588</c:v>
                </c:pt>
                <c:pt idx="155">
                  <c:v>83.672621520565031</c:v>
                </c:pt>
                <c:pt idx="156">
                  <c:v>82.633984212712932</c:v>
                </c:pt>
                <c:pt idx="157">
                  <c:v>81.92771084337349</c:v>
                </c:pt>
                <c:pt idx="158">
                  <c:v>83.090984628167845</c:v>
                </c:pt>
                <c:pt idx="159">
                  <c:v>82.176983797258004</c:v>
                </c:pt>
                <c:pt idx="160">
                  <c:v>84.461985874532616</c:v>
                </c:pt>
                <c:pt idx="161">
                  <c:v>84.461985874532616</c:v>
                </c:pt>
                <c:pt idx="162">
                  <c:v>82.633984212712932</c:v>
                </c:pt>
                <c:pt idx="163">
                  <c:v>80.847528043207319</c:v>
                </c:pt>
                <c:pt idx="164">
                  <c:v>82.260074781886175</c:v>
                </c:pt>
                <c:pt idx="165">
                  <c:v>82.758620689655174</c:v>
                </c:pt>
                <c:pt idx="166">
                  <c:v>84.461985874532616</c:v>
                </c:pt>
                <c:pt idx="167">
                  <c:v>85.251350228500215</c:v>
                </c:pt>
                <c:pt idx="168">
                  <c:v>84.461985874532616</c:v>
                </c:pt>
                <c:pt idx="169">
                  <c:v>84.295803905276273</c:v>
                </c:pt>
                <c:pt idx="170">
                  <c:v>84.71125882841713</c:v>
                </c:pt>
                <c:pt idx="171">
                  <c:v>81.92771084337349</c:v>
                </c:pt>
                <c:pt idx="172">
                  <c:v>64.437058579144164</c:v>
                </c:pt>
                <c:pt idx="173">
                  <c:v>65.226422933111763</c:v>
                </c:pt>
                <c:pt idx="174">
                  <c:v>66.348151225592019</c:v>
                </c:pt>
                <c:pt idx="175">
                  <c:v>65.060240963855421</c:v>
                </c:pt>
                <c:pt idx="176">
                  <c:v>66.722060656418776</c:v>
                </c:pt>
                <c:pt idx="177">
                  <c:v>66.181969256335691</c:v>
                </c:pt>
                <c:pt idx="178">
                  <c:v>69.505608641462416</c:v>
                </c:pt>
                <c:pt idx="179">
                  <c:v>70.793518903199001</c:v>
                </c:pt>
                <c:pt idx="180">
                  <c:v>70.378063980058172</c:v>
                </c:pt>
                <c:pt idx="181">
                  <c:v>69.090153718321574</c:v>
                </c:pt>
                <c:pt idx="182">
                  <c:v>69.67179061071873</c:v>
                </c:pt>
                <c:pt idx="183">
                  <c:v>69.796427087661002</c:v>
                </c:pt>
                <c:pt idx="184">
                  <c:v>71.915247195679271</c:v>
                </c:pt>
                <c:pt idx="185">
                  <c:v>72.70461154964687</c:v>
                </c:pt>
                <c:pt idx="186">
                  <c:v>72.164520149563771</c:v>
                </c:pt>
                <c:pt idx="187">
                  <c:v>72.995429995845456</c:v>
                </c:pt>
                <c:pt idx="188">
                  <c:v>74.158703780639797</c:v>
                </c:pt>
                <c:pt idx="189">
                  <c:v>67.885334441213132</c:v>
                </c:pt>
                <c:pt idx="190">
                  <c:v>73.618612380556712</c:v>
                </c:pt>
                <c:pt idx="191">
                  <c:v>75.737432488574996</c:v>
                </c:pt>
                <c:pt idx="192">
                  <c:v>76.319069380972167</c:v>
                </c:pt>
                <c:pt idx="193">
                  <c:v>73.577066888242626</c:v>
                </c:pt>
                <c:pt idx="194">
                  <c:v>74.864977149979225</c:v>
                </c:pt>
                <c:pt idx="195">
                  <c:v>74.823431657665139</c:v>
                </c:pt>
                <c:pt idx="196">
                  <c:v>76.651433319484838</c:v>
                </c:pt>
                <c:pt idx="197">
                  <c:v>76.900706273369352</c:v>
                </c:pt>
                <c:pt idx="198">
                  <c:v>75.072704611549639</c:v>
                </c:pt>
                <c:pt idx="199">
                  <c:v>75.488159534690482</c:v>
                </c:pt>
                <c:pt idx="200">
                  <c:v>75.862068965517238</c:v>
                </c:pt>
                <c:pt idx="201">
                  <c:v>76.402160365600338</c:v>
                </c:pt>
                <c:pt idx="202">
                  <c:v>77.274615704196108</c:v>
                </c:pt>
                <c:pt idx="203">
                  <c:v>77.980889073535522</c:v>
                </c:pt>
                <c:pt idx="204">
                  <c:v>77.993684683007928</c:v>
                </c:pt>
                <c:pt idx="205">
                  <c:v>76.942251765683423</c:v>
                </c:pt>
                <c:pt idx="206">
                  <c:v>77.897798088907351</c:v>
                </c:pt>
                <c:pt idx="207">
                  <c:v>77.648525135022865</c:v>
                </c:pt>
                <c:pt idx="208">
                  <c:v>78.645616950560864</c:v>
                </c:pt>
                <c:pt idx="209">
                  <c:v>78.93643539675945</c:v>
                </c:pt>
                <c:pt idx="210">
                  <c:v>77.108433734939766</c:v>
                </c:pt>
                <c:pt idx="211">
                  <c:v>75.612796011632739</c:v>
                </c:pt>
                <c:pt idx="212">
                  <c:v>76.942251765683423</c:v>
                </c:pt>
                <c:pt idx="213">
                  <c:v>76.81761528874118</c:v>
                </c:pt>
                <c:pt idx="214">
                  <c:v>77.523888658080594</c:v>
                </c:pt>
                <c:pt idx="215">
                  <c:v>78.604071458246779</c:v>
                </c:pt>
                <c:pt idx="216">
                  <c:v>78.687162442874964</c:v>
                </c:pt>
                <c:pt idx="217">
                  <c:v>77.06688824262568</c:v>
                </c:pt>
                <c:pt idx="218">
                  <c:v>77.440797673452437</c:v>
                </c:pt>
                <c:pt idx="219">
                  <c:v>77.726438259417634</c:v>
                </c:pt>
                <c:pt idx="220">
                  <c:v>79.537445588820361</c:v>
                </c:pt>
                <c:pt idx="221">
                  <c:v>79.252858722771364</c:v>
                </c:pt>
                <c:pt idx="222">
                  <c:v>78.657813457396202</c:v>
                </c:pt>
                <c:pt idx="223">
                  <c:v>78.062768192021025</c:v>
                </c:pt>
                <c:pt idx="224">
                  <c:v>78.147071042791865</c:v>
                </c:pt>
              </c:numCache>
            </c:numRef>
          </c:val>
          <c:smooth val="0"/>
          <c:extLst>
            <c:ext xmlns:c16="http://schemas.microsoft.com/office/drawing/2014/chart" uri="{C3380CC4-5D6E-409C-BE32-E72D297353CC}">
              <c16:uniqueId val="{00000000-787C-4E73-B1D0-832219BE933F}"/>
            </c:ext>
          </c:extLst>
        </c:ser>
        <c:ser>
          <c:idx val="1"/>
          <c:order val="1"/>
          <c:tx>
            <c:strRef>
              <c:f>'New Orleans-Jefferson-St.Tamman'!$C$1</c:f>
              <c:strCache>
                <c:ptCount val="1"/>
                <c:pt idx="0">
                  <c:v>Jefferson</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'New Orleans-Jefferson-St.Tamman'!$A$2:$A$226</c:f>
              <c:strCache>
                <c:ptCount val="225"/>
                <c:pt idx="0">
                  <c:v>Aug. 2005</c:v>
                </c:pt>
                <c:pt idx="1">
                  <c:v>Dec. 2005</c:v>
                </c:pt>
                <c:pt idx="2">
                  <c:v>Jan. 2006</c:v>
                </c:pt>
                <c:pt idx="3">
                  <c:v>Mar</c:v>
                </c:pt>
                <c:pt idx="4">
                  <c:v>Apr</c:v>
                </c:pt>
                <c:pt idx="5">
                  <c:v>May</c:v>
                </c:pt>
                <c:pt idx="6">
                  <c:v>Jun</c:v>
                </c:pt>
                <c:pt idx="7">
                  <c:v>Jul</c:v>
                </c:pt>
                <c:pt idx="8">
                  <c:v>Aug</c:v>
                </c:pt>
                <c:pt idx="9">
                  <c:v>Sep</c:v>
                </c:pt>
                <c:pt idx="10">
                  <c:v>Oct</c:v>
                </c:pt>
                <c:pt idx="11">
                  <c:v>Nov</c:v>
                </c:pt>
                <c:pt idx="12">
                  <c:v>Dec. 2006</c:v>
                </c:pt>
                <c:pt idx="13">
                  <c:v>Jan</c:v>
                </c:pt>
                <c:pt idx="14">
                  <c:v>Feb</c:v>
                </c:pt>
                <c:pt idx="15">
                  <c:v>March</c:v>
                </c:pt>
                <c:pt idx="16">
                  <c:v>April</c:v>
                </c:pt>
                <c:pt idx="17">
                  <c:v>May</c:v>
                </c:pt>
                <c:pt idx="18">
                  <c:v>June</c:v>
                </c:pt>
                <c:pt idx="19">
                  <c:v>July</c:v>
                </c:pt>
                <c:pt idx="20">
                  <c:v>Aug</c:v>
                </c:pt>
                <c:pt idx="21">
                  <c:v>Sep</c:v>
                </c:pt>
                <c:pt idx="22">
                  <c:v>Oct</c:v>
                </c:pt>
                <c:pt idx="23">
                  <c:v>Nov</c:v>
                </c:pt>
                <c:pt idx="24">
                  <c:v>Dec. 2007</c:v>
                </c:pt>
                <c:pt idx="25">
                  <c:v>Jan</c:v>
                </c:pt>
                <c:pt idx="26">
                  <c:v>Feb</c:v>
                </c:pt>
                <c:pt idx="27">
                  <c:v>March</c:v>
                </c:pt>
                <c:pt idx="28">
                  <c:v>April</c:v>
                </c:pt>
                <c:pt idx="29">
                  <c:v>May</c:v>
                </c:pt>
                <c:pt idx="30">
                  <c:v>June</c:v>
                </c:pt>
                <c:pt idx="31">
                  <c:v>July</c:v>
                </c:pt>
                <c:pt idx="32">
                  <c:v>Aug</c:v>
                </c:pt>
                <c:pt idx="33">
                  <c:v>Sep</c:v>
                </c:pt>
                <c:pt idx="34">
                  <c:v>Oct</c:v>
                </c:pt>
                <c:pt idx="35">
                  <c:v>Nov</c:v>
                </c:pt>
                <c:pt idx="36">
                  <c:v>Dec. 2008</c:v>
                </c:pt>
                <c:pt idx="37">
                  <c:v>Jan</c:v>
                </c:pt>
                <c:pt idx="38">
                  <c:v>Feb</c:v>
                </c:pt>
                <c:pt idx="39">
                  <c:v>March</c:v>
                </c:pt>
                <c:pt idx="40">
                  <c:v>April</c:v>
                </c:pt>
                <c:pt idx="41">
                  <c:v>May</c:v>
                </c:pt>
                <c:pt idx="42">
                  <c:v>June</c:v>
                </c:pt>
                <c:pt idx="43">
                  <c:v>July</c:v>
                </c:pt>
                <c:pt idx="44">
                  <c:v>Aug</c:v>
                </c:pt>
                <c:pt idx="45">
                  <c:v>Sept</c:v>
                </c:pt>
                <c:pt idx="46">
                  <c:v>Oct</c:v>
                </c:pt>
                <c:pt idx="47">
                  <c:v>Nov</c:v>
                </c:pt>
                <c:pt idx="48">
                  <c:v>Dec. 2009</c:v>
                </c:pt>
                <c:pt idx="49">
                  <c:v>Jan</c:v>
                </c:pt>
                <c:pt idx="50">
                  <c:v>Feb</c:v>
                </c:pt>
                <c:pt idx="51">
                  <c:v>March</c:v>
                </c:pt>
                <c:pt idx="52">
                  <c:v>April</c:v>
                </c:pt>
                <c:pt idx="53">
                  <c:v>May</c:v>
                </c:pt>
                <c:pt idx="54">
                  <c:v>June</c:v>
                </c:pt>
                <c:pt idx="55">
                  <c:v>July </c:v>
                </c:pt>
                <c:pt idx="56">
                  <c:v>August</c:v>
                </c:pt>
                <c:pt idx="57">
                  <c:v>Sept</c:v>
                </c:pt>
                <c:pt idx="58">
                  <c:v>Oct</c:v>
                </c:pt>
                <c:pt idx="59">
                  <c:v>Nov</c:v>
                </c:pt>
                <c:pt idx="60">
                  <c:v>Dec.2010</c:v>
                </c:pt>
                <c:pt idx="61">
                  <c:v>Jan</c:v>
                </c:pt>
                <c:pt idx="62">
                  <c:v>Feb</c:v>
                </c:pt>
                <c:pt idx="63">
                  <c:v>March</c:v>
                </c:pt>
                <c:pt idx="64">
                  <c:v>April</c:v>
                </c:pt>
                <c:pt idx="65">
                  <c:v>May</c:v>
                </c:pt>
                <c:pt idx="66">
                  <c:v>June</c:v>
                </c:pt>
                <c:pt idx="67">
                  <c:v>July</c:v>
                </c:pt>
                <c:pt idx="68">
                  <c:v>August</c:v>
                </c:pt>
                <c:pt idx="69">
                  <c:v>Sept</c:v>
                </c:pt>
                <c:pt idx="70">
                  <c:v>Oct</c:v>
                </c:pt>
                <c:pt idx="71">
                  <c:v>Nov</c:v>
                </c:pt>
                <c:pt idx="72">
                  <c:v>Dec.2011</c:v>
                </c:pt>
                <c:pt idx="73">
                  <c:v>Jan</c:v>
                </c:pt>
                <c:pt idx="74">
                  <c:v>Feb</c:v>
                </c:pt>
                <c:pt idx="75">
                  <c:v>March</c:v>
                </c:pt>
                <c:pt idx="76">
                  <c:v>April</c:v>
                </c:pt>
                <c:pt idx="77">
                  <c:v>May</c:v>
                </c:pt>
                <c:pt idx="78">
                  <c:v>June</c:v>
                </c:pt>
                <c:pt idx="79">
                  <c:v>July</c:v>
                </c:pt>
                <c:pt idx="80">
                  <c:v>August</c:v>
                </c:pt>
                <c:pt idx="81">
                  <c:v>Sept</c:v>
                </c:pt>
                <c:pt idx="82">
                  <c:v>Oct</c:v>
                </c:pt>
                <c:pt idx="83">
                  <c:v>Nov</c:v>
                </c:pt>
                <c:pt idx="84">
                  <c:v>Dec.2012</c:v>
                </c:pt>
                <c:pt idx="85">
                  <c:v>Jan</c:v>
                </c:pt>
                <c:pt idx="86">
                  <c:v>Feb</c:v>
                </c:pt>
                <c:pt idx="87">
                  <c:v>March</c:v>
                </c:pt>
                <c:pt idx="88">
                  <c:v>April</c:v>
                </c:pt>
                <c:pt idx="89">
                  <c:v>May</c:v>
                </c:pt>
                <c:pt idx="90">
                  <c:v>June</c:v>
                </c:pt>
                <c:pt idx="91">
                  <c:v>July</c:v>
                </c:pt>
                <c:pt idx="92">
                  <c:v>August</c:v>
                </c:pt>
                <c:pt idx="93">
                  <c:v>Sept</c:v>
                </c:pt>
                <c:pt idx="94">
                  <c:v>Oct</c:v>
                </c:pt>
                <c:pt idx="95">
                  <c:v>Nov</c:v>
                </c:pt>
                <c:pt idx="96">
                  <c:v>Dec.2013</c:v>
                </c:pt>
                <c:pt idx="97">
                  <c:v>Jan</c:v>
                </c:pt>
                <c:pt idx="98">
                  <c:v>Feb</c:v>
                </c:pt>
                <c:pt idx="99">
                  <c:v>March</c:v>
                </c:pt>
                <c:pt idx="100">
                  <c:v>April</c:v>
                </c:pt>
                <c:pt idx="101">
                  <c:v>May</c:v>
                </c:pt>
                <c:pt idx="102">
                  <c:v>June</c:v>
                </c:pt>
                <c:pt idx="103">
                  <c:v>July</c:v>
                </c:pt>
                <c:pt idx="104">
                  <c:v>August</c:v>
                </c:pt>
                <c:pt idx="105">
                  <c:v>Sept</c:v>
                </c:pt>
                <c:pt idx="106">
                  <c:v>Oct</c:v>
                </c:pt>
                <c:pt idx="107">
                  <c:v>Nov</c:v>
                </c:pt>
                <c:pt idx="108">
                  <c:v>Dec.2014</c:v>
                </c:pt>
                <c:pt idx="109">
                  <c:v>Jan</c:v>
                </c:pt>
                <c:pt idx="110">
                  <c:v>Feb</c:v>
                </c:pt>
                <c:pt idx="111">
                  <c:v>March</c:v>
                </c:pt>
                <c:pt idx="112">
                  <c:v>April</c:v>
                </c:pt>
                <c:pt idx="113">
                  <c:v>May</c:v>
                </c:pt>
                <c:pt idx="114">
                  <c:v>June</c:v>
                </c:pt>
                <c:pt idx="115">
                  <c:v>July</c:v>
                </c:pt>
                <c:pt idx="116">
                  <c:v>August</c:v>
                </c:pt>
                <c:pt idx="117">
                  <c:v>Sept</c:v>
                </c:pt>
                <c:pt idx="118">
                  <c:v>Oct</c:v>
                </c:pt>
                <c:pt idx="119">
                  <c:v>Nov</c:v>
                </c:pt>
                <c:pt idx="120">
                  <c:v>Dec.2015</c:v>
                </c:pt>
                <c:pt idx="121">
                  <c:v>Jan</c:v>
                </c:pt>
                <c:pt idx="122">
                  <c:v>Feb</c:v>
                </c:pt>
                <c:pt idx="123">
                  <c:v>March</c:v>
                </c:pt>
                <c:pt idx="124">
                  <c:v>April</c:v>
                </c:pt>
                <c:pt idx="125">
                  <c:v>May</c:v>
                </c:pt>
                <c:pt idx="126">
                  <c:v>June</c:v>
                </c:pt>
                <c:pt idx="127">
                  <c:v>July</c:v>
                </c:pt>
                <c:pt idx="128">
                  <c:v>August</c:v>
                </c:pt>
                <c:pt idx="129">
                  <c:v>Sept</c:v>
                </c:pt>
                <c:pt idx="130">
                  <c:v>Oct</c:v>
                </c:pt>
                <c:pt idx="131">
                  <c:v>Nov</c:v>
                </c:pt>
                <c:pt idx="132">
                  <c:v>Dec.2016</c:v>
                </c:pt>
                <c:pt idx="133">
                  <c:v>Jan</c:v>
                </c:pt>
                <c:pt idx="134">
                  <c:v>Feb</c:v>
                </c:pt>
                <c:pt idx="135">
                  <c:v>March</c:v>
                </c:pt>
                <c:pt idx="136">
                  <c:v>April</c:v>
                </c:pt>
                <c:pt idx="137">
                  <c:v>May</c:v>
                </c:pt>
                <c:pt idx="138">
                  <c:v>June</c:v>
                </c:pt>
                <c:pt idx="139">
                  <c:v>July</c:v>
                </c:pt>
                <c:pt idx="140">
                  <c:v>August</c:v>
                </c:pt>
                <c:pt idx="141">
                  <c:v>Sept</c:v>
                </c:pt>
                <c:pt idx="142">
                  <c:v>Oct</c:v>
                </c:pt>
                <c:pt idx="143">
                  <c:v>Nov</c:v>
                </c:pt>
                <c:pt idx="144">
                  <c:v>Dec.2017</c:v>
                </c:pt>
                <c:pt idx="145">
                  <c:v>Jan</c:v>
                </c:pt>
                <c:pt idx="146">
                  <c:v>Feb</c:v>
                </c:pt>
                <c:pt idx="147">
                  <c:v>March</c:v>
                </c:pt>
                <c:pt idx="148">
                  <c:v>April</c:v>
                </c:pt>
                <c:pt idx="149">
                  <c:v>May</c:v>
                </c:pt>
                <c:pt idx="150">
                  <c:v>June</c:v>
                </c:pt>
                <c:pt idx="151">
                  <c:v>July</c:v>
                </c:pt>
                <c:pt idx="152">
                  <c:v>August</c:v>
                </c:pt>
                <c:pt idx="153">
                  <c:v>Sept</c:v>
                </c:pt>
                <c:pt idx="154">
                  <c:v>Oct</c:v>
                </c:pt>
                <c:pt idx="155">
                  <c:v>Nov</c:v>
                </c:pt>
                <c:pt idx="156">
                  <c:v>Dec.2018</c:v>
                </c:pt>
                <c:pt idx="157">
                  <c:v>Jan</c:v>
                </c:pt>
                <c:pt idx="158">
                  <c:v>Feb</c:v>
                </c:pt>
                <c:pt idx="159">
                  <c:v>March</c:v>
                </c:pt>
                <c:pt idx="160">
                  <c:v>April</c:v>
                </c:pt>
                <c:pt idx="161">
                  <c:v>May</c:v>
                </c:pt>
                <c:pt idx="162">
                  <c:v>June</c:v>
                </c:pt>
                <c:pt idx="163">
                  <c:v>July</c:v>
                </c:pt>
                <c:pt idx="164">
                  <c:v>August</c:v>
                </c:pt>
                <c:pt idx="165">
                  <c:v>Sept</c:v>
                </c:pt>
                <c:pt idx="166">
                  <c:v>Oct</c:v>
                </c:pt>
                <c:pt idx="167">
                  <c:v>Nov</c:v>
                </c:pt>
                <c:pt idx="168">
                  <c:v>Dec.2019</c:v>
                </c:pt>
                <c:pt idx="169">
                  <c:v>Jan</c:v>
                </c:pt>
                <c:pt idx="170">
                  <c:v>Feb</c:v>
                </c:pt>
                <c:pt idx="171">
                  <c:v>March</c:v>
                </c:pt>
                <c:pt idx="172">
                  <c:v>April</c:v>
                </c:pt>
                <c:pt idx="173">
                  <c:v>May</c:v>
                </c:pt>
                <c:pt idx="174">
                  <c:v>June</c:v>
                </c:pt>
                <c:pt idx="175">
                  <c:v>July</c:v>
                </c:pt>
                <c:pt idx="176">
                  <c:v>August</c:v>
                </c:pt>
                <c:pt idx="177">
                  <c:v>September</c:v>
                </c:pt>
                <c:pt idx="178">
                  <c:v>Oct</c:v>
                </c:pt>
                <c:pt idx="179">
                  <c:v>Nov</c:v>
                </c:pt>
                <c:pt idx="180">
                  <c:v>Dec.2020</c:v>
                </c:pt>
                <c:pt idx="181">
                  <c:v>Jan</c:v>
                </c:pt>
                <c:pt idx="182">
                  <c:v>Feb</c:v>
                </c:pt>
                <c:pt idx="183">
                  <c:v>March</c:v>
                </c:pt>
                <c:pt idx="184">
                  <c:v>April</c:v>
                </c:pt>
                <c:pt idx="185">
                  <c:v>May</c:v>
                </c:pt>
                <c:pt idx="186">
                  <c:v>June</c:v>
                </c:pt>
                <c:pt idx="187">
                  <c:v>July</c:v>
                </c:pt>
                <c:pt idx="188">
                  <c:v>August</c:v>
                </c:pt>
                <c:pt idx="189">
                  <c:v>September</c:v>
                </c:pt>
                <c:pt idx="190">
                  <c:v>Oct</c:v>
                </c:pt>
                <c:pt idx="191">
                  <c:v>Nov</c:v>
                </c:pt>
                <c:pt idx="192">
                  <c:v>Dec.2021</c:v>
                </c:pt>
                <c:pt idx="193">
                  <c:v>Jan</c:v>
                </c:pt>
                <c:pt idx="194">
                  <c:v>Feb</c:v>
                </c:pt>
                <c:pt idx="195">
                  <c:v>March</c:v>
                </c:pt>
                <c:pt idx="196">
                  <c:v>April</c:v>
                </c:pt>
                <c:pt idx="197">
                  <c:v>May</c:v>
                </c:pt>
                <c:pt idx="198">
                  <c:v>June</c:v>
                </c:pt>
                <c:pt idx="199">
                  <c:v>July</c:v>
                </c:pt>
                <c:pt idx="200">
                  <c:v>August</c:v>
                </c:pt>
                <c:pt idx="201">
                  <c:v>September</c:v>
                </c:pt>
                <c:pt idx="202">
                  <c:v>Oct</c:v>
                </c:pt>
                <c:pt idx="203">
                  <c:v>Nov</c:v>
                </c:pt>
                <c:pt idx="204">
                  <c:v>Dec.2022</c:v>
                </c:pt>
                <c:pt idx="205">
                  <c:v>Jan</c:v>
                </c:pt>
                <c:pt idx="206">
                  <c:v>Feb</c:v>
                </c:pt>
                <c:pt idx="207">
                  <c:v>March </c:v>
                </c:pt>
                <c:pt idx="208">
                  <c:v>April</c:v>
                </c:pt>
                <c:pt idx="209">
                  <c:v>May</c:v>
                </c:pt>
                <c:pt idx="210">
                  <c:v>June</c:v>
                </c:pt>
                <c:pt idx="211">
                  <c:v>July</c:v>
                </c:pt>
                <c:pt idx="212">
                  <c:v>August</c:v>
                </c:pt>
                <c:pt idx="213">
                  <c:v>September</c:v>
                </c:pt>
                <c:pt idx="214">
                  <c:v>Oct</c:v>
                </c:pt>
                <c:pt idx="215">
                  <c:v>Nov</c:v>
                </c:pt>
                <c:pt idx="216">
                  <c:v>Dec.2023</c:v>
                </c:pt>
                <c:pt idx="217">
                  <c:v>Jan</c:v>
                </c:pt>
                <c:pt idx="218">
                  <c:v>Feb</c:v>
                </c:pt>
                <c:pt idx="219">
                  <c:v>March</c:v>
                </c:pt>
                <c:pt idx="220">
                  <c:v>April</c:v>
                </c:pt>
                <c:pt idx="221">
                  <c:v>May</c:v>
                </c:pt>
                <c:pt idx="222">
                  <c:v>June</c:v>
                </c:pt>
                <c:pt idx="223">
                  <c:v>July</c:v>
                </c:pt>
                <c:pt idx="224">
                  <c:v>August</c:v>
                </c:pt>
              </c:strCache>
            </c:strRef>
          </c:cat>
          <c:val>
            <c:numRef>
              <c:f>'New Orleans-Jefferson-St.Tamman'!$C$2:$C$226</c:f>
              <c:numCache>
                <c:formatCode>0.0</c:formatCode>
                <c:ptCount val="225"/>
                <c:pt idx="0">
                  <c:v>100.01586560895942</c:v>
                </c:pt>
                <c:pt idx="1">
                  <c:v>83.764349043397104</c:v>
                </c:pt>
                <c:pt idx="2">
                  <c:v>82.27904806346244</c:v>
                </c:pt>
                <c:pt idx="3">
                  <c:v>86.416238917405494</c:v>
                </c:pt>
                <c:pt idx="4">
                  <c:v>87.369108726084917</c:v>
                </c:pt>
                <c:pt idx="5">
                  <c:v>88.471301913205778</c:v>
                </c:pt>
                <c:pt idx="6">
                  <c:v>90.124591693887069</c:v>
                </c:pt>
                <c:pt idx="7">
                  <c:v>90.447036864209053</c:v>
                </c:pt>
                <c:pt idx="8">
                  <c:v>90.499300046663549</c:v>
                </c:pt>
                <c:pt idx="9">
                  <c:v>90.382174521698545</c:v>
                </c:pt>
                <c:pt idx="10">
                  <c:v>90.895940270648609</c:v>
                </c:pt>
                <c:pt idx="11">
                  <c:v>92.508632757816144</c:v>
                </c:pt>
                <c:pt idx="12">
                  <c:v>92.504433037797469</c:v>
                </c:pt>
                <c:pt idx="13">
                  <c:v>91.300046663555761</c:v>
                </c:pt>
                <c:pt idx="14">
                  <c:v>91.647223518432099</c:v>
                </c:pt>
                <c:pt idx="15">
                  <c:v>92.323378441437228</c:v>
                </c:pt>
                <c:pt idx="16">
                  <c:v>91.666822211852534</c:v>
                </c:pt>
                <c:pt idx="17">
                  <c:v>92.466635557629488</c:v>
                </c:pt>
                <c:pt idx="18">
                  <c:v>92.884741017265497</c:v>
                </c:pt>
                <c:pt idx="19">
                  <c:v>91.735884274381704</c:v>
                </c:pt>
                <c:pt idx="20">
                  <c:v>91.845543630424629</c:v>
                </c:pt>
                <c:pt idx="21">
                  <c:v>91.764815678954719</c:v>
                </c:pt>
                <c:pt idx="22">
                  <c:v>92.876808212785818</c:v>
                </c:pt>
                <c:pt idx="23">
                  <c:v>93.747083527764815</c:v>
                </c:pt>
                <c:pt idx="24">
                  <c:v>94.680354643023804</c:v>
                </c:pt>
                <c:pt idx="25">
                  <c:v>92.420905272981784</c:v>
                </c:pt>
                <c:pt idx="26">
                  <c:v>92.463369108726084</c:v>
                </c:pt>
                <c:pt idx="27">
                  <c:v>92.888474101726544</c:v>
                </c:pt>
                <c:pt idx="28">
                  <c:v>93.146990200653292</c:v>
                </c:pt>
                <c:pt idx="29">
                  <c:v>93.315912272515149</c:v>
                </c:pt>
                <c:pt idx="30">
                  <c:v>93.785347643490425</c:v>
                </c:pt>
                <c:pt idx="31">
                  <c:v>92.865608959402707</c:v>
                </c:pt>
                <c:pt idx="32">
                  <c:v>93.219785347643494</c:v>
                </c:pt>
                <c:pt idx="33">
                  <c:v>90.996266915538953</c:v>
                </c:pt>
                <c:pt idx="34">
                  <c:v>92.603359776014941</c:v>
                </c:pt>
                <c:pt idx="35">
                  <c:v>93.117592160522619</c:v>
                </c:pt>
                <c:pt idx="36">
                  <c:v>93.567428838077447</c:v>
                </c:pt>
                <c:pt idx="37">
                  <c:v>91.03826411572561</c:v>
                </c:pt>
                <c:pt idx="38">
                  <c:v>91.20298646756882</c:v>
                </c:pt>
                <c:pt idx="39">
                  <c:v>91.150723285114339</c:v>
                </c:pt>
                <c:pt idx="40">
                  <c:v>90.838077461502564</c:v>
                </c:pt>
                <c:pt idx="41">
                  <c:v>91.039664022398497</c:v>
                </c:pt>
                <c:pt idx="42">
                  <c:v>91.168922071861871</c:v>
                </c:pt>
                <c:pt idx="43">
                  <c:v>90.842743817078855</c:v>
                </c:pt>
                <c:pt idx="44">
                  <c:v>90.405506299580026</c:v>
                </c:pt>
                <c:pt idx="45">
                  <c:v>89.912739150723269</c:v>
                </c:pt>
                <c:pt idx="46">
                  <c:v>89.973868408772745</c:v>
                </c:pt>
                <c:pt idx="47">
                  <c:v>90.506299580027999</c:v>
                </c:pt>
                <c:pt idx="48">
                  <c:v>90.767615492300507</c:v>
                </c:pt>
                <c:pt idx="49">
                  <c:v>88.27204853009799</c:v>
                </c:pt>
                <c:pt idx="50">
                  <c:v>88.4507699486701</c:v>
                </c:pt>
                <c:pt idx="51">
                  <c:v>89.332711152589823</c:v>
                </c:pt>
                <c:pt idx="52">
                  <c:v>89.776481567895459</c:v>
                </c:pt>
                <c:pt idx="53">
                  <c:v>90.305179654689681</c:v>
                </c:pt>
                <c:pt idx="54">
                  <c:v>90.872608492767142</c:v>
                </c:pt>
                <c:pt idx="55">
                  <c:v>90.203453103126463</c:v>
                </c:pt>
                <c:pt idx="56">
                  <c:v>89.92580494633691</c:v>
                </c:pt>
                <c:pt idx="57">
                  <c:v>89.728884741017254</c:v>
                </c:pt>
                <c:pt idx="58">
                  <c:v>90.287447503499763</c:v>
                </c:pt>
                <c:pt idx="59">
                  <c:v>91.003733084461018</c:v>
                </c:pt>
                <c:pt idx="60">
                  <c:v>91.400373308446106</c:v>
                </c:pt>
                <c:pt idx="61">
                  <c:v>88.985067662155842</c:v>
                </c:pt>
                <c:pt idx="62">
                  <c:v>89.44190387307512</c:v>
                </c:pt>
                <c:pt idx="63">
                  <c:v>89.426971535230976</c:v>
                </c:pt>
                <c:pt idx="64">
                  <c:v>89.783947736817552</c:v>
                </c:pt>
                <c:pt idx="65">
                  <c:v>89.992067195520292</c:v>
                </c:pt>
                <c:pt idx="66">
                  <c:v>89.98833411105926</c:v>
                </c:pt>
                <c:pt idx="67">
                  <c:v>89.292580494633683</c:v>
                </c:pt>
                <c:pt idx="68">
                  <c:v>89.240317312179172</c:v>
                </c:pt>
                <c:pt idx="69">
                  <c:v>89.35324311712553</c:v>
                </c:pt>
                <c:pt idx="70">
                  <c:v>89.517032197853467</c:v>
                </c:pt>
                <c:pt idx="71">
                  <c:v>90.204386374241707</c:v>
                </c:pt>
                <c:pt idx="72">
                  <c:v>90.561362575828269</c:v>
                </c:pt>
                <c:pt idx="73">
                  <c:v>88.778348110125989</c:v>
                </c:pt>
                <c:pt idx="74">
                  <c:v>89.434437704153041</c:v>
                </c:pt>
                <c:pt idx="75">
                  <c:v>89.637424171721875</c:v>
                </c:pt>
                <c:pt idx="76">
                  <c:v>89.864675688287448</c:v>
                </c:pt>
                <c:pt idx="77">
                  <c:v>90.197853476434915</c:v>
                </c:pt>
                <c:pt idx="78">
                  <c:v>90.185254316378902</c:v>
                </c:pt>
                <c:pt idx="79">
                  <c:v>89.624358376108248</c:v>
                </c:pt>
                <c:pt idx="80">
                  <c:v>89.398040130657947</c:v>
                </c:pt>
                <c:pt idx="81">
                  <c:v>88.46570228651423</c:v>
                </c:pt>
                <c:pt idx="82">
                  <c:v>89.665422305179646</c:v>
                </c:pt>
                <c:pt idx="83">
                  <c:v>90.696686887540821</c:v>
                </c:pt>
                <c:pt idx="84">
                  <c:v>91.214652356509561</c:v>
                </c:pt>
                <c:pt idx="85">
                  <c:v>88.863275781614547</c:v>
                </c:pt>
                <c:pt idx="86">
                  <c:v>89.828744750349969</c:v>
                </c:pt>
                <c:pt idx="87">
                  <c:v>89.531964535697611</c:v>
                </c:pt>
                <c:pt idx="88">
                  <c:v>89.54456369575361</c:v>
                </c:pt>
                <c:pt idx="89">
                  <c:v>89.958469435370972</c:v>
                </c:pt>
                <c:pt idx="90">
                  <c:v>90.728418105459639</c:v>
                </c:pt>
                <c:pt idx="91">
                  <c:v>90.160522631824534</c:v>
                </c:pt>
                <c:pt idx="92">
                  <c:v>90.347643490433967</c:v>
                </c:pt>
                <c:pt idx="93">
                  <c:v>89.662155856276243</c:v>
                </c:pt>
                <c:pt idx="94">
                  <c:v>89.354176388240774</c:v>
                </c:pt>
                <c:pt idx="95">
                  <c:v>89.92627158189454</c:v>
                </c:pt>
                <c:pt idx="96">
                  <c:v>90.263182454503038</c:v>
                </c:pt>
                <c:pt idx="97">
                  <c:v>88.480167988800744</c:v>
                </c:pt>
                <c:pt idx="98">
                  <c:v>88.750816612225861</c:v>
                </c:pt>
                <c:pt idx="99">
                  <c:v>89.46570228651423</c:v>
                </c:pt>
                <c:pt idx="100">
                  <c:v>90.079328044797009</c:v>
                </c:pt>
                <c:pt idx="101">
                  <c:v>90.541763882407835</c:v>
                </c:pt>
                <c:pt idx="102">
                  <c:v>91.066728884741011</c:v>
                </c:pt>
                <c:pt idx="103">
                  <c:v>89.985067662155842</c:v>
                </c:pt>
                <c:pt idx="104">
                  <c:v>89.976668222118519</c:v>
                </c:pt>
                <c:pt idx="105">
                  <c:v>89.29864675688286</c:v>
                </c:pt>
                <c:pt idx="106">
                  <c:v>90.200653289780689</c:v>
                </c:pt>
                <c:pt idx="107">
                  <c:v>90.947270181987861</c:v>
                </c:pt>
                <c:pt idx="108">
                  <c:v>90.947270181987861</c:v>
                </c:pt>
                <c:pt idx="109">
                  <c:v>89.827344843677082</c:v>
                </c:pt>
                <c:pt idx="110">
                  <c:v>89.967335510965938</c:v>
                </c:pt>
                <c:pt idx="111">
                  <c:v>90.667288847410177</c:v>
                </c:pt>
                <c:pt idx="112">
                  <c:v>90.71395240317311</c:v>
                </c:pt>
                <c:pt idx="113">
                  <c:v>90.71395240317311</c:v>
                </c:pt>
                <c:pt idx="114">
                  <c:v>90.667288847410177</c:v>
                </c:pt>
                <c:pt idx="115">
                  <c:v>89.640690620625278</c:v>
                </c:pt>
                <c:pt idx="116">
                  <c:v>89.780681287914135</c:v>
                </c:pt>
                <c:pt idx="117">
                  <c:v>89.127391507232844</c:v>
                </c:pt>
                <c:pt idx="118">
                  <c:v>90.900606626224928</c:v>
                </c:pt>
                <c:pt idx="119">
                  <c:v>91.040597293513756</c:v>
                </c:pt>
                <c:pt idx="120">
                  <c:v>91.413905739617348</c:v>
                </c:pt>
                <c:pt idx="121">
                  <c:v>89.967335510965938</c:v>
                </c:pt>
                <c:pt idx="122">
                  <c:v>89.080727951469896</c:v>
                </c:pt>
                <c:pt idx="123">
                  <c:v>89.547363509099384</c:v>
                </c:pt>
                <c:pt idx="124">
                  <c:v>90.573961735884268</c:v>
                </c:pt>
                <c:pt idx="125">
                  <c:v>90.573961735884268</c:v>
                </c:pt>
                <c:pt idx="126">
                  <c:v>90.620625291647215</c:v>
                </c:pt>
                <c:pt idx="127">
                  <c:v>90.200653289780689</c:v>
                </c:pt>
                <c:pt idx="128">
                  <c:v>90.29398040130657</c:v>
                </c:pt>
                <c:pt idx="129">
                  <c:v>90.10732617825478</c:v>
                </c:pt>
                <c:pt idx="130">
                  <c:v>90.060662622491833</c:v>
                </c:pt>
                <c:pt idx="131">
                  <c:v>90.807279514699019</c:v>
                </c:pt>
                <c:pt idx="132">
                  <c:v>90.71395240317311</c:v>
                </c:pt>
                <c:pt idx="133">
                  <c:v>89.127391507232844</c:v>
                </c:pt>
                <c:pt idx="134">
                  <c:v>89.034064395706963</c:v>
                </c:pt>
                <c:pt idx="135">
                  <c:v>88.894073728418093</c:v>
                </c:pt>
                <c:pt idx="136">
                  <c:v>88.940737284181054</c:v>
                </c:pt>
                <c:pt idx="137">
                  <c:v>89.407372841810542</c:v>
                </c:pt>
                <c:pt idx="138">
                  <c:v>89.920671955202977</c:v>
                </c:pt>
                <c:pt idx="139">
                  <c:v>88.800746616892212</c:v>
                </c:pt>
                <c:pt idx="140">
                  <c:v>89.034064395706963</c:v>
                </c:pt>
                <c:pt idx="141">
                  <c:v>88.380774615025658</c:v>
                </c:pt>
                <c:pt idx="142">
                  <c:v>88.800746616892212</c:v>
                </c:pt>
                <c:pt idx="143">
                  <c:v>89.547363509099384</c:v>
                </c:pt>
                <c:pt idx="144">
                  <c:v>89.547363509099384</c:v>
                </c:pt>
                <c:pt idx="145">
                  <c:v>87.680821278581419</c:v>
                </c:pt>
                <c:pt idx="146">
                  <c:v>87.540830611292577</c:v>
                </c:pt>
                <c:pt idx="147">
                  <c:v>87.867475501633237</c:v>
                </c:pt>
                <c:pt idx="148">
                  <c:v>88.054129724685012</c:v>
                </c:pt>
                <c:pt idx="149">
                  <c:v>88.334111059262725</c:v>
                </c:pt>
                <c:pt idx="150">
                  <c:v>88.567428838077461</c:v>
                </c:pt>
                <c:pt idx="151">
                  <c:v>87.960802613159117</c:v>
                </c:pt>
                <c:pt idx="152">
                  <c:v>87.727484834344367</c:v>
                </c:pt>
                <c:pt idx="153">
                  <c:v>87.820811945870275</c:v>
                </c:pt>
                <c:pt idx="154">
                  <c:v>88.258757423333634</c:v>
                </c:pt>
                <c:pt idx="155">
                  <c:v>88.342196928089606</c:v>
                </c:pt>
                <c:pt idx="156">
                  <c:v>88.307430467774623</c:v>
                </c:pt>
                <c:pt idx="157">
                  <c:v>88.007466168922065</c:v>
                </c:pt>
                <c:pt idx="158">
                  <c:v>88.240783947736816</c:v>
                </c:pt>
                <c:pt idx="159">
                  <c:v>87.820811945870275</c:v>
                </c:pt>
                <c:pt idx="160">
                  <c:v>88.380774615025658</c:v>
                </c:pt>
                <c:pt idx="161">
                  <c:v>88.474101726551552</c:v>
                </c:pt>
                <c:pt idx="162">
                  <c:v>88.847410172655145</c:v>
                </c:pt>
                <c:pt idx="163">
                  <c:v>87.960802613159117</c:v>
                </c:pt>
                <c:pt idx="164">
                  <c:v>88.240783947736816</c:v>
                </c:pt>
                <c:pt idx="165">
                  <c:v>87.765650434326446</c:v>
                </c:pt>
                <c:pt idx="166">
                  <c:v>88.707419505366303</c:v>
                </c:pt>
                <c:pt idx="167">
                  <c:v>89.874008399440029</c:v>
                </c:pt>
                <c:pt idx="168">
                  <c:v>89.734017732151187</c:v>
                </c:pt>
                <c:pt idx="169">
                  <c:v>89.174055062995791</c:v>
                </c:pt>
                <c:pt idx="170">
                  <c:v>89.174055062995791</c:v>
                </c:pt>
                <c:pt idx="171">
                  <c:v>87.91413905739617</c:v>
                </c:pt>
                <c:pt idx="172">
                  <c:v>74.615025664955667</c:v>
                </c:pt>
                <c:pt idx="173">
                  <c:v>76.014932337844144</c:v>
                </c:pt>
                <c:pt idx="174">
                  <c:v>79.001399906672887</c:v>
                </c:pt>
                <c:pt idx="175">
                  <c:v>79.468035464302375</c:v>
                </c:pt>
                <c:pt idx="176">
                  <c:v>80.82127858142789</c:v>
                </c:pt>
                <c:pt idx="177">
                  <c:v>80.354643023798403</c:v>
                </c:pt>
                <c:pt idx="178">
                  <c:v>83.247783481101251</c:v>
                </c:pt>
                <c:pt idx="179">
                  <c:v>83.807746150256648</c:v>
                </c:pt>
                <c:pt idx="180">
                  <c:v>84.181054596360241</c:v>
                </c:pt>
                <c:pt idx="181">
                  <c:v>82.827811479234711</c:v>
                </c:pt>
                <c:pt idx="182">
                  <c:v>83.107792813812409</c:v>
                </c:pt>
                <c:pt idx="183">
                  <c:v>83.434437704153055</c:v>
                </c:pt>
                <c:pt idx="184">
                  <c:v>83.667755482967792</c:v>
                </c:pt>
                <c:pt idx="185">
                  <c:v>84.087727484834332</c:v>
                </c:pt>
                <c:pt idx="186">
                  <c:v>84.274381707886135</c:v>
                </c:pt>
                <c:pt idx="187">
                  <c:v>84.78768082127857</c:v>
                </c:pt>
                <c:pt idx="188">
                  <c:v>84.461035930937939</c:v>
                </c:pt>
                <c:pt idx="189">
                  <c:v>78.068128791413898</c:v>
                </c:pt>
                <c:pt idx="190">
                  <c:v>83.807746150256648</c:v>
                </c:pt>
                <c:pt idx="191">
                  <c:v>84.601026598226781</c:v>
                </c:pt>
                <c:pt idx="192">
                  <c:v>84.834344377041532</c:v>
                </c:pt>
                <c:pt idx="193">
                  <c:v>82.967802146523567</c:v>
                </c:pt>
                <c:pt idx="194">
                  <c:v>83.901073261782543</c:v>
                </c:pt>
                <c:pt idx="195">
                  <c:v>83.387774148390093</c:v>
                </c:pt>
                <c:pt idx="196">
                  <c:v>84.087727484834332</c:v>
                </c:pt>
                <c:pt idx="197">
                  <c:v>84.12906794372374</c:v>
                </c:pt>
                <c:pt idx="198">
                  <c:v>84.021673193747077</c:v>
                </c:pt>
                <c:pt idx="199">
                  <c:v>85.114325711619216</c:v>
                </c:pt>
                <c:pt idx="200">
                  <c:v>85.160989267382163</c:v>
                </c:pt>
                <c:pt idx="201">
                  <c:v>85.067662155856269</c:v>
                </c:pt>
                <c:pt idx="202">
                  <c:v>85.860942603826402</c:v>
                </c:pt>
                <c:pt idx="203">
                  <c:v>86.1409239384041</c:v>
                </c:pt>
                <c:pt idx="204">
                  <c:v>86.1409239384041</c:v>
                </c:pt>
                <c:pt idx="205">
                  <c:v>85.30097993467102</c:v>
                </c:pt>
                <c:pt idx="206">
                  <c:v>85.347643490433967</c:v>
                </c:pt>
                <c:pt idx="207">
                  <c:v>85.394307046196914</c:v>
                </c:pt>
                <c:pt idx="208">
                  <c:v>85.160989267382163</c:v>
                </c:pt>
                <c:pt idx="209">
                  <c:v>85.487634157722809</c:v>
                </c:pt>
                <c:pt idx="210">
                  <c:v>85.814279048063455</c:v>
                </c:pt>
                <c:pt idx="211">
                  <c:v>84.554363042463834</c:v>
                </c:pt>
                <c:pt idx="212">
                  <c:v>84.507699486700886</c:v>
                </c:pt>
                <c:pt idx="213">
                  <c:v>84.087727484834332</c:v>
                </c:pt>
                <c:pt idx="214">
                  <c:v>85.020998600093321</c:v>
                </c:pt>
                <c:pt idx="215">
                  <c:v>85.347643490433967</c:v>
                </c:pt>
                <c:pt idx="216">
                  <c:v>85.30097993467102</c:v>
                </c:pt>
                <c:pt idx="217">
                  <c:v>84.571738058377534</c:v>
                </c:pt>
                <c:pt idx="218">
                  <c:v>84.786216528531767</c:v>
                </c:pt>
                <c:pt idx="219">
                  <c:v>84.867570431004054</c:v>
                </c:pt>
                <c:pt idx="220">
                  <c:v>85.381468516531442</c:v>
                </c:pt>
                <c:pt idx="221">
                  <c:v>85.300277359040393</c:v>
                </c:pt>
                <c:pt idx="222">
                  <c:v>85.130514029740922</c:v>
                </c:pt>
                <c:pt idx="223">
                  <c:v>84.960750700441451</c:v>
                </c:pt>
                <c:pt idx="224">
                  <c:v>85.020998600093321</c:v>
                </c:pt>
              </c:numCache>
            </c:numRef>
          </c:val>
          <c:smooth val="0"/>
          <c:extLst>
            <c:ext xmlns:c16="http://schemas.microsoft.com/office/drawing/2014/chart" uri="{C3380CC4-5D6E-409C-BE32-E72D297353CC}">
              <c16:uniqueId val="{00000001-787C-4E73-B1D0-832219BE933F}"/>
            </c:ext>
          </c:extLst>
        </c:ser>
        <c:ser>
          <c:idx val="2"/>
          <c:order val="2"/>
          <c:tx>
            <c:strRef>
              <c:f>'New Orleans-Jefferson-St.Tamman'!$D$1</c:f>
              <c:strCache>
                <c:ptCount val="1"/>
                <c:pt idx="0">
                  <c:v>St. Tammany</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'New Orleans-Jefferson-St.Tamman'!$A$2:$A$226</c:f>
              <c:strCache>
                <c:ptCount val="225"/>
                <c:pt idx="0">
                  <c:v>Aug. 2005</c:v>
                </c:pt>
                <c:pt idx="1">
                  <c:v>Dec. 2005</c:v>
                </c:pt>
                <c:pt idx="2">
                  <c:v>Jan. 2006</c:v>
                </c:pt>
                <c:pt idx="3">
                  <c:v>Mar</c:v>
                </c:pt>
                <c:pt idx="4">
                  <c:v>Apr</c:v>
                </c:pt>
                <c:pt idx="5">
                  <c:v>May</c:v>
                </c:pt>
                <c:pt idx="6">
                  <c:v>Jun</c:v>
                </c:pt>
                <c:pt idx="7">
                  <c:v>Jul</c:v>
                </c:pt>
                <c:pt idx="8">
                  <c:v>Aug</c:v>
                </c:pt>
                <c:pt idx="9">
                  <c:v>Sep</c:v>
                </c:pt>
                <c:pt idx="10">
                  <c:v>Oct</c:v>
                </c:pt>
                <c:pt idx="11">
                  <c:v>Nov</c:v>
                </c:pt>
                <c:pt idx="12">
                  <c:v>Dec. 2006</c:v>
                </c:pt>
                <c:pt idx="13">
                  <c:v>Jan</c:v>
                </c:pt>
                <c:pt idx="14">
                  <c:v>Feb</c:v>
                </c:pt>
                <c:pt idx="15">
                  <c:v>March</c:v>
                </c:pt>
                <c:pt idx="16">
                  <c:v>April</c:v>
                </c:pt>
                <c:pt idx="17">
                  <c:v>May</c:v>
                </c:pt>
                <c:pt idx="18">
                  <c:v>June</c:v>
                </c:pt>
                <c:pt idx="19">
                  <c:v>July</c:v>
                </c:pt>
                <c:pt idx="20">
                  <c:v>Aug</c:v>
                </c:pt>
                <c:pt idx="21">
                  <c:v>Sep</c:v>
                </c:pt>
                <c:pt idx="22">
                  <c:v>Oct</c:v>
                </c:pt>
                <c:pt idx="23">
                  <c:v>Nov</c:v>
                </c:pt>
                <c:pt idx="24">
                  <c:v>Dec. 2007</c:v>
                </c:pt>
                <c:pt idx="25">
                  <c:v>Jan</c:v>
                </c:pt>
                <c:pt idx="26">
                  <c:v>Feb</c:v>
                </c:pt>
                <c:pt idx="27">
                  <c:v>March</c:v>
                </c:pt>
                <c:pt idx="28">
                  <c:v>April</c:v>
                </c:pt>
                <c:pt idx="29">
                  <c:v>May</c:v>
                </c:pt>
                <c:pt idx="30">
                  <c:v>June</c:v>
                </c:pt>
                <c:pt idx="31">
                  <c:v>July</c:v>
                </c:pt>
                <c:pt idx="32">
                  <c:v>Aug</c:v>
                </c:pt>
                <c:pt idx="33">
                  <c:v>Sep</c:v>
                </c:pt>
                <c:pt idx="34">
                  <c:v>Oct</c:v>
                </c:pt>
                <c:pt idx="35">
                  <c:v>Nov</c:v>
                </c:pt>
                <c:pt idx="36">
                  <c:v>Dec. 2008</c:v>
                </c:pt>
                <c:pt idx="37">
                  <c:v>Jan</c:v>
                </c:pt>
                <c:pt idx="38">
                  <c:v>Feb</c:v>
                </c:pt>
                <c:pt idx="39">
                  <c:v>March</c:v>
                </c:pt>
                <c:pt idx="40">
                  <c:v>April</c:v>
                </c:pt>
                <c:pt idx="41">
                  <c:v>May</c:v>
                </c:pt>
                <c:pt idx="42">
                  <c:v>June</c:v>
                </c:pt>
                <c:pt idx="43">
                  <c:v>July</c:v>
                </c:pt>
                <c:pt idx="44">
                  <c:v>Aug</c:v>
                </c:pt>
                <c:pt idx="45">
                  <c:v>Sept</c:v>
                </c:pt>
                <c:pt idx="46">
                  <c:v>Oct</c:v>
                </c:pt>
                <c:pt idx="47">
                  <c:v>Nov</c:v>
                </c:pt>
                <c:pt idx="48">
                  <c:v>Dec. 2009</c:v>
                </c:pt>
                <c:pt idx="49">
                  <c:v>Jan</c:v>
                </c:pt>
                <c:pt idx="50">
                  <c:v>Feb</c:v>
                </c:pt>
                <c:pt idx="51">
                  <c:v>March</c:v>
                </c:pt>
                <c:pt idx="52">
                  <c:v>April</c:v>
                </c:pt>
                <c:pt idx="53">
                  <c:v>May</c:v>
                </c:pt>
                <c:pt idx="54">
                  <c:v>June</c:v>
                </c:pt>
                <c:pt idx="55">
                  <c:v>July </c:v>
                </c:pt>
                <c:pt idx="56">
                  <c:v>August</c:v>
                </c:pt>
                <c:pt idx="57">
                  <c:v>Sept</c:v>
                </c:pt>
                <c:pt idx="58">
                  <c:v>Oct</c:v>
                </c:pt>
                <c:pt idx="59">
                  <c:v>Nov</c:v>
                </c:pt>
                <c:pt idx="60">
                  <c:v>Dec.2010</c:v>
                </c:pt>
                <c:pt idx="61">
                  <c:v>Jan</c:v>
                </c:pt>
                <c:pt idx="62">
                  <c:v>Feb</c:v>
                </c:pt>
                <c:pt idx="63">
                  <c:v>March</c:v>
                </c:pt>
                <c:pt idx="64">
                  <c:v>April</c:v>
                </c:pt>
                <c:pt idx="65">
                  <c:v>May</c:v>
                </c:pt>
                <c:pt idx="66">
                  <c:v>June</c:v>
                </c:pt>
                <c:pt idx="67">
                  <c:v>July</c:v>
                </c:pt>
                <c:pt idx="68">
                  <c:v>August</c:v>
                </c:pt>
                <c:pt idx="69">
                  <c:v>Sept</c:v>
                </c:pt>
                <c:pt idx="70">
                  <c:v>Oct</c:v>
                </c:pt>
                <c:pt idx="71">
                  <c:v>Nov</c:v>
                </c:pt>
                <c:pt idx="72">
                  <c:v>Dec.2011</c:v>
                </c:pt>
                <c:pt idx="73">
                  <c:v>Jan</c:v>
                </c:pt>
                <c:pt idx="74">
                  <c:v>Feb</c:v>
                </c:pt>
                <c:pt idx="75">
                  <c:v>March</c:v>
                </c:pt>
                <c:pt idx="76">
                  <c:v>April</c:v>
                </c:pt>
                <c:pt idx="77">
                  <c:v>May</c:v>
                </c:pt>
                <c:pt idx="78">
                  <c:v>June</c:v>
                </c:pt>
                <c:pt idx="79">
                  <c:v>July</c:v>
                </c:pt>
                <c:pt idx="80">
                  <c:v>August</c:v>
                </c:pt>
                <c:pt idx="81">
                  <c:v>Sept</c:v>
                </c:pt>
                <c:pt idx="82">
                  <c:v>Oct</c:v>
                </c:pt>
                <c:pt idx="83">
                  <c:v>Nov</c:v>
                </c:pt>
                <c:pt idx="84">
                  <c:v>Dec.2012</c:v>
                </c:pt>
                <c:pt idx="85">
                  <c:v>Jan</c:v>
                </c:pt>
                <c:pt idx="86">
                  <c:v>Feb</c:v>
                </c:pt>
                <c:pt idx="87">
                  <c:v>March</c:v>
                </c:pt>
                <c:pt idx="88">
                  <c:v>April</c:v>
                </c:pt>
                <c:pt idx="89">
                  <c:v>May</c:v>
                </c:pt>
                <c:pt idx="90">
                  <c:v>June</c:v>
                </c:pt>
                <c:pt idx="91">
                  <c:v>July</c:v>
                </c:pt>
                <c:pt idx="92">
                  <c:v>August</c:v>
                </c:pt>
                <c:pt idx="93">
                  <c:v>Sept</c:v>
                </c:pt>
                <c:pt idx="94">
                  <c:v>Oct</c:v>
                </c:pt>
                <c:pt idx="95">
                  <c:v>Nov</c:v>
                </c:pt>
                <c:pt idx="96">
                  <c:v>Dec.2013</c:v>
                </c:pt>
                <c:pt idx="97">
                  <c:v>Jan</c:v>
                </c:pt>
                <c:pt idx="98">
                  <c:v>Feb</c:v>
                </c:pt>
                <c:pt idx="99">
                  <c:v>March</c:v>
                </c:pt>
                <c:pt idx="100">
                  <c:v>April</c:v>
                </c:pt>
                <c:pt idx="101">
                  <c:v>May</c:v>
                </c:pt>
                <c:pt idx="102">
                  <c:v>June</c:v>
                </c:pt>
                <c:pt idx="103">
                  <c:v>July</c:v>
                </c:pt>
                <c:pt idx="104">
                  <c:v>August</c:v>
                </c:pt>
                <c:pt idx="105">
                  <c:v>Sept</c:v>
                </c:pt>
                <c:pt idx="106">
                  <c:v>Oct</c:v>
                </c:pt>
                <c:pt idx="107">
                  <c:v>Nov</c:v>
                </c:pt>
                <c:pt idx="108">
                  <c:v>Dec.2014</c:v>
                </c:pt>
                <c:pt idx="109">
                  <c:v>Jan</c:v>
                </c:pt>
                <c:pt idx="110">
                  <c:v>Feb</c:v>
                </c:pt>
                <c:pt idx="111">
                  <c:v>March</c:v>
                </c:pt>
                <c:pt idx="112">
                  <c:v>April</c:v>
                </c:pt>
                <c:pt idx="113">
                  <c:v>May</c:v>
                </c:pt>
                <c:pt idx="114">
                  <c:v>June</c:v>
                </c:pt>
                <c:pt idx="115">
                  <c:v>July</c:v>
                </c:pt>
                <c:pt idx="116">
                  <c:v>August</c:v>
                </c:pt>
                <c:pt idx="117">
                  <c:v>Sept</c:v>
                </c:pt>
                <c:pt idx="118">
                  <c:v>Oct</c:v>
                </c:pt>
                <c:pt idx="119">
                  <c:v>Nov</c:v>
                </c:pt>
                <c:pt idx="120">
                  <c:v>Dec.2015</c:v>
                </c:pt>
                <c:pt idx="121">
                  <c:v>Jan</c:v>
                </c:pt>
                <c:pt idx="122">
                  <c:v>Feb</c:v>
                </c:pt>
                <c:pt idx="123">
                  <c:v>March</c:v>
                </c:pt>
                <c:pt idx="124">
                  <c:v>April</c:v>
                </c:pt>
                <c:pt idx="125">
                  <c:v>May</c:v>
                </c:pt>
                <c:pt idx="126">
                  <c:v>June</c:v>
                </c:pt>
                <c:pt idx="127">
                  <c:v>July</c:v>
                </c:pt>
                <c:pt idx="128">
                  <c:v>August</c:v>
                </c:pt>
                <c:pt idx="129">
                  <c:v>Sept</c:v>
                </c:pt>
                <c:pt idx="130">
                  <c:v>Oct</c:v>
                </c:pt>
                <c:pt idx="131">
                  <c:v>Nov</c:v>
                </c:pt>
                <c:pt idx="132">
                  <c:v>Dec.2016</c:v>
                </c:pt>
                <c:pt idx="133">
                  <c:v>Jan</c:v>
                </c:pt>
                <c:pt idx="134">
                  <c:v>Feb</c:v>
                </c:pt>
                <c:pt idx="135">
                  <c:v>March</c:v>
                </c:pt>
                <c:pt idx="136">
                  <c:v>April</c:v>
                </c:pt>
                <c:pt idx="137">
                  <c:v>May</c:v>
                </c:pt>
                <c:pt idx="138">
                  <c:v>June</c:v>
                </c:pt>
                <c:pt idx="139">
                  <c:v>July</c:v>
                </c:pt>
                <c:pt idx="140">
                  <c:v>August</c:v>
                </c:pt>
                <c:pt idx="141">
                  <c:v>Sept</c:v>
                </c:pt>
                <c:pt idx="142">
                  <c:v>Oct</c:v>
                </c:pt>
                <c:pt idx="143">
                  <c:v>Nov</c:v>
                </c:pt>
                <c:pt idx="144">
                  <c:v>Dec.2017</c:v>
                </c:pt>
                <c:pt idx="145">
                  <c:v>Jan</c:v>
                </c:pt>
                <c:pt idx="146">
                  <c:v>Feb</c:v>
                </c:pt>
                <c:pt idx="147">
                  <c:v>March</c:v>
                </c:pt>
                <c:pt idx="148">
                  <c:v>April</c:v>
                </c:pt>
                <c:pt idx="149">
                  <c:v>May</c:v>
                </c:pt>
                <c:pt idx="150">
                  <c:v>June</c:v>
                </c:pt>
                <c:pt idx="151">
                  <c:v>July</c:v>
                </c:pt>
                <c:pt idx="152">
                  <c:v>August</c:v>
                </c:pt>
                <c:pt idx="153">
                  <c:v>Sept</c:v>
                </c:pt>
                <c:pt idx="154">
                  <c:v>Oct</c:v>
                </c:pt>
                <c:pt idx="155">
                  <c:v>Nov</c:v>
                </c:pt>
                <c:pt idx="156">
                  <c:v>Dec.2018</c:v>
                </c:pt>
                <c:pt idx="157">
                  <c:v>Jan</c:v>
                </c:pt>
                <c:pt idx="158">
                  <c:v>Feb</c:v>
                </c:pt>
                <c:pt idx="159">
                  <c:v>March</c:v>
                </c:pt>
                <c:pt idx="160">
                  <c:v>April</c:v>
                </c:pt>
                <c:pt idx="161">
                  <c:v>May</c:v>
                </c:pt>
                <c:pt idx="162">
                  <c:v>June</c:v>
                </c:pt>
                <c:pt idx="163">
                  <c:v>July</c:v>
                </c:pt>
                <c:pt idx="164">
                  <c:v>August</c:v>
                </c:pt>
                <c:pt idx="165">
                  <c:v>Sept</c:v>
                </c:pt>
                <c:pt idx="166">
                  <c:v>Oct</c:v>
                </c:pt>
                <c:pt idx="167">
                  <c:v>Nov</c:v>
                </c:pt>
                <c:pt idx="168">
                  <c:v>Dec.2019</c:v>
                </c:pt>
                <c:pt idx="169">
                  <c:v>Jan</c:v>
                </c:pt>
                <c:pt idx="170">
                  <c:v>Feb</c:v>
                </c:pt>
                <c:pt idx="171">
                  <c:v>March</c:v>
                </c:pt>
                <c:pt idx="172">
                  <c:v>April</c:v>
                </c:pt>
                <c:pt idx="173">
                  <c:v>May</c:v>
                </c:pt>
                <c:pt idx="174">
                  <c:v>June</c:v>
                </c:pt>
                <c:pt idx="175">
                  <c:v>July</c:v>
                </c:pt>
                <c:pt idx="176">
                  <c:v>August</c:v>
                </c:pt>
                <c:pt idx="177">
                  <c:v>September</c:v>
                </c:pt>
                <c:pt idx="178">
                  <c:v>Oct</c:v>
                </c:pt>
                <c:pt idx="179">
                  <c:v>Nov</c:v>
                </c:pt>
                <c:pt idx="180">
                  <c:v>Dec.2020</c:v>
                </c:pt>
                <c:pt idx="181">
                  <c:v>Jan</c:v>
                </c:pt>
                <c:pt idx="182">
                  <c:v>Feb</c:v>
                </c:pt>
                <c:pt idx="183">
                  <c:v>March</c:v>
                </c:pt>
                <c:pt idx="184">
                  <c:v>April</c:v>
                </c:pt>
                <c:pt idx="185">
                  <c:v>May</c:v>
                </c:pt>
                <c:pt idx="186">
                  <c:v>June</c:v>
                </c:pt>
                <c:pt idx="187">
                  <c:v>July</c:v>
                </c:pt>
                <c:pt idx="188">
                  <c:v>August</c:v>
                </c:pt>
                <c:pt idx="189">
                  <c:v>September</c:v>
                </c:pt>
                <c:pt idx="190">
                  <c:v>Oct</c:v>
                </c:pt>
                <c:pt idx="191">
                  <c:v>Nov</c:v>
                </c:pt>
                <c:pt idx="192">
                  <c:v>Dec.2021</c:v>
                </c:pt>
                <c:pt idx="193">
                  <c:v>Jan</c:v>
                </c:pt>
                <c:pt idx="194">
                  <c:v>Feb</c:v>
                </c:pt>
                <c:pt idx="195">
                  <c:v>March</c:v>
                </c:pt>
                <c:pt idx="196">
                  <c:v>April</c:v>
                </c:pt>
                <c:pt idx="197">
                  <c:v>May</c:v>
                </c:pt>
                <c:pt idx="198">
                  <c:v>June</c:v>
                </c:pt>
                <c:pt idx="199">
                  <c:v>July</c:v>
                </c:pt>
                <c:pt idx="200">
                  <c:v>August</c:v>
                </c:pt>
                <c:pt idx="201">
                  <c:v>September</c:v>
                </c:pt>
                <c:pt idx="202">
                  <c:v>Oct</c:v>
                </c:pt>
                <c:pt idx="203">
                  <c:v>Nov</c:v>
                </c:pt>
                <c:pt idx="204">
                  <c:v>Dec.2022</c:v>
                </c:pt>
                <c:pt idx="205">
                  <c:v>Jan</c:v>
                </c:pt>
                <c:pt idx="206">
                  <c:v>Feb</c:v>
                </c:pt>
                <c:pt idx="207">
                  <c:v>March </c:v>
                </c:pt>
                <c:pt idx="208">
                  <c:v>April</c:v>
                </c:pt>
                <c:pt idx="209">
                  <c:v>May</c:v>
                </c:pt>
                <c:pt idx="210">
                  <c:v>June</c:v>
                </c:pt>
                <c:pt idx="211">
                  <c:v>July</c:v>
                </c:pt>
                <c:pt idx="212">
                  <c:v>August</c:v>
                </c:pt>
                <c:pt idx="213">
                  <c:v>September</c:v>
                </c:pt>
                <c:pt idx="214">
                  <c:v>Oct</c:v>
                </c:pt>
                <c:pt idx="215">
                  <c:v>Nov</c:v>
                </c:pt>
                <c:pt idx="216">
                  <c:v>Dec.2023</c:v>
                </c:pt>
                <c:pt idx="217">
                  <c:v>Jan</c:v>
                </c:pt>
                <c:pt idx="218">
                  <c:v>Feb</c:v>
                </c:pt>
                <c:pt idx="219">
                  <c:v>March</c:v>
                </c:pt>
                <c:pt idx="220">
                  <c:v>April</c:v>
                </c:pt>
                <c:pt idx="221">
                  <c:v>May</c:v>
                </c:pt>
                <c:pt idx="222">
                  <c:v>June</c:v>
                </c:pt>
                <c:pt idx="223">
                  <c:v>July</c:v>
                </c:pt>
                <c:pt idx="224">
                  <c:v>August</c:v>
                </c:pt>
              </c:strCache>
            </c:strRef>
          </c:cat>
          <c:val>
            <c:numRef>
              <c:f>'New Orleans-Jefferson-St.Tamman'!$D$2:$D$226</c:f>
              <c:numCache>
                <c:formatCode>0.0</c:formatCode>
                <c:ptCount val="225"/>
                <c:pt idx="0">
                  <c:v>100.00146198830409</c:v>
                </c:pt>
                <c:pt idx="1">
                  <c:v>94.192982456140342</c:v>
                </c:pt>
                <c:pt idx="2">
                  <c:v>94.92690058479532</c:v>
                </c:pt>
                <c:pt idx="3">
                  <c:v>98.238304093567237</c:v>
                </c:pt>
                <c:pt idx="4">
                  <c:v>100.1578947368421</c:v>
                </c:pt>
                <c:pt idx="5">
                  <c:v>101.57602339181284</c:v>
                </c:pt>
                <c:pt idx="6">
                  <c:v>103.76023391812863</c:v>
                </c:pt>
                <c:pt idx="7">
                  <c:v>102.11842105263158</c:v>
                </c:pt>
                <c:pt idx="8">
                  <c:v>103.26023391812865</c:v>
                </c:pt>
                <c:pt idx="9">
                  <c:v>103.953216374269</c:v>
                </c:pt>
                <c:pt idx="10">
                  <c:v>105.07017543859646</c:v>
                </c:pt>
                <c:pt idx="11">
                  <c:v>106.15497076023391</c:v>
                </c:pt>
                <c:pt idx="12">
                  <c:v>107.94883040935672</c:v>
                </c:pt>
                <c:pt idx="13">
                  <c:v>108.2280701754386</c:v>
                </c:pt>
                <c:pt idx="14">
                  <c:v>109.32017543859649</c:v>
                </c:pt>
                <c:pt idx="15">
                  <c:v>110.64912280701753</c:v>
                </c:pt>
                <c:pt idx="16">
                  <c:v>109.7251461988304</c:v>
                </c:pt>
                <c:pt idx="17">
                  <c:v>111.24122807017542</c:v>
                </c:pt>
                <c:pt idx="18">
                  <c:v>111.40935672514618</c:v>
                </c:pt>
                <c:pt idx="19">
                  <c:v>108.42397660818715</c:v>
                </c:pt>
                <c:pt idx="20">
                  <c:v>108.87573099415204</c:v>
                </c:pt>
                <c:pt idx="21">
                  <c:v>108.91666666666666</c:v>
                </c:pt>
                <c:pt idx="22">
                  <c:v>109.92105263157895</c:v>
                </c:pt>
                <c:pt idx="23">
                  <c:v>110.58040935672513</c:v>
                </c:pt>
                <c:pt idx="24">
                  <c:v>111.89912280701752</c:v>
                </c:pt>
                <c:pt idx="25">
                  <c:v>108.57602339181287</c:v>
                </c:pt>
                <c:pt idx="26">
                  <c:v>108.38742690058479</c:v>
                </c:pt>
                <c:pt idx="27">
                  <c:v>109.21345029239764</c:v>
                </c:pt>
                <c:pt idx="28">
                  <c:v>109.08771929824562</c:v>
                </c:pt>
                <c:pt idx="29">
                  <c:v>109.58479532163743</c:v>
                </c:pt>
                <c:pt idx="30">
                  <c:v>110.48099415204678</c:v>
                </c:pt>
                <c:pt idx="31">
                  <c:v>108.3830409356725</c:v>
                </c:pt>
                <c:pt idx="32">
                  <c:v>108.71198830409354</c:v>
                </c:pt>
                <c:pt idx="33">
                  <c:v>108.5891812865497</c:v>
                </c:pt>
                <c:pt idx="34">
                  <c:v>108.80994152046783</c:v>
                </c:pt>
                <c:pt idx="35">
                  <c:v>109.15204678362571</c:v>
                </c:pt>
                <c:pt idx="36">
                  <c:v>110.04239766081871</c:v>
                </c:pt>
                <c:pt idx="37">
                  <c:v>109.56725146198829</c:v>
                </c:pt>
                <c:pt idx="38">
                  <c:v>109.5190058479532</c:v>
                </c:pt>
                <c:pt idx="39">
                  <c:v>109.89912280701755</c:v>
                </c:pt>
                <c:pt idx="40">
                  <c:v>109.29678362573098</c:v>
                </c:pt>
                <c:pt idx="41">
                  <c:v>110.24122807017542</c:v>
                </c:pt>
                <c:pt idx="42">
                  <c:v>110.80847953216374</c:v>
                </c:pt>
                <c:pt idx="43">
                  <c:v>108.71491228070175</c:v>
                </c:pt>
                <c:pt idx="44">
                  <c:v>108.9751461988304</c:v>
                </c:pt>
                <c:pt idx="45">
                  <c:v>109.35526315789474</c:v>
                </c:pt>
                <c:pt idx="46">
                  <c:v>109.86988304093566</c:v>
                </c:pt>
                <c:pt idx="47">
                  <c:v>110.16520467836256</c:v>
                </c:pt>
                <c:pt idx="48">
                  <c:v>110.10233918128654</c:v>
                </c:pt>
                <c:pt idx="49">
                  <c:v>108.25292397660817</c:v>
                </c:pt>
                <c:pt idx="50">
                  <c:v>108.20467836257308</c:v>
                </c:pt>
                <c:pt idx="51">
                  <c:v>109.2266081871345</c:v>
                </c:pt>
                <c:pt idx="52">
                  <c:v>109.40204678362574</c:v>
                </c:pt>
                <c:pt idx="53">
                  <c:v>110.13304093567251</c:v>
                </c:pt>
                <c:pt idx="54">
                  <c:v>110.62865497076022</c:v>
                </c:pt>
                <c:pt idx="55">
                  <c:v>108.21345029239767</c:v>
                </c:pt>
                <c:pt idx="56">
                  <c:v>109.26315789473684</c:v>
                </c:pt>
                <c:pt idx="57">
                  <c:v>109.28362573099415</c:v>
                </c:pt>
                <c:pt idx="58">
                  <c:v>110.60526315789471</c:v>
                </c:pt>
                <c:pt idx="59">
                  <c:v>110.86842105263158</c:v>
                </c:pt>
                <c:pt idx="60">
                  <c:v>111.49269005847952</c:v>
                </c:pt>
                <c:pt idx="61">
                  <c:v>111.01754385964912</c:v>
                </c:pt>
                <c:pt idx="62">
                  <c:v>111.2236842105263</c:v>
                </c:pt>
                <c:pt idx="63">
                  <c:v>111.4502923976608</c:v>
                </c:pt>
                <c:pt idx="64">
                  <c:v>112.33040935672514</c:v>
                </c:pt>
                <c:pt idx="65">
                  <c:v>113.84356725146199</c:v>
                </c:pt>
                <c:pt idx="66">
                  <c:v>113.54239766081871</c:v>
                </c:pt>
                <c:pt idx="67">
                  <c:v>111.76754385964911</c:v>
                </c:pt>
                <c:pt idx="68">
                  <c:v>112.88011695906431</c:v>
                </c:pt>
                <c:pt idx="69">
                  <c:v>112.22953216374268</c:v>
                </c:pt>
                <c:pt idx="70">
                  <c:v>113.04239766081869</c:v>
                </c:pt>
                <c:pt idx="71">
                  <c:v>113.85526315789471</c:v>
                </c:pt>
                <c:pt idx="72">
                  <c:v>114.70760233918126</c:v>
                </c:pt>
                <c:pt idx="73">
                  <c:v>114.06286549707603</c:v>
                </c:pt>
                <c:pt idx="74">
                  <c:v>114.08040935672514</c:v>
                </c:pt>
                <c:pt idx="75">
                  <c:v>114.42251461988305</c:v>
                </c:pt>
                <c:pt idx="76">
                  <c:v>115.28216374269005</c:v>
                </c:pt>
                <c:pt idx="77">
                  <c:v>116.32894736842105</c:v>
                </c:pt>
                <c:pt idx="78">
                  <c:v>115.42543859649122</c:v>
                </c:pt>
                <c:pt idx="79">
                  <c:v>115.37134502923976</c:v>
                </c:pt>
                <c:pt idx="80">
                  <c:v>116.50146198830409</c:v>
                </c:pt>
                <c:pt idx="81">
                  <c:v>115.87134502923975</c:v>
                </c:pt>
                <c:pt idx="82">
                  <c:v>116.7017543859649</c:v>
                </c:pt>
                <c:pt idx="83">
                  <c:v>117.1593567251462</c:v>
                </c:pt>
                <c:pt idx="84">
                  <c:v>118.25146198830407</c:v>
                </c:pt>
                <c:pt idx="85">
                  <c:v>115.74122807017544</c:v>
                </c:pt>
                <c:pt idx="86">
                  <c:v>116.02485380116958</c:v>
                </c:pt>
                <c:pt idx="87">
                  <c:v>116.69444444444443</c:v>
                </c:pt>
                <c:pt idx="88">
                  <c:v>117.23538011695905</c:v>
                </c:pt>
                <c:pt idx="89">
                  <c:v>118.15497076023391</c:v>
                </c:pt>
                <c:pt idx="90">
                  <c:v>117.97222222222221</c:v>
                </c:pt>
                <c:pt idx="91">
                  <c:v>117.98538011695905</c:v>
                </c:pt>
                <c:pt idx="92">
                  <c:v>119.38742690058479</c:v>
                </c:pt>
                <c:pt idx="93">
                  <c:v>118.74269005847952</c:v>
                </c:pt>
                <c:pt idx="94">
                  <c:v>119.26315789473682</c:v>
                </c:pt>
                <c:pt idx="95">
                  <c:v>119.4985380116959</c:v>
                </c:pt>
                <c:pt idx="96">
                  <c:v>120.22953216374268</c:v>
                </c:pt>
                <c:pt idx="97">
                  <c:v>118.93859649122807</c:v>
                </c:pt>
                <c:pt idx="98">
                  <c:v>118.62426900584792</c:v>
                </c:pt>
                <c:pt idx="99">
                  <c:v>119.40497076023391</c:v>
                </c:pt>
                <c:pt idx="100">
                  <c:v>119.89766081871345</c:v>
                </c:pt>
                <c:pt idx="101">
                  <c:v>120.7017543859649</c:v>
                </c:pt>
                <c:pt idx="102">
                  <c:v>120.69883040935672</c:v>
                </c:pt>
                <c:pt idx="103">
                  <c:v>120.50730994152046</c:v>
                </c:pt>
                <c:pt idx="104">
                  <c:v>121.89181286549706</c:v>
                </c:pt>
                <c:pt idx="105">
                  <c:v>121.43859649122805</c:v>
                </c:pt>
                <c:pt idx="106">
                  <c:v>123.39181286549707</c:v>
                </c:pt>
                <c:pt idx="107">
                  <c:v>124.12280701754386</c:v>
                </c:pt>
                <c:pt idx="108">
                  <c:v>125.14619883040933</c:v>
                </c:pt>
                <c:pt idx="109">
                  <c:v>122.6608187134503</c:v>
                </c:pt>
                <c:pt idx="110">
                  <c:v>122.6608187134503</c:v>
                </c:pt>
                <c:pt idx="111">
                  <c:v>122.95321637426899</c:v>
                </c:pt>
                <c:pt idx="112">
                  <c:v>125.29239766081869</c:v>
                </c:pt>
                <c:pt idx="113">
                  <c:v>126.16959064327484</c:v>
                </c:pt>
                <c:pt idx="114">
                  <c:v>126.46198830409357</c:v>
                </c:pt>
                <c:pt idx="115">
                  <c:v>125.58479532163742</c:v>
                </c:pt>
                <c:pt idx="116">
                  <c:v>126.31578947368421</c:v>
                </c:pt>
                <c:pt idx="117">
                  <c:v>126.02339181286548</c:v>
                </c:pt>
                <c:pt idx="118">
                  <c:v>127.33918128654969</c:v>
                </c:pt>
                <c:pt idx="119">
                  <c:v>127.19298245614034</c:v>
                </c:pt>
                <c:pt idx="120">
                  <c:v>128.07017543859646</c:v>
                </c:pt>
                <c:pt idx="121">
                  <c:v>127.48538011695906</c:v>
                </c:pt>
                <c:pt idx="122">
                  <c:v>127.04678362573098</c:v>
                </c:pt>
                <c:pt idx="123">
                  <c:v>127.19298245614034</c:v>
                </c:pt>
                <c:pt idx="124">
                  <c:v>127.92397660818713</c:v>
                </c:pt>
                <c:pt idx="125">
                  <c:v>128.80116959064324</c:v>
                </c:pt>
                <c:pt idx="126">
                  <c:v>128.21637426900585</c:v>
                </c:pt>
                <c:pt idx="127">
                  <c:v>128.65497076023391</c:v>
                </c:pt>
                <c:pt idx="128">
                  <c:v>128.50877192982455</c:v>
                </c:pt>
                <c:pt idx="129">
                  <c:v>129.23976608187132</c:v>
                </c:pt>
                <c:pt idx="130">
                  <c:v>128.65497076023391</c:v>
                </c:pt>
                <c:pt idx="131">
                  <c:v>129.23976608187132</c:v>
                </c:pt>
                <c:pt idx="132">
                  <c:v>129.97076023391813</c:v>
                </c:pt>
                <c:pt idx="133">
                  <c:v>128.21637426900585</c:v>
                </c:pt>
                <c:pt idx="134">
                  <c:v>128.07017543859646</c:v>
                </c:pt>
                <c:pt idx="135">
                  <c:v>128.07017543859646</c:v>
                </c:pt>
                <c:pt idx="136">
                  <c:v>128.50877192982455</c:v>
                </c:pt>
                <c:pt idx="137">
                  <c:v>129.53216374269005</c:v>
                </c:pt>
                <c:pt idx="138">
                  <c:v>129.23976608187132</c:v>
                </c:pt>
                <c:pt idx="139">
                  <c:v>128.80116959064324</c:v>
                </c:pt>
                <c:pt idx="140">
                  <c:v>129.67836257309941</c:v>
                </c:pt>
                <c:pt idx="141">
                  <c:v>128.65497076023391</c:v>
                </c:pt>
                <c:pt idx="142">
                  <c:v>128.94736842105263</c:v>
                </c:pt>
                <c:pt idx="143">
                  <c:v>130.9941520467836</c:v>
                </c:pt>
                <c:pt idx="144">
                  <c:v>131.14035087719299</c:v>
                </c:pt>
                <c:pt idx="145">
                  <c:v>127.04678362573098</c:v>
                </c:pt>
                <c:pt idx="146">
                  <c:v>127.04678362573098</c:v>
                </c:pt>
                <c:pt idx="147">
                  <c:v>127.77777777777777</c:v>
                </c:pt>
                <c:pt idx="148">
                  <c:v>128.94736842105263</c:v>
                </c:pt>
                <c:pt idx="149">
                  <c:v>130.40935672514621</c:v>
                </c:pt>
                <c:pt idx="150">
                  <c:v>130.11695906432749</c:v>
                </c:pt>
                <c:pt idx="151">
                  <c:v>128.94736842105263</c:v>
                </c:pt>
                <c:pt idx="152">
                  <c:v>131.14035087719299</c:v>
                </c:pt>
                <c:pt idx="153">
                  <c:v>130.26315789473682</c:v>
                </c:pt>
                <c:pt idx="154">
                  <c:v>131.14035087719299</c:v>
                </c:pt>
                <c:pt idx="155">
                  <c:v>132.01754385964909</c:v>
                </c:pt>
                <c:pt idx="156">
                  <c:v>132.45614035087718</c:v>
                </c:pt>
                <c:pt idx="157">
                  <c:v>130.55555555555554</c:v>
                </c:pt>
                <c:pt idx="158">
                  <c:v>130.70175438596493</c:v>
                </c:pt>
                <c:pt idx="159">
                  <c:v>130.55555555555554</c:v>
                </c:pt>
                <c:pt idx="160">
                  <c:v>132.01754385964909</c:v>
                </c:pt>
                <c:pt idx="161">
                  <c:v>132.74853801169587</c:v>
                </c:pt>
                <c:pt idx="162">
                  <c:v>133.04093567251459</c:v>
                </c:pt>
                <c:pt idx="163">
                  <c:v>133.2825916902126</c:v>
                </c:pt>
                <c:pt idx="164">
                  <c:v>133.54355783261823</c:v>
                </c:pt>
                <c:pt idx="165">
                  <c:v>133.79899642092326</c:v>
                </c:pt>
                <c:pt idx="166">
                  <c:v>132.30994152046782</c:v>
                </c:pt>
                <c:pt idx="167">
                  <c:v>133.33333333333331</c:v>
                </c:pt>
                <c:pt idx="168">
                  <c:v>133.7719298245614</c:v>
                </c:pt>
                <c:pt idx="169">
                  <c:v>132.16374269005848</c:v>
                </c:pt>
                <c:pt idx="170">
                  <c:v>131.14035087719299</c:v>
                </c:pt>
                <c:pt idx="171">
                  <c:v>113.01169590643273</c:v>
                </c:pt>
                <c:pt idx="172">
                  <c:v>117.39766081871343</c:v>
                </c:pt>
                <c:pt idx="173">
                  <c:v>122.22222222222221</c:v>
                </c:pt>
                <c:pt idx="174">
                  <c:v>123.26169590643275</c:v>
                </c:pt>
                <c:pt idx="175">
                  <c:v>124.67836257309941</c:v>
                </c:pt>
                <c:pt idx="176">
                  <c:v>123.79582820596376</c:v>
                </c:pt>
                <c:pt idx="177">
                  <c:v>128.21637426900585</c:v>
                </c:pt>
                <c:pt idx="178">
                  <c:v>128.94736842105263</c:v>
                </c:pt>
                <c:pt idx="179">
                  <c:v>130.11695906432749</c:v>
                </c:pt>
                <c:pt idx="180">
                  <c:v>129.09356725146196</c:v>
                </c:pt>
                <c:pt idx="181">
                  <c:v>128.21637426900585</c:v>
                </c:pt>
                <c:pt idx="182">
                  <c:v>127.92397660818713</c:v>
                </c:pt>
                <c:pt idx="183">
                  <c:v>128.94736842105263</c:v>
                </c:pt>
                <c:pt idx="184">
                  <c:v>129.97076023391813</c:v>
                </c:pt>
                <c:pt idx="185">
                  <c:v>131.14035087719299</c:v>
                </c:pt>
                <c:pt idx="186">
                  <c:v>131.57894736842104</c:v>
                </c:pt>
                <c:pt idx="187">
                  <c:v>132.01754385964909</c:v>
                </c:pt>
                <c:pt idx="188">
                  <c:v>131.57894736842104</c:v>
                </c:pt>
                <c:pt idx="189">
                  <c:v>127.48538011695906</c:v>
                </c:pt>
                <c:pt idx="190">
                  <c:v>132.30994152046782</c:v>
                </c:pt>
                <c:pt idx="191">
                  <c:v>133.04093567251459</c:v>
                </c:pt>
                <c:pt idx="192">
                  <c:v>134.06432748538012</c:v>
                </c:pt>
                <c:pt idx="193">
                  <c:v>131.28654970760232</c:v>
                </c:pt>
                <c:pt idx="194">
                  <c:v>132.01754385964909</c:v>
                </c:pt>
                <c:pt idx="195">
                  <c:v>131.57894736842104</c:v>
                </c:pt>
                <c:pt idx="196">
                  <c:v>134.06432748538012</c:v>
                </c:pt>
                <c:pt idx="197">
                  <c:v>134.79532163742689</c:v>
                </c:pt>
                <c:pt idx="198">
                  <c:v>134.50292397660817</c:v>
                </c:pt>
                <c:pt idx="199">
                  <c:v>136.98830409356725</c:v>
                </c:pt>
                <c:pt idx="200">
                  <c:v>137.42690058479531</c:v>
                </c:pt>
                <c:pt idx="201">
                  <c:v>137.13450292397658</c:v>
                </c:pt>
                <c:pt idx="202">
                  <c:v>137.71929824561403</c:v>
                </c:pt>
                <c:pt idx="203">
                  <c:v>138.30409356725144</c:v>
                </c:pt>
                <c:pt idx="204">
                  <c:v>139.03508771929822</c:v>
                </c:pt>
                <c:pt idx="205">
                  <c:v>137.42690058479531</c:v>
                </c:pt>
                <c:pt idx="206">
                  <c:v>137.28070175438597</c:v>
                </c:pt>
                <c:pt idx="207">
                  <c:v>138.01169590643275</c:v>
                </c:pt>
                <c:pt idx="208">
                  <c:v>138.30409356725144</c:v>
                </c:pt>
                <c:pt idx="209">
                  <c:v>139.61988304093566</c:v>
                </c:pt>
                <c:pt idx="210">
                  <c:v>139.32748538011694</c:v>
                </c:pt>
                <c:pt idx="211">
                  <c:v>139.03508771929822</c:v>
                </c:pt>
                <c:pt idx="212">
                  <c:v>139.32748538011694</c:v>
                </c:pt>
                <c:pt idx="213">
                  <c:v>139.61988304093566</c:v>
                </c:pt>
                <c:pt idx="214">
                  <c:v>140.20467836257308</c:v>
                </c:pt>
                <c:pt idx="215">
                  <c:v>141.08187134502924</c:v>
                </c:pt>
                <c:pt idx="216">
                  <c:v>141.37426900584796</c:v>
                </c:pt>
                <c:pt idx="217">
                  <c:v>140.66492800303305</c:v>
                </c:pt>
                <c:pt idx="218">
                  <c:v>139.33459795465933</c:v>
                </c:pt>
                <c:pt idx="219">
                  <c:v>139.64200243234029</c:v>
                </c:pt>
                <c:pt idx="220">
                  <c:v>140.12574183336216</c:v>
                </c:pt>
                <c:pt idx="221">
                  <c:v>140.2757996846764</c:v>
                </c:pt>
                <c:pt idx="222">
                  <c:v>140.38233854555833</c:v>
                </c:pt>
                <c:pt idx="223">
                  <c:v>140.44193915578239</c:v>
                </c:pt>
                <c:pt idx="224">
                  <c:v>140.67822782447368</c:v>
                </c:pt>
              </c:numCache>
            </c:numRef>
          </c:val>
          <c:smooth val="0"/>
          <c:extLst>
            <c:ext xmlns:c16="http://schemas.microsoft.com/office/drawing/2014/chart" uri="{C3380CC4-5D6E-409C-BE32-E72D297353CC}">
              <c16:uniqueId val="{00000002-787C-4E73-B1D0-832219BE933F}"/>
            </c:ext>
          </c:extLst>
        </c:ser>
        <c:dLbls>
          <c:showLegendKey val="0"/>
          <c:showVal val="0"/>
          <c:showCatName val="0"/>
          <c:showSerName val="0"/>
          <c:showPercent val="0"/>
          <c:showBubbleSize val="0"/>
        </c:dLbls>
        <c:smooth val="0"/>
        <c:axId val="476096232"/>
        <c:axId val="476095248"/>
      </c:lineChart>
      <c:catAx>
        <c:axId val="47609623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Indices Measure Non-Seasonally Adjusted Job Growth </a:t>
                </a:r>
              </a:p>
              <a:p>
                <a:pPr>
                  <a:defRPr sz="1200"/>
                </a:pPr>
                <a:r>
                  <a:rPr lang="en-US" sz="1200"/>
                  <a:t>Relative to Each Parish August 2005 Job Base</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476095248"/>
        <c:crosses val="autoZero"/>
        <c:auto val="1"/>
        <c:lblAlgn val="ctr"/>
        <c:lblOffset val="100"/>
        <c:noMultiLvlLbl val="0"/>
      </c:catAx>
      <c:valAx>
        <c:axId val="476095248"/>
        <c:scaling>
          <c:orientation val="minMax"/>
          <c:min val="5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100=August 2005</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76096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Current Covered Orleans Parish Employment Picture</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1751150223869075"/>
          <c:y val="0.13316130320666436"/>
          <c:w val="0.86091987031032891"/>
          <c:h val="0.58540140362889426"/>
        </c:manualLayout>
      </c:layout>
      <c:bar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trendline>
            <c:spPr>
              <a:ln w="22225" cap="flat" cmpd="sng" algn="ctr">
                <a:solidFill>
                  <a:schemeClr val="accent2"/>
                </a:solidFill>
                <a:prstDash val="solid"/>
              </a:ln>
              <a:effectLst/>
            </c:spPr>
            <c:trendlineType val="movingAvg"/>
            <c:period val="4"/>
            <c:dispRSqr val="0"/>
            <c:dispEq val="0"/>
          </c:trendline>
          <c:cat>
            <c:strRef>
              <c:f>'Orleans-Jefferson -St.Tammany'!$C$2:$C$213</c:f>
              <c:strCache>
                <c:ptCount val="212"/>
                <c:pt idx="0">
                  <c:v>Jan. 2007</c:v>
                </c:pt>
                <c:pt idx="1">
                  <c:v>Feb</c:v>
                </c:pt>
                <c:pt idx="2">
                  <c:v>March</c:v>
                </c:pt>
                <c:pt idx="3">
                  <c:v>April</c:v>
                </c:pt>
                <c:pt idx="4">
                  <c:v>May</c:v>
                </c:pt>
                <c:pt idx="5">
                  <c:v>June</c:v>
                </c:pt>
                <c:pt idx="6">
                  <c:v>July</c:v>
                </c:pt>
                <c:pt idx="7">
                  <c:v>August</c:v>
                </c:pt>
                <c:pt idx="8">
                  <c:v>Sept</c:v>
                </c:pt>
                <c:pt idx="9">
                  <c:v>Oct</c:v>
                </c:pt>
                <c:pt idx="10">
                  <c:v>Nov</c:v>
                </c:pt>
                <c:pt idx="11">
                  <c:v>Dec</c:v>
                </c:pt>
                <c:pt idx="12">
                  <c:v>Jan. 2008</c:v>
                </c:pt>
                <c:pt idx="13">
                  <c:v>Feb</c:v>
                </c:pt>
                <c:pt idx="14">
                  <c:v>March</c:v>
                </c:pt>
                <c:pt idx="15">
                  <c:v>April</c:v>
                </c:pt>
                <c:pt idx="16">
                  <c:v>May</c:v>
                </c:pt>
                <c:pt idx="17">
                  <c:v>June</c:v>
                </c:pt>
                <c:pt idx="18">
                  <c:v>July</c:v>
                </c:pt>
                <c:pt idx="19">
                  <c:v>August</c:v>
                </c:pt>
                <c:pt idx="20">
                  <c:v>Sept</c:v>
                </c:pt>
                <c:pt idx="21">
                  <c:v>Oct</c:v>
                </c:pt>
                <c:pt idx="22">
                  <c:v>Nov</c:v>
                </c:pt>
                <c:pt idx="23">
                  <c:v>Dec</c:v>
                </c:pt>
                <c:pt idx="24">
                  <c:v>Jan.2009</c:v>
                </c:pt>
                <c:pt idx="25">
                  <c:v>Feb.</c:v>
                </c:pt>
                <c:pt idx="26">
                  <c:v>March</c:v>
                </c:pt>
                <c:pt idx="27">
                  <c:v>April</c:v>
                </c:pt>
                <c:pt idx="28">
                  <c:v>May</c:v>
                </c:pt>
                <c:pt idx="29">
                  <c:v>June</c:v>
                </c:pt>
                <c:pt idx="30">
                  <c:v>July</c:v>
                </c:pt>
                <c:pt idx="31">
                  <c:v>August</c:v>
                </c:pt>
                <c:pt idx="32">
                  <c:v>Sept</c:v>
                </c:pt>
                <c:pt idx="33">
                  <c:v>Oct</c:v>
                </c:pt>
                <c:pt idx="34">
                  <c:v>Nov</c:v>
                </c:pt>
                <c:pt idx="35">
                  <c:v>Dec.</c:v>
                </c:pt>
                <c:pt idx="36">
                  <c:v>Jan. 2010</c:v>
                </c:pt>
                <c:pt idx="37">
                  <c:v>Feb</c:v>
                </c:pt>
                <c:pt idx="38">
                  <c:v>March</c:v>
                </c:pt>
                <c:pt idx="39">
                  <c:v>April</c:v>
                </c:pt>
                <c:pt idx="40">
                  <c:v>May</c:v>
                </c:pt>
                <c:pt idx="41">
                  <c:v>June</c:v>
                </c:pt>
                <c:pt idx="42">
                  <c:v>July</c:v>
                </c:pt>
                <c:pt idx="43">
                  <c:v>August</c:v>
                </c:pt>
                <c:pt idx="44">
                  <c:v>Sept</c:v>
                </c:pt>
                <c:pt idx="45">
                  <c:v>Oct</c:v>
                </c:pt>
                <c:pt idx="46">
                  <c:v>Nov</c:v>
                </c:pt>
                <c:pt idx="47">
                  <c:v>Dec</c:v>
                </c:pt>
                <c:pt idx="48">
                  <c:v>Jan. 2011</c:v>
                </c:pt>
                <c:pt idx="49">
                  <c:v>Feb</c:v>
                </c:pt>
                <c:pt idx="50">
                  <c:v>March</c:v>
                </c:pt>
                <c:pt idx="51">
                  <c:v>April</c:v>
                </c:pt>
                <c:pt idx="52">
                  <c:v>May</c:v>
                </c:pt>
                <c:pt idx="53">
                  <c:v>June</c:v>
                </c:pt>
                <c:pt idx="54">
                  <c:v>July</c:v>
                </c:pt>
                <c:pt idx="55">
                  <c:v>August</c:v>
                </c:pt>
                <c:pt idx="56">
                  <c:v> Sept </c:v>
                </c:pt>
                <c:pt idx="57">
                  <c:v>Oct</c:v>
                </c:pt>
                <c:pt idx="58">
                  <c:v>Nov</c:v>
                </c:pt>
                <c:pt idx="59">
                  <c:v>Dec</c:v>
                </c:pt>
                <c:pt idx="60">
                  <c:v> Jan. 2012 </c:v>
                </c:pt>
                <c:pt idx="61">
                  <c:v>Feb</c:v>
                </c:pt>
                <c:pt idx="62">
                  <c:v>March</c:v>
                </c:pt>
                <c:pt idx="63">
                  <c:v>April</c:v>
                </c:pt>
                <c:pt idx="64">
                  <c:v>May</c:v>
                </c:pt>
                <c:pt idx="65">
                  <c:v>June</c:v>
                </c:pt>
                <c:pt idx="66">
                  <c:v>July</c:v>
                </c:pt>
                <c:pt idx="67">
                  <c:v>August</c:v>
                </c:pt>
                <c:pt idx="68">
                  <c:v> Sept </c:v>
                </c:pt>
                <c:pt idx="69">
                  <c:v>Oct</c:v>
                </c:pt>
                <c:pt idx="70">
                  <c:v>Nov</c:v>
                </c:pt>
                <c:pt idx="71">
                  <c:v>Dec</c:v>
                </c:pt>
                <c:pt idx="72">
                  <c:v>Jan. 2013</c:v>
                </c:pt>
                <c:pt idx="73">
                  <c:v>Feb</c:v>
                </c:pt>
                <c:pt idx="74">
                  <c:v>March</c:v>
                </c:pt>
                <c:pt idx="75">
                  <c:v>April</c:v>
                </c:pt>
                <c:pt idx="76">
                  <c:v>May</c:v>
                </c:pt>
                <c:pt idx="77">
                  <c:v>June</c:v>
                </c:pt>
                <c:pt idx="78">
                  <c:v> July </c:v>
                </c:pt>
                <c:pt idx="79">
                  <c:v> August </c:v>
                </c:pt>
                <c:pt idx="80">
                  <c:v> Sept </c:v>
                </c:pt>
                <c:pt idx="81">
                  <c:v> Oct </c:v>
                </c:pt>
                <c:pt idx="82">
                  <c:v> Nov </c:v>
                </c:pt>
                <c:pt idx="83">
                  <c:v> Dec  </c:v>
                </c:pt>
                <c:pt idx="84">
                  <c:v> Jan. 2014 </c:v>
                </c:pt>
                <c:pt idx="85">
                  <c:v> Feb </c:v>
                </c:pt>
                <c:pt idx="86">
                  <c:v> March </c:v>
                </c:pt>
                <c:pt idx="87">
                  <c:v> April </c:v>
                </c:pt>
                <c:pt idx="88">
                  <c:v> May </c:v>
                </c:pt>
                <c:pt idx="89">
                  <c:v>June</c:v>
                </c:pt>
                <c:pt idx="90">
                  <c:v>July</c:v>
                </c:pt>
                <c:pt idx="91">
                  <c:v>August</c:v>
                </c:pt>
                <c:pt idx="92">
                  <c:v> Sept </c:v>
                </c:pt>
                <c:pt idx="93">
                  <c:v>Oct</c:v>
                </c:pt>
                <c:pt idx="94">
                  <c:v>Nov</c:v>
                </c:pt>
                <c:pt idx="95">
                  <c:v>Dec</c:v>
                </c:pt>
                <c:pt idx="96">
                  <c:v> Jan. 2015 </c:v>
                </c:pt>
                <c:pt idx="97">
                  <c:v>Feb</c:v>
                </c:pt>
                <c:pt idx="98">
                  <c:v>March</c:v>
                </c:pt>
                <c:pt idx="99">
                  <c:v>April</c:v>
                </c:pt>
                <c:pt idx="100">
                  <c:v>May</c:v>
                </c:pt>
                <c:pt idx="101">
                  <c:v>June</c:v>
                </c:pt>
                <c:pt idx="102">
                  <c:v>July</c:v>
                </c:pt>
                <c:pt idx="103">
                  <c:v>August</c:v>
                </c:pt>
                <c:pt idx="104">
                  <c:v> Sept </c:v>
                </c:pt>
                <c:pt idx="105">
                  <c:v>Oct</c:v>
                </c:pt>
                <c:pt idx="106">
                  <c:v>Nov</c:v>
                </c:pt>
                <c:pt idx="107">
                  <c:v>Dec</c:v>
                </c:pt>
                <c:pt idx="108">
                  <c:v>Jan. 2016</c:v>
                </c:pt>
                <c:pt idx="109">
                  <c:v>Feb</c:v>
                </c:pt>
                <c:pt idx="110">
                  <c:v>March</c:v>
                </c:pt>
                <c:pt idx="111">
                  <c:v>April</c:v>
                </c:pt>
                <c:pt idx="112">
                  <c:v>May</c:v>
                </c:pt>
                <c:pt idx="113">
                  <c:v>June</c:v>
                </c:pt>
                <c:pt idx="114">
                  <c:v>July</c:v>
                </c:pt>
                <c:pt idx="115">
                  <c:v>August</c:v>
                </c:pt>
                <c:pt idx="116">
                  <c:v> Sept </c:v>
                </c:pt>
                <c:pt idx="117">
                  <c:v>Oct</c:v>
                </c:pt>
                <c:pt idx="118">
                  <c:v>Nov</c:v>
                </c:pt>
                <c:pt idx="119">
                  <c:v>Dec</c:v>
                </c:pt>
                <c:pt idx="120">
                  <c:v>Jan.2017</c:v>
                </c:pt>
                <c:pt idx="121">
                  <c:v>Feb</c:v>
                </c:pt>
                <c:pt idx="122">
                  <c:v>March</c:v>
                </c:pt>
                <c:pt idx="123">
                  <c:v>April</c:v>
                </c:pt>
                <c:pt idx="124">
                  <c:v>May</c:v>
                </c:pt>
                <c:pt idx="125">
                  <c:v>June</c:v>
                </c:pt>
                <c:pt idx="126">
                  <c:v>July</c:v>
                </c:pt>
                <c:pt idx="127">
                  <c:v>August</c:v>
                </c:pt>
                <c:pt idx="128">
                  <c:v> Sept </c:v>
                </c:pt>
                <c:pt idx="129">
                  <c:v>Oct</c:v>
                </c:pt>
                <c:pt idx="130">
                  <c:v>Nov</c:v>
                </c:pt>
                <c:pt idx="131">
                  <c:v>Dec</c:v>
                </c:pt>
                <c:pt idx="132">
                  <c:v>Jan. 2018</c:v>
                </c:pt>
                <c:pt idx="133">
                  <c:v>Feb</c:v>
                </c:pt>
                <c:pt idx="134">
                  <c:v>March</c:v>
                </c:pt>
                <c:pt idx="135">
                  <c:v>April</c:v>
                </c:pt>
                <c:pt idx="136">
                  <c:v>May</c:v>
                </c:pt>
                <c:pt idx="137">
                  <c:v>June</c:v>
                </c:pt>
                <c:pt idx="138">
                  <c:v>July</c:v>
                </c:pt>
                <c:pt idx="139">
                  <c:v>August</c:v>
                </c:pt>
                <c:pt idx="140">
                  <c:v> Sept </c:v>
                </c:pt>
                <c:pt idx="141">
                  <c:v>Oct</c:v>
                </c:pt>
                <c:pt idx="142">
                  <c:v>Nov</c:v>
                </c:pt>
                <c:pt idx="143">
                  <c:v>Dec</c:v>
                </c:pt>
                <c:pt idx="144">
                  <c:v>Jan. 2019</c:v>
                </c:pt>
                <c:pt idx="145">
                  <c:v>Feb</c:v>
                </c:pt>
                <c:pt idx="146">
                  <c:v>March</c:v>
                </c:pt>
                <c:pt idx="147">
                  <c:v>April</c:v>
                </c:pt>
                <c:pt idx="148">
                  <c:v>May</c:v>
                </c:pt>
                <c:pt idx="149">
                  <c:v>June</c:v>
                </c:pt>
                <c:pt idx="150">
                  <c:v>July</c:v>
                </c:pt>
                <c:pt idx="151">
                  <c:v>August</c:v>
                </c:pt>
                <c:pt idx="152">
                  <c:v> Sept </c:v>
                </c:pt>
                <c:pt idx="153">
                  <c:v>Oct</c:v>
                </c:pt>
                <c:pt idx="154">
                  <c:v>Nov</c:v>
                </c:pt>
                <c:pt idx="155">
                  <c:v>Dec</c:v>
                </c:pt>
                <c:pt idx="156">
                  <c:v>Jan. 2020</c:v>
                </c:pt>
                <c:pt idx="157">
                  <c:v>Feb</c:v>
                </c:pt>
                <c:pt idx="158">
                  <c:v>March</c:v>
                </c:pt>
                <c:pt idx="159">
                  <c:v>April</c:v>
                </c:pt>
                <c:pt idx="160">
                  <c:v>May</c:v>
                </c:pt>
                <c:pt idx="161">
                  <c:v>June</c:v>
                </c:pt>
                <c:pt idx="162">
                  <c:v>July </c:v>
                </c:pt>
                <c:pt idx="163">
                  <c:v>August</c:v>
                </c:pt>
                <c:pt idx="164">
                  <c:v>September</c:v>
                </c:pt>
                <c:pt idx="165">
                  <c:v>Oct</c:v>
                </c:pt>
                <c:pt idx="166">
                  <c:v>Nov</c:v>
                </c:pt>
                <c:pt idx="167">
                  <c:v>Dec</c:v>
                </c:pt>
                <c:pt idx="168">
                  <c:v>Jan. 2021</c:v>
                </c:pt>
                <c:pt idx="169">
                  <c:v>Feb</c:v>
                </c:pt>
                <c:pt idx="170">
                  <c:v>March</c:v>
                </c:pt>
                <c:pt idx="171">
                  <c:v>April</c:v>
                </c:pt>
                <c:pt idx="172">
                  <c:v>May</c:v>
                </c:pt>
                <c:pt idx="173">
                  <c:v>June</c:v>
                </c:pt>
                <c:pt idx="174">
                  <c:v>July</c:v>
                </c:pt>
                <c:pt idx="175">
                  <c:v>August</c:v>
                </c:pt>
                <c:pt idx="176">
                  <c:v>September</c:v>
                </c:pt>
                <c:pt idx="177">
                  <c:v>October</c:v>
                </c:pt>
                <c:pt idx="178">
                  <c:v>Nov</c:v>
                </c:pt>
                <c:pt idx="179">
                  <c:v>Dec</c:v>
                </c:pt>
                <c:pt idx="180">
                  <c:v>Jan.2022</c:v>
                </c:pt>
                <c:pt idx="181">
                  <c:v>Feb</c:v>
                </c:pt>
                <c:pt idx="182">
                  <c:v>March</c:v>
                </c:pt>
                <c:pt idx="183">
                  <c:v>April</c:v>
                </c:pt>
                <c:pt idx="184">
                  <c:v>May </c:v>
                </c:pt>
                <c:pt idx="185">
                  <c:v>June</c:v>
                </c:pt>
                <c:pt idx="186">
                  <c:v>July</c:v>
                </c:pt>
                <c:pt idx="187">
                  <c:v>August</c:v>
                </c:pt>
                <c:pt idx="188">
                  <c:v>September</c:v>
                </c:pt>
                <c:pt idx="189">
                  <c:v>October</c:v>
                </c:pt>
                <c:pt idx="190">
                  <c:v>Nov</c:v>
                </c:pt>
                <c:pt idx="191">
                  <c:v>Dec</c:v>
                </c:pt>
                <c:pt idx="192">
                  <c:v>Jan. 2023</c:v>
                </c:pt>
                <c:pt idx="193">
                  <c:v>Feb</c:v>
                </c:pt>
                <c:pt idx="194">
                  <c:v>March</c:v>
                </c:pt>
                <c:pt idx="195">
                  <c:v>April</c:v>
                </c:pt>
                <c:pt idx="196">
                  <c:v>May </c:v>
                </c:pt>
                <c:pt idx="197">
                  <c:v>June</c:v>
                </c:pt>
                <c:pt idx="198">
                  <c:v>July</c:v>
                </c:pt>
                <c:pt idx="199">
                  <c:v>August</c:v>
                </c:pt>
                <c:pt idx="200">
                  <c:v>September</c:v>
                </c:pt>
                <c:pt idx="201">
                  <c:v>October</c:v>
                </c:pt>
                <c:pt idx="202">
                  <c:v>Nov</c:v>
                </c:pt>
                <c:pt idx="203">
                  <c:v>Dec</c:v>
                </c:pt>
                <c:pt idx="204">
                  <c:v>Jan. 2024</c:v>
                </c:pt>
                <c:pt idx="205">
                  <c:v>Feb</c:v>
                </c:pt>
                <c:pt idx="206">
                  <c:v>March</c:v>
                </c:pt>
                <c:pt idx="207">
                  <c:v>April</c:v>
                </c:pt>
                <c:pt idx="208">
                  <c:v>May </c:v>
                </c:pt>
                <c:pt idx="209">
                  <c:v>June</c:v>
                </c:pt>
                <c:pt idx="210">
                  <c:v>July</c:v>
                </c:pt>
                <c:pt idx="211">
                  <c:v>August</c:v>
                </c:pt>
              </c:strCache>
            </c:strRef>
          </c:cat>
          <c:val>
            <c:numRef>
              <c:f>'Orleans-Jefferson -St.Tammany'!$D$2:$D$213</c:f>
              <c:numCache>
                <c:formatCode>0.0</c:formatCode>
                <c:ptCount val="212"/>
                <c:pt idx="0">
                  <c:v>158.67099999999999</c:v>
                </c:pt>
                <c:pt idx="1">
                  <c:v>161.28100000000001</c:v>
                </c:pt>
                <c:pt idx="2">
                  <c:v>165.19300000000001</c:v>
                </c:pt>
                <c:pt idx="3">
                  <c:v>163.90299999999999</c:v>
                </c:pt>
                <c:pt idx="4">
                  <c:v>163.87299999999999</c:v>
                </c:pt>
                <c:pt idx="5">
                  <c:v>165.203</c:v>
                </c:pt>
                <c:pt idx="6">
                  <c:v>163.10300000000001</c:v>
                </c:pt>
                <c:pt idx="7">
                  <c:v>165.63</c:v>
                </c:pt>
                <c:pt idx="8" formatCode="#,##0.0">
                  <c:v>166.142</c:v>
                </c:pt>
                <c:pt idx="9">
                  <c:v>168.56399999999999</c:v>
                </c:pt>
                <c:pt idx="10">
                  <c:v>171.101</c:v>
                </c:pt>
                <c:pt idx="11">
                  <c:v>171.93100000000001</c:v>
                </c:pt>
                <c:pt idx="12">
                  <c:v>167.727</c:v>
                </c:pt>
                <c:pt idx="13">
                  <c:v>170.94200000000001</c:v>
                </c:pt>
                <c:pt idx="14">
                  <c:v>172.07599999999999</c:v>
                </c:pt>
                <c:pt idx="15">
                  <c:v>173.02699999999999</c:v>
                </c:pt>
                <c:pt idx="16">
                  <c:v>173.36199999999999</c:v>
                </c:pt>
                <c:pt idx="17">
                  <c:v>173.19800000000001</c:v>
                </c:pt>
                <c:pt idx="18" formatCode="#,##0.0">
                  <c:v>169.554</c:v>
                </c:pt>
                <c:pt idx="19" formatCode="#,##0.0">
                  <c:v>173.358</c:v>
                </c:pt>
                <c:pt idx="20" formatCode="#,##0.0">
                  <c:v>170.62799999999999</c:v>
                </c:pt>
                <c:pt idx="21" formatCode="#,##0.0">
                  <c:v>173.511</c:v>
                </c:pt>
                <c:pt idx="22" formatCode="#,##0.0">
                  <c:v>173.70099999999999</c:v>
                </c:pt>
                <c:pt idx="23" formatCode="#,##0.0">
                  <c:v>173.636</c:v>
                </c:pt>
                <c:pt idx="24" formatCode="#,##0.0">
                  <c:v>167.58799999999999</c:v>
                </c:pt>
                <c:pt idx="25" formatCode="#,##0.0">
                  <c:v>169.21600000000001</c:v>
                </c:pt>
                <c:pt idx="26" formatCode="#,##0.0">
                  <c:v>169.149</c:v>
                </c:pt>
                <c:pt idx="27" formatCode="#,##0.0">
                  <c:v>169.54300000000001</c:v>
                </c:pt>
                <c:pt idx="28" formatCode="#,##0.0">
                  <c:v>169.16499999999999</c:v>
                </c:pt>
                <c:pt idx="29" formatCode="#,##0.0">
                  <c:v>168.786</c:v>
                </c:pt>
                <c:pt idx="30" formatCode="#,##0.0">
                  <c:v>166.19900000000001</c:v>
                </c:pt>
                <c:pt idx="31" formatCode="#,##0.0">
                  <c:v>167.28299999999999</c:v>
                </c:pt>
                <c:pt idx="32" formatCode="#,##0.0">
                  <c:v>166.38200000000001</c:v>
                </c:pt>
                <c:pt idx="33" formatCode="#,##0.0">
                  <c:v>169.20400000000001</c:v>
                </c:pt>
                <c:pt idx="34" formatCode="#,##0.0">
                  <c:v>169.46600000000001</c:v>
                </c:pt>
                <c:pt idx="35" formatCode="#,##0.0">
                  <c:v>169.44200000000001</c:v>
                </c:pt>
                <c:pt idx="36">
                  <c:v>169.142</c:v>
                </c:pt>
                <c:pt idx="37">
                  <c:v>170.14099999999999</c:v>
                </c:pt>
                <c:pt idx="38">
                  <c:v>171.55600000000001</c:v>
                </c:pt>
                <c:pt idx="39" formatCode="#,##0.0">
                  <c:v>172.30099999999999</c:v>
                </c:pt>
                <c:pt idx="40" formatCode="#,##0.0">
                  <c:v>171.68700000000001</c:v>
                </c:pt>
                <c:pt idx="41" formatCode="#,##0.0">
                  <c:v>170.28899999999999</c:v>
                </c:pt>
                <c:pt idx="42" formatCode="#,##0.0">
                  <c:v>168.00899999999999</c:v>
                </c:pt>
                <c:pt idx="43" formatCode="#,##0.0">
                  <c:v>167.423</c:v>
                </c:pt>
                <c:pt idx="44" formatCode="#,##0.0">
                  <c:v>169.214</c:v>
                </c:pt>
                <c:pt idx="45" formatCode="#,##0.0">
                  <c:v>170.35400000000001</c:v>
                </c:pt>
                <c:pt idx="46" formatCode="#,##0.0">
                  <c:v>171.61600000000001</c:v>
                </c:pt>
                <c:pt idx="47" formatCode="#,##0.0">
                  <c:v>172.386</c:v>
                </c:pt>
                <c:pt idx="48">
                  <c:v>169.90199999999999</c:v>
                </c:pt>
                <c:pt idx="49">
                  <c:v>171.85300000000001</c:v>
                </c:pt>
                <c:pt idx="50">
                  <c:v>173.05</c:v>
                </c:pt>
                <c:pt idx="51">
                  <c:v>174.185</c:v>
                </c:pt>
                <c:pt idx="52">
                  <c:v>173.239</c:v>
                </c:pt>
                <c:pt idx="53">
                  <c:v>171.648</c:v>
                </c:pt>
                <c:pt idx="54">
                  <c:v>171.75399999999999</c:v>
                </c:pt>
                <c:pt idx="55">
                  <c:v>173.512</c:v>
                </c:pt>
                <c:pt idx="56">
                  <c:v>174.85499999999999</c:v>
                </c:pt>
                <c:pt idx="57">
                  <c:v>175.97300000000001</c:v>
                </c:pt>
                <c:pt idx="58">
                  <c:v>177.91300000000001</c:v>
                </c:pt>
                <c:pt idx="59">
                  <c:v>178.49799999999999</c:v>
                </c:pt>
                <c:pt idx="60" formatCode="General">
                  <c:v>169.90199999999999</c:v>
                </c:pt>
                <c:pt idx="61" formatCode="General">
                  <c:v>171.85300000000001</c:v>
                </c:pt>
                <c:pt idx="62" formatCode="General">
                  <c:v>173.05</c:v>
                </c:pt>
                <c:pt idx="63" formatCode="#,##0.0">
                  <c:v>174.185</c:v>
                </c:pt>
                <c:pt idx="64" formatCode="#,##0.0">
                  <c:v>173.239</c:v>
                </c:pt>
                <c:pt idx="65" formatCode="#,##0.0">
                  <c:v>171.648</c:v>
                </c:pt>
                <c:pt idx="66" formatCode="#,##0.0">
                  <c:v>171.75399999999999</c:v>
                </c:pt>
                <c:pt idx="67" formatCode="#,##0.0">
                  <c:v>173.512</c:v>
                </c:pt>
                <c:pt idx="68" formatCode="#,##0.0">
                  <c:v>174.85499999999999</c:v>
                </c:pt>
                <c:pt idx="69">
                  <c:v>175.97300000000001</c:v>
                </c:pt>
                <c:pt idx="70">
                  <c:v>177.91300000000001</c:v>
                </c:pt>
                <c:pt idx="71">
                  <c:v>178.49799999999999</c:v>
                </c:pt>
                <c:pt idx="72" formatCode="#,##0.0">
                  <c:v>178.035</c:v>
                </c:pt>
                <c:pt idx="73" formatCode="#,##0.0">
                  <c:v>179.60599999999999</c:v>
                </c:pt>
                <c:pt idx="74" formatCode="#,##0.0">
                  <c:v>179.19800000000001</c:v>
                </c:pt>
                <c:pt idx="75" formatCode="#,##0.0">
                  <c:v>180.345</c:v>
                </c:pt>
                <c:pt idx="76" formatCode="#,##0.0">
                  <c:v>179.61</c:v>
                </c:pt>
                <c:pt idx="77" formatCode="#,##0.0">
                  <c:v>177.16200000000001</c:v>
                </c:pt>
                <c:pt idx="78" formatCode="#,##0.0">
                  <c:v>174.786</c:v>
                </c:pt>
                <c:pt idx="79">
                  <c:v>179.86699999999999</c:v>
                </c:pt>
                <c:pt idx="80">
                  <c:v>178.93100000000001</c:v>
                </c:pt>
                <c:pt idx="81">
                  <c:v>183.203</c:v>
                </c:pt>
                <c:pt idx="82">
                  <c:v>186.524</c:v>
                </c:pt>
                <c:pt idx="83">
                  <c:v>186.19800000000001</c:v>
                </c:pt>
                <c:pt idx="84" formatCode="#,##0.0">
                  <c:v>182.86099999999999</c:v>
                </c:pt>
                <c:pt idx="85" formatCode="#,##0.0">
                  <c:v>186.47300000000001</c:v>
                </c:pt>
                <c:pt idx="86" formatCode="#,##0.0">
                  <c:v>186.87200000000001</c:v>
                </c:pt>
                <c:pt idx="87" formatCode="#,##0.0">
                  <c:v>187.35900000000001</c:v>
                </c:pt>
                <c:pt idx="88" formatCode="#,##0.0">
                  <c:v>187.58799999999999</c:v>
                </c:pt>
                <c:pt idx="89">
                  <c:v>186.67099999999999</c:v>
                </c:pt>
                <c:pt idx="90">
                  <c:v>185.95099999999999</c:v>
                </c:pt>
                <c:pt idx="91">
                  <c:v>187.179</c:v>
                </c:pt>
                <c:pt idx="92">
                  <c:v>186.41499999999999</c:v>
                </c:pt>
                <c:pt idx="93">
                  <c:v>188.7</c:v>
                </c:pt>
                <c:pt idx="94" formatCode="General">
                  <c:v>192.6</c:v>
                </c:pt>
                <c:pt idx="95" formatCode="General">
                  <c:v>191.4</c:v>
                </c:pt>
                <c:pt idx="96">
                  <c:v>186.7</c:v>
                </c:pt>
                <c:pt idx="97">
                  <c:v>189</c:v>
                </c:pt>
                <c:pt idx="98">
                  <c:v>189.3</c:v>
                </c:pt>
                <c:pt idx="99">
                  <c:v>192</c:v>
                </c:pt>
                <c:pt idx="100">
                  <c:v>192.6</c:v>
                </c:pt>
                <c:pt idx="101">
                  <c:v>191.4</c:v>
                </c:pt>
                <c:pt idx="102">
                  <c:v>190.7</c:v>
                </c:pt>
                <c:pt idx="103">
                  <c:v>190.2</c:v>
                </c:pt>
                <c:pt idx="104">
                  <c:v>189.9</c:v>
                </c:pt>
                <c:pt idx="105">
                  <c:v>194.8</c:v>
                </c:pt>
                <c:pt idx="106">
                  <c:v>195</c:v>
                </c:pt>
                <c:pt idx="107">
                  <c:v>196.5</c:v>
                </c:pt>
                <c:pt idx="108">
                  <c:v>192.28399999999999</c:v>
                </c:pt>
                <c:pt idx="109">
                  <c:v>193.86</c:v>
                </c:pt>
                <c:pt idx="110">
                  <c:v>194.26900000000001</c:v>
                </c:pt>
                <c:pt idx="111">
                  <c:v>193.935</c:v>
                </c:pt>
                <c:pt idx="112">
                  <c:v>195.75700000000001</c:v>
                </c:pt>
                <c:pt idx="113">
                  <c:v>191.92099999999999</c:v>
                </c:pt>
                <c:pt idx="114">
                  <c:v>189.8</c:v>
                </c:pt>
                <c:pt idx="115">
                  <c:v>190.9</c:v>
                </c:pt>
                <c:pt idx="116">
                  <c:v>192.7</c:v>
                </c:pt>
                <c:pt idx="117" formatCode="#,##0.0">
                  <c:v>195.5</c:v>
                </c:pt>
                <c:pt idx="118" formatCode="#,##0.0">
                  <c:v>197</c:v>
                </c:pt>
                <c:pt idx="119" formatCode="#,##0.0">
                  <c:v>194.4</c:v>
                </c:pt>
                <c:pt idx="120" formatCode="#,##0.0">
                  <c:v>188.2</c:v>
                </c:pt>
                <c:pt idx="121" formatCode="#,##0.0">
                  <c:v>192.3</c:v>
                </c:pt>
                <c:pt idx="122" formatCode="#,##0.0">
                  <c:v>191</c:v>
                </c:pt>
                <c:pt idx="123" formatCode="#,##0.0">
                  <c:v>195.6</c:v>
                </c:pt>
                <c:pt idx="124" formatCode="#,##0.0">
                  <c:v>197.1</c:v>
                </c:pt>
                <c:pt idx="125" formatCode="#,##0.0">
                  <c:v>191.7</c:v>
                </c:pt>
                <c:pt idx="126" formatCode="#,##0.0">
                  <c:v>189.5</c:v>
                </c:pt>
                <c:pt idx="127" formatCode="#,##0.0">
                  <c:v>190.3</c:v>
                </c:pt>
                <c:pt idx="128" formatCode="#,##0.0">
                  <c:v>192.9</c:v>
                </c:pt>
                <c:pt idx="129" formatCode="#,##0.0">
                  <c:v>195.7</c:v>
                </c:pt>
                <c:pt idx="130" formatCode="#,##0.0">
                  <c:v>196.9</c:v>
                </c:pt>
                <c:pt idx="131" formatCode="#,##0.0">
                  <c:v>196.1</c:v>
                </c:pt>
                <c:pt idx="132" formatCode="#,##0.0">
                  <c:v>191.9</c:v>
                </c:pt>
                <c:pt idx="133" formatCode="#,##0.0">
                  <c:v>193.4</c:v>
                </c:pt>
                <c:pt idx="134" formatCode="#,##0.0">
                  <c:v>194.5</c:v>
                </c:pt>
                <c:pt idx="135" formatCode="#,##0.0">
                  <c:v>197.8</c:v>
                </c:pt>
                <c:pt idx="136" formatCode="#,##0.0">
                  <c:v>197.2</c:v>
                </c:pt>
                <c:pt idx="137" formatCode="#,##0.0">
                  <c:v>192.7</c:v>
                </c:pt>
                <c:pt idx="138" formatCode="#,##0.0">
                  <c:v>191.6</c:v>
                </c:pt>
                <c:pt idx="139" formatCode="#,##0.0">
                  <c:v>193.2</c:v>
                </c:pt>
                <c:pt idx="140" formatCode="#,##0.0">
                  <c:v>195.1</c:v>
                </c:pt>
                <c:pt idx="141" formatCode="#,##0.0">
                  <c:v>199.7</c:v>
                </c:pt>
                <c:pt idx="142" formatCode="#,##0.0">
                  <c:v>201.4</c:v>
                </c:pt>
                <c:pt idx="143" formatCode="#,##0.0_);\(#,##0.0\)">
                  <c:v>198.9</c:v>
                </c:pt>
                <c:pt idx="144" formatCode="#,##0.0">
                  <c:v>197.2</c:v>
                </c:pt>
                <c:pt idx="145" formatCode="#,##0.0">
                  <c:v>200</c:v>
                </c:pt>
                <c:pt idx="146" formatCode="#,##0.0">
                  <c:v>197.8</c:v>
                </c:pt>
                <c:pt idx="147" formatCode="#,##0.0">
                  <c:v>198.33333333333334</c:v>
                </c:pt>
                <c:pt idx="148" formatCode="#,##0.0">
                  <c:v>203.3</c:v>
                </c:pt>
                <c:pt idx="149" formatCode="#,##0.0">
                  <c:v>203.33856916599998</c:v>
                </c:pt>
                <c:pt idx="150" formatCode="#,##0.0">
                  <c:v>198.055137884</c:v>
                </c:pt>
                <c:pt idx="151" formatCode="#,##0.0">
                  <c:v>200.3</c:v>
                </c:pt>
                <c:pt idx="152" formatCode="#,##0.0">
                  <c:v>201.9</c:v>
                </c:pt>
                <c:pt idx="153" formatCode="#,##0.0">
                  <c:v>203.3</c:v>
                </c:pt>
                <c:pt idx="154" formatCode="#,##0.0">
                  <c:v>205.2</c:v>
                </c:pt>
                <c:pt idx="155">
                  <c:v>203.3</c:v>
                </c:pt>
                <c:pt idx="156" formatCode="#,##0.0">
                  <c:v>202.9</c:v>
                </c:pt>
                <c:pt idx="157" formatCode="#,##0.0">
                  <c:v>203.9</c:v>
                </c:pt>
                <c:pt idx="158" formatCode="#,##0.0">
                  <c:v>197.2</c:v>
                </c:pt>
                <c:pt idx="159" formatCode="#,##0.0">
                  <c:v>155.1</c:v>
                </c:pt>
                <c:pt idx="160" formatCode="#,##0.0">
                  <c:v>156.9</c:v>
                </c:pt>
                <c:pt idx="161" formatCode="#,##0.0">
                  <c:v>159.69999999999999</c:v>
                </c:pt>
                <c:pt idx="162" formatCode="#,##0.0">
                  <c:v>156.59399999999999</c:v>
                </c:pt>
                <c:pt idx="163">
                  <c:v>160.56299999999999</c:v>
                </c:pt>
                <c:pt idx="164" formatCode="#,##0.0">
                  <c:v>159.26900000000001</c:v>
                </c:pt>
                <c:pt idx="165" formatCode="#,##0.0">
                  <c:v>164.88813003559997</c:v>
                </c:pt>
                <c:pt idx="166" formatCode="#0.0">
                  <c:v>169.23646121119992</c:v>
                </c:pt>
                <c:pt idx="167">
                  <c:v>169.36249979599998</c:v>
                </c:pt>
                <c:pt idx="168" formatCode="#,##0.0">
                  <c:v>166.3</c:v>
                </c:pt>
                <c:pt idx="169" formatCode="#,##0.0">
                  <c:v>167.7</c:v>
                </c:pt>
                <c:pt idx="170" formatCode="#,##0.0">
                  <c:v>168</c:v>
                </c:pt>
                <c:pt idx="171">
                  <c:v>173.1</c:v>
                </c:pt>
                <c:pt idx="172">
                  <c:v>175</c:v>
                </c:pt>
                <c:pt idx="173">
                  <c:v>173.7</c:v>
                </c:pt>
                <c:pt idx="174" formatCode="#,##0.0">
                  <c:v>175.7</c:v>
                </c:pt>
                <c:pt idx="175" formatCode="#,##0.0">
                  <c:v>178.5</c:v>
                </c:pt>
                <c:pt idx="176">
                  <c:v>163.4</c:v>
                </c:pt>
                <c:pt idx="177">
                  <c:v>177.2</c:v>
                </c:pt>
                <c:pt idx="178" formatCode="0">
                  <c:v>182.3</c:v>
                </c:pt>
                <c:pt idx="179">
                  <c:v>183.7</c:v>
                </c:pt>
                <c:pt idx="180">
                  <c:v>177.1</c:v>
                </c:pt>
                <c:pt idx="181">
                  <c:v>180.2</c:v>
                </c:pt>
                <c:pt idx="182">
                  <c:v>180.1</c:v>
                </c:pt>
                <c:pt idx="183">
                  <c:v>184.5</c:v>
                </c:pt>
                <c:pt idx="184">
                  <c:v>185.1</c:v>
                </c:pt>
                <c:pt idx="185">
                  <c:v>180.7</c:v>
                </c:pt>
                <c:pt idx="186">
                  <c:v>181.7</c:v>
                </c:pt>
                <c:pt idx="187">
                  <c:v>182.6</c:v>
                </c:pt>
                <c:pt idx="188">
                  <c:v>183.9</c:v>
                </c:pt>
                <c:pt idx="189">
                  <c:v>186</c:v>
                </c:pt>
                <c:pt idx="190">
                  <c:v>187.7</c:v>
                </c:pt>
                <c:pt idx="191">
                  <c:v>187.8</c:v>
                </c:pt>
                <c:pt idx="192">
                  <c:v>185.2</c:v>
                </c:pt>
                <c:pt idx="193">
                  <c:v>187.5</c:v>
                </c:pt>
                <c:pt idx="194">
                  <c:v>186.9</c:v>
                </c:pt>
                <c:pt idx="195">
                  <c:v>189.3</c:v>
                </c:pt>
                <c:pt idx="196">
                  <c:v>190</c:v>
                </c:pt>
                <c:pt idx="197">
                  <c:v>185.6</c:v>
                </c:pt>
                <c:pt idx="198">
                  <c:v>182</c:v>
                </c:pt>
                <c:pt idx="199">
                  <c:v>185.2</c:v>
                </c:pt>
                <c:pt idx="200">
                  <c:v>184.9</c:v>
                </c:pt>
                <c:pt idx="201">
                  <c:v>186.6</c:v>
                </c:pt>
                <c:pt idx="202">
                  <c:v>189.2</c:v>
                </c:pt>
                <c:pt idx="203">
                  <c:v>189.4</c:v>
                </c:pt>
                <c:pt idx="204" formatCode="#,##0.0">
                  <c:v>185.5</c:v>
                </c:pt>
                <c:pt idx="205" formatCode="#,##0.0">
                  <c:v>186.4</c:v>
                </c:pt>
                <c:pt idx="206" formatCode="#,##0.0">
                  <c:v>187.08753689041825</c:v>
                </c:pt>
                <c:pt idx="207" formatCode="#,##0.0">
                  <c:v>191.44663153229061</c:v>
                </c:pt>
                <c:pt idx="208" formatCode="#,##0.0">
                  <c:v>190.76163094571066</c:v>
                </c:pt>
                <c:pt idx="209" formatCode="#,##0.0">
                  <c:v>189.32935699195266</c:v>
                </c:pt>
                <c:pt idx="210">
                  <c:v>187.89708303819461</c:v>
                </c:pt>
                <c:pt idx="211" formatCode="#,##0.0">
                  <c:v>188.1</c:v>
                </c:pt>
              </c:numCache>
            </c:numRef>
          </c:val>
          <c:extLst>
            <c:ext xmlns:c16="http://schemas.microsoft.com/office/drawing/2014/chart" uri="{C3380CC4-5D6E-409C-BE32-E72D297353CC}">
              <c16:uniqueId val="{00000001-706C-4B26-A300-5AD1821CD309}"/>
            </c:ext>
          </c:extLst>
        </c:ser>
        <c:dLbls>
          <c:showLegendKey val="0"/>
          <c:showVal val="0"/>
          <c:showCatName val="0"/>
          <c:showSerName val="0"/>
          <c:showPercent val="0"/>
          <c:showBubbleSize val="0"/>
        </c:dLbls>
        <c:gapWidth val="100"/>
        <c:overlap val="-24"/>
        <c:axId val="520815576"/>
        <c:axId val="1"/>
      </c:barChart>
      <c:catAx>
        <c:axId val="520815576"/>
        <c:scaling>
          <c:orientation val="minMax"/>
        </c:scaling>
        <c:delete val="0"/>
        <c:axPos val="b"/>
        <c:title>
          <c:tx>
            <c:rich>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r>
                  <a:rPr lang="en-US" sz="900" dirty="0"/>
                  <a:t>Source: Quarterly Census of Employment and Wages, Bureau of Labor Statistics, Actual Data, January 2007- March 2024</a:t>
                </a:r>
              </a:p>
              <a:p>
                <a:pPr algn="l">
                  <a:defRPr sz="900"/>
                </a:pPr>
                <a:r>
                  <a:rPr lang="en-US" sz="900" dirty="0"/>
                  <a:t>Model Estimates, April 2024  to August 2024, Dr. Raymond J. Brady, Systems Solutions Consulting</a:t>
                </a:r>
              </a:p>
            </c:rich>
          </c:tx>
          <c:layout>
            <c:manualLayout>
              <c:xMode val="edge"/>
              <c:yMode val="edge"/>
              <c:x val="0.14629914538531597"/>
              <c:y val="0.91559768344174375"/>
            </c:manualLayout>
          </c:layout>
          <c:overlay val="0"/>
          <c:spPr>
            <a:noFill/>
            <a:ln>
              <a:noFill/>
            </a:ln>
            <a:effectLst/>
          </c:spPr>
          <c:txPr>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15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Jobs in Thousands</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208155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Current Covered Jefferson Parish Employment Picture</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2089601831685932"/>
          <c:y val="0.12496791304228333"/>
          <c:w val="0.86717068224207694"/>
          <c:h val="0.60007270649801259"/>
        </c:manualLayout>
      </c:layout>
      <c:bar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trendline>
            <c:spPr>
              <a:ln w="15875" cap="flat" cmpd="sng" algn="ctr">
                <a:solidFill>
                  <a:schemeClr val="accent2"/>
                </a:solidFill>
                <a:prstDash val="solid"/>
              </a:ln>
              <a:effectLst/>
            </c:spPr>
            <c:trendlineType val="movingAvg"/>
            <c:period val="2"/>
            <c:dispRSqr val="0"/>
            <c:dispEq val="0"/>
          </c:trendline>
          <c:cat>
            <c:strRef>
              <c:f>'Orleans-Jefferson -St.Tammany'!$A$2:$A$213</c:f>
              <c:strCache>
                <c:ptCount val="212"/>
                <c:pt idx="0">
                  <c:v>Jan. 2007</c:v>
                </c:pt>
                <c:pt idx="1">
                  <c:v> Feb </c:v>
                </c:pt>
                <c:pt idx="2">
                  <c:v> March </c:v>
                </c:pt>
                <c:pt idx="3">
                  <c:v> April </c:v>
                </c:pt>
                <c:pt idx="4">
                  <c:v> May </c:v>
                </c:pt>
                <c:pt idx="5">
                  <c:v> June </c:v>
                </c:pt>
                <c:pt idx="6">
                  <c:v> July </c:v>
                </c:pt>
                <c:pt idx="7">
                  <c:v> August </c:v>
                </c:pt>
                <c:pt idx="8">
                  <c:v> Sept </c:v>
                </c:pt>
                <c:pt idx="9">
                  <c:v> Oct </c:v>
                </c:pt>
                <c:pt idx="10">
                  <c:v> Nov </c:v>
                </c:pt>
                <c:pt idx="11">
                  <c:v> Dec </c:v>
                </c:pt>
                <c:pt idx="12">
                  <c:v> Jan. 2008 </c:v>
                </c:pt>
                <c:pt idx="13">
                  <c:v> Feb </c:v>
                </c:pt>
                <c:pt idx="14">
                  <c:v> March </c:v>
                </c:pt>
                <c:pt idx="15">
                  <c:v> April </c:v>
                </c:pt>
                <c:pt idx="16">
                  <c:v> May </c:v>
                </c:pt>
                <c:pt idx="17">
                  <c:v> June </c:v>
                </c:pt>
                <c:pt idx="18">
                  <c:v> July </c:v>
                </c:pt>
                <c:pt idx="19">
                  <c:v> August </c:v>
                </c:pt>
                <c:pt idx="20">
                  <c:v> Sept </c:v>
                </c:pt>
                <c:pt idx="21">
                  <c:v> Oct </c:v>
                </c:pt>
                <c:pt idx="22">
                  <c:v> Nov </c:v>
                </c:pt>
                <c:pt idx="23">
                  <c:v> Dec </c:v>
                </c:pt>
                <c:pt idx="24">
                  <c:v> Jan.2009 </c:v>
                </c:pt>
                <c:pt idx="25">
                  <c:v> Feb. </c:v>
                </c:pt>
                <c:pt idx="26">
                  <c:v> March </c:v>
                </c:pt>
                <c:pt idx="27">
                  <c:v> April </c:v>
                </c:pt>
                <c:pt idx="28">
                  <c:v> May </c:v>
                </c:pt>
                <c:pt idx="29">
                  <c:v> June </c:v>
                </c:pt>
                <c:pt idx="30">
                  <c:v> July </c:v>
                </c:pt>
                <c:pt idx="31">
                  <c:v> August </c:v>
                </c:pt>
                <c:pt idx="32">
                  <c:v> Sept </c:v>
                </c:pt>
                <c:pt idx="33">
                  <c:v> Oct </c:v>
                </c:pt>
                <c:pt idx="34">
                  <c:v> Nov </c:v>
                </c:pt>
                <c:pt idx="35">
                  <c:v> Dec. </c:v>
                </c:pt>
                <c:pt idx="36">
                  <c:v>Jan. 2010</c:v>
                </c:pt>
                <c:pt idx="37">
                  <c:v> Feb </c:v>
                </c:pt>
                <c:pt idx="38">
                  <c:v> March </c:v>
                </c:pt>
                <c:pt idx="39">
                  <c:v> April </c:v>
                </c:pt>
                <c:pt idx="40">
                  <c:v> May </c:v>
                </c:pt>
                <c:pt idx="41">
                  <c:v> June </c:v>
                </c:pt>
                <c:pt idx="42">
                  <c:v> July </c:v>
                </c:pt>
                <c:pt idx="43">
                  <c:v> August </c:v>
                </c:pt>
                <c:pt idx="44">
                  <c:v> Sept </c:v>
                </c:pt>
                <c:pt idx="45">
                  <c:v> Oct </c:v>
                </c:pt>
                <c:pt idx="46">
                  <c:v> Nov </c:v>
                </c:pt>
                <c:pt idx="47">
                  <c:v> Dec </c:v>
                </c:pt>
                <c:pt idx="48">
                  <c:v>Jan. 2011</c:v>
                </c:pt>
                <c:pt idx="49">
                  <c:v> Feb </c:v>
                </c:pt>
                <c:pt idx="50">
                  <c:v> March  </c:v>
                </c:pt>
                <c:pt idx="51">
                  <c:v>April</c:v>
                </c:pt>
                <c:pt idx="52">
                  <c:v> May </c:v>
                </c:pt>
                <c:pt idx="53">
                  <c:v> June </c:v>
                </c:pt>
                <c:pt idx="54">
                  <c:v> July  </c:v>
                </c:pt>
                <c:pt idx="55">
                  <c:v> August </c:v>
                </c:pt>
                <c:pt idx="56">
                  <c:v> Sept </c:v>
                </c:pt>
                <c:pt idx="57">
                  <c:v> Oct </c:v>
                </c:pt>
                <c:pt idx="58">
                  <c:v> Nov </c:v>
                </c:pt>
                <c:pt idx="59">
                  <c:v> Dec </c:v>
                </c:pt>
                <c:pt idx="60">
                  <c:v> Jan. 2012 </c:v>
                </c:pt>
                <c:pt idx="61">
                  <c:v> Feb </c:v>
                </c:pt>
                <c:pt idx="62">
                  <c:v> March </c:v>
                </c:pt>
                <c:pt idx="63">
                  <c:v> April </c:v>
                </c:pt>
                <c:pt idx="64">
                  <c:v> May </c:v>
                </c:pt>
                <c:pt idx="65">
                  <c:v> June </c:v>
                </c:pt>
                <c:pt idx="66">
                  <c:v> July </c:v>
                </c:pt>
                <c:pt idx="67">
                  <c:v> August </c:v>
                </c:pt>
                <c:pt idx="68">
                  <c:v> Sept </c:v>
                </c:pt>
                <c:pt idx="69">
                  <c:v> Oct </c:v>
                </c:pt>
                <c:pt idx="70">
                  <c:v> Nov </c:v>
                </c:pt>
                <c:pt idx="71">
                  <c:v> Dec  </c:v>
                </c:pt>
                <c:pt idx="72">
                  <c:v> Jan. 2013 </c:v>
                </c:pt>
                <c:pt idx="73">
                  <c:v> Feb </c:v>
                </c:pt>
                <c:pt idx="74">
                  <c:v> March </c:v>
                </c:pt>
                <c:pt idx="75">
                  <c:v> April </c:v>
                </c:pt>
                <c:pt idx="76">
                  <c:v> May  </c:v>
                </c:pt>
                <c:pt idx="77">
                  <c:v> June </c:v>
                </c:pt>
                <c:pt idx="78">
                  <c:v> July </c:v>
                </c:pt>
                <c:pt idx="79">
                  <c:v> August </c:v>
                </c:pt>
                <c:pt idx="80">
                  <c:v> Sept </c:v>
                </c:pt>
                <c:pt idx="81">
                  <c:v> Oct </c:v>
                </c:pt>
                <c:pt idx="82">
                  <c:v> Nov </c:v>
                </c:pt>
                <c:pt idx="83">
                  <c:v> Dec  </c:v>
                </c:pt>
                <c:pt idx="84">
                  <c:v> Jan. 2014 </c:v>
                </c:pt>
                <c:pt idx="85">
                  <c:v> Feb </c:v>
                </c:pt>
                <c:pt idx="86">
                  <c:v> March </c:v>
                </c:pt>
                <c:pt idx="87">
                  <c:v> April </c:v>
                </c:pt>
                <c:pt idx="88">
                  <c:v>May</c:v>
                </c:pt>
                <c:pt idx="89">
                  <c:v>June</c:v>
                </c:pt>
                <c:pt idx="90">
                  <c:v>July</c:v>
                </c:pt>
                <c:pt idx="91">
                  <c:v>August</c:v>
                </c:pt>
                <c:pt idx="92">
                  <c:v> Sept </c:v>
                </c:pt>
                <c:pt idx="93">
                  <c:v>Oct</c:v>
                </c:pt>
                <c:pt idx="94">
                  <c:v>Nov</c:v>
                </c:pt>
                <c:pt idx="95">
                  <c:v>Dec</c:v>
                </c:pt>
                <c:pt idx="96">
                  <c:v> Jan. 2015 </c:v>
                </c:pt>
                <c:pt idx="97">
                  <c:v>Feb</c:v>
                </c:pt>
                <c:pt idx="98">
                  <c:v>March</c:v>
                </c:pt>
                <c:pt idx="99">
                  <c:v>April</c:v>
                </c:pt>
                <c:pt idx="100">
                  <c:v>May</c:v>
                </c:pt>
                <c:pt idx="101">
                  <c:v>June</c:v>
                </c:pt>
                <c:pt idx="102">
                  <c:v>July</c:v>
                </c:pt>
                <c:pt idx="103">
                  <c:v>August</c:v>
                </c:pt>
                <c:pt idx="104">
                  <c:v> Sept </c:v>
                </c:pt>
                <c:pt idx="105">
                  <c:v>Oct</c:v>
                </c:pt>
                <c:pt idx="106">
                  <c:v>Nov</c:v>
                </c:pt>
                <c:pt idx="107">
                  <c:v>Dec</c:v>
                </c:pt>
                <c:pt idx="108">
                  <c:v>Jan.2016</c:v>
                </c:pt>
                <c:pt idx="109">
                  <c:v>Feb</c:v>
                </c:pt>
                <c:pt idx="110">
                  <c:v>March</c:v>
                </c:pt>
                <c:pt idx="111">
                  <c:v>April</c:v>
                </c:pt>
                <c:pt idx="112">
                  <c:v>May</c:v>
                </c:pt>
                <c:pt idx="113">
                  <c:v>June</c:v>
                </c:pt>
                <c:pt idx="114">
                  <c:v>July</c:v>
                </c:pt>
                <c:pt idx="115">
                  <c:v>August</c:v>
                </c:pt>
                <c:pt idx="116">
                  <c:v> Sept </c:v>
                </c:pt>
                <c:pt idx="117">
                  <c:v>Oct</c:v>
                </c:pt>
                <c:pt idx="118">
                  <c:v>Nov</c:v>
                </c:pt>
                <c:pt idx="119">
                  <c:v>Dec</c:v>
                </c:pt>
                <c:pt idx="120">
                  <c:v>Jan.2017</c:v>
                </c:pt>
                <c:pt idx="121">
                  <c:v>Feb</c:v>
                </c:pt>
                <c:pt idx="122">
                  <c:v>March</c:v>
                </c:pt>
                <c:pt idx="123">
                  <c:v>April</c:v>
                </c:pt>
                <c:pt idx="124">
                  <c:v>May</c:v>
                </c:pt>
                <c:pt idx="125">
                  <c:v>June</c:v>
                </c:pt>
                <c:pt idx="126">
                  <c:v>July</c:v>
                </c:pt>
                <c:pt idx="127">
                  <c:v>August</c:v>
                </c:pt>
                <c:pt idx="128">
                  <c:v> Sept </c:v>
                </c:pt>
                <c:pt idx="129">
                  <c:v>Oct</c:v>
                </c:pt>
                <c:pt idx="130">
                  <c:v>Nov</c:v>
                </c:pt>
                <c:pt idx="131">
                  <c:v>Dec</c:v>
                </c:pt>
                <c:pt idx="132">
                  <c:v>Jan. 2018</c:v>
                </c:pt>
                <c:pt idx="133">
                  <c:v>Feb</c:v>
                </c:pt>
                <c:pt idx="134">
                  <c:v>March</c:v>
                </c:pt>
                <c:pt idx="135">
                  <c:v>April</c:v>
                </c:pt>
                <c:pt idx="136">
                  <c:v>May</c:v>
                </c:pt>
                <c:pt idx="137">
                  <c:v>June</c:v>
                </c:pt>
                <c:pt idx="138">
                  <c:v>July</c:v>
                </c:pt>
                <c:pt idx="139">
                  <c:v>August</c:v>
                </c:pt>
                <c:pt idx="140">
                  <c:v> Sept </c:v>
                </c:pt>
                <c:pt idx="141">
                  <c:v>Oct</c:v>
                </c:pt>
                <c:pt idx="142">
                  <c:v>Nov</c:v>
                </c:pt>
                <c:pt idx="143">
                  <c:v>Dec</c:v>
                </c:pt>
                <c:pt idx="144">
                  <c:v>Jan. 2019</c:v>
                </c:pt>
                <c:pt idx="145">
                  <c:v>Feb</c:v>
                </c:pt>
                <c:pt idx="146">
                  <c:v>March</c:v>
                </c:pt>
                <c:pt idx="147">
                  <c:v>April</c:v>
                </c:pt>
                <c:pt idx="148">
                  <c:v>May</c:v>
                </c:pt>
                <c:pt idx="149">
                  <c:v>June</c:v>
                </c:pt>
                <c:pt idx="150">
                  <c:v>July</c:v>
                </c:pt>
                <c:pt idx="151">
                  <c:v>August</c:v>
                </c:pt>
                <c:pt idx="152">
                  <c:v> Sept </c:v>
                </c:pt>
                <c:pt idx="153">
                  <c:v>Oct</c:v>
                </c:pt>
                <c:pt idx="154">
                  <c:v>Nov</c:v>
                </c:pt>
                <c:pt idx="155">
                  <c:v>Dec </c:v>
                </c:pt>
                <c:pt idx="156">
                  <c:v>Jan. 2020</c:v>
                </c:pt>
                <c:pt idx="157">
                  <c:v>Feb</c:v>
                </c:pt>
                <c:pt idx="158">
                  <c:v>March</c:v>
                </c:pt>
                <c:pt idx="159">
                  <c:v>April</c:v>
                </c:pt>
                <c:pt idx="160">
                  <c:v>May</c:v>
                </c:pt>
                <c:pt idx="161">
                  <c:v>June</c:v>
                </c:pt>
                <c:pt idx="162">
                  <c:v>July</c:v>
                </c:pt>
                <c:pt idx="163">
                  <c:v>August</c:v>
                </c:pt>
                <c:pt idx="164">
                  <c:v>September</c:v>
                </c:pt>
                <c:pt idx="165">
                  <c:v>Oct</c:v>
                </c:pt>
                <c:pt idx="166">
                  <c:v>Nov</c:v>
                </c:pt>
                <c:pt idx="167">
                  <c:v>Dec</c:v>
                </c:pt>
                <c:pt idx="168">
                  <c:v>Jan. 2021</c:v>
                </c:pt>
                <c:pt idx="169">
                  <c:v>Feb</c:v>
                </c:pt>
                <c:pt idx="170">
                  <c:v>March</c:v>
                </c:pt>
                <c:pt idx="171">
                  <c:v>April</c:v>
                </c:pt>
                <c:pt idx="172">
                  <c:v>May</c:v>
                </c:pt>
                <c:pt idx="173">
                  <c:v>June</c:v>
                </c:pt>
                <c:pt idx="174">
                  <c:v>July</c:v>
                </c:pt>
                <c:pt idx="175">
                  <c:v>August</c:v>
                </c:pt>
                <c:pt idx="176">
                  <c:v>September</c:v>
                </c:pt>
                <c:pt idx="177">
                  <c:v>October</c:v>
                </c:pt>
                <c:pt idx="178">
                  <c:v>Nov</c:v>
                </c:pt>
                <c:pt idx="179">
                  <c:v>Dec</c:v>
                </c:pt>
                <c:pt idx="180">
                  <c:v>Jan.2022</c:v>
                </c:pt>
                <c:pt idx="181">
                  <c:v>Feb</c:v>
                </c:pt>
                <c:pt idx="182">
                  <c:v>March</c:v>
                </c:pt>
                <c:pt idx="183">
                  <c:v>April</c:v>
                </c:pt>
                <c:pt idx="184">
                  <c:v>May </c:v>
                </c:pt>
                <c:pt idx="185">
                  <c:v>June</c:v>
                </c:pt>
                <c:pt idx="186">
                  <c:v>July</c:v>
                </c:pt>
                <c:pt idx="187">
                  <c:v>August</c:v>
                </c:pt>
                <c:pt idx="188">
                  <c:v>September</c:v>
                </c:pt>
                <c:pt idx="189">
                  <c:v>October</c:v>
                </c:pt>
                <c:pt idx="190">
                  <c:v>Nov</c:v>
                </c:pt>
                <c:pt idx="191">
                  <c:v>Dec</c:v>
                </c:pt>
                <c:pt idx="192">
                  <c:v>Jan. 2023</c:v>
                </c:pt>
                <c:pt idx="193">
                  <c:v>Feb</c:v>
                </c:pt>
                <c:pt idx="194">
                  <c:v>March</c:v>
                </c:pt>
                <c:pt idx="195">
                  <c:v>April</c:v>
                </c:pt>
                <c:pt idx="196">
                  <c:v>May </c:v>
                </c:pt>
                <c:pt idx="197">
                  <c:v>June</c:v>
                </c:pt>
                <c:pt idx="198">
                  <c:v>July</c:v>
                </c:pt>
                <c:pt idx="199">
                  <c:v>August</c:v>
                </c:pt>
                <c:pt idx="200">
                  <c:v>September</c:v>
                </c:pt>
                <c:pt idx="201">
                  <c:v>October</c:v>
                </c:pt>
                <c:pt idx="202">
                  <c:v>Nov</c:v>
                </c:pt>
                <c:pt idx="203">
                  <c:v>Dec</c:v>
                </c:pt>
                <c:pt idx="204">
                  <c:v>Jan. 2024</c:v>
                </c:pt>
                <c:pt idx="205">
                  <c:v>Feb</c:v>
                </c:pt>
                <c:pt idx="206">
                  <c:v>March</c:v>
                </c:pt>
                <c:pt idx="207">
                  <c:v>April</c:v>
                </c:pt>
                <c:pt idx="208">
                  <c:v>May </c:v>
                </c:pt>
                <c:pt idx="209">
                  <c:v>June</c:v>
                </c:pt>
                <c:pt idx="210">
                  <c:v>July</c:v>
                </c:pt>
                <c:pt idx="211">
                  <c:v>August</c:v>
                </c:pt>
              </c:strCache>
            </c:strRef>
          </c:cat>
          <c:val>
            <c:numRef>
              <c:f>'Orleans-Jefferson -St.Tammany'!$B$2:$B$213</c:f>
              <c:numCache>
                <c:formatCode>0.0</c:formatCode>
                <c:ptCount val="212"/>
                <c:pt idx="0">
                  <c:v>195.65600000000001</c:v>
                </c:pt>
                <c:pt idx="1">
                  <c:v>196.4</c:v>
                </c:pt>
                <c:pt idx="2">
                  <c:v>197.84899999999999</c:v>
                </c:pt>
                <c:pt idx="3">
                  <c:v>196.44200000000001</c:v>
                </c:pt>
                <c:pt idx="4">
                  <c:v>198.15600000000001</c:v>
                </c:pt>
                <c:pt idx="5">
                  <c:v>199.05199999999999</c:v>
                </c:pt>
                <c:pt idx="6">
                  <c:v>196.59</c:v>
                </c:pt>
                <c:pt idx="7">
                  <c:v>196.82499999999999</c:v>
                </c:pt>
                <c:pt idx="8">
                  <c:v>196.65199999999999</c:v>
                </c:pt>
                <c:pt idx="9">
                  <c:v>199.035</c:v>
                </c:pt>
                <c:pt idx="10">
                  <c:v>201.04499999999999</c:v>
                </c:pt>
                <c:pt idx="11">
                  <c:v>203.155</c:v>
                </c:pt>
                <c:pt idx="12">
                  <c:v>198.05799999999999</c:v>
                </c:pt>
                <c:pt idx="13">
                  <c:v>198.149</c:v>
                </c:pt>
                <c:pt idx="14">
                  <c:v>199.06</c:v>
                </c:pt>
                <c:pt idx="15">
                  <c:v>199.614</c:v>
                </c:pt>
                <c:pt idx="16">
                  <c:v>199.976</c:v>
                </c:pt>
                <c:pt idx="17">
                  <c:v>200.982</c:v>
                </c:pt>
                <c:pt idx="18">
                  <c:v>199.011</c:v>
                </c:pt>
                <c:pt idx="19">
                  <c:v>199.77</c:v>
                </c:pt>
                <c:pt idx="20">
                  <c:v>195.005</c:v>
                </c:pt>
                <c:pt idx="21">
                  <c:v>198.44900000000001</c:v>
                </c:pt>
                <c:pt idx="22">
                  <c:v>199.55099999999999</c:v>
                </c:pt>
                <c:pt idx="23">
                  <c:v>200.51499999999999</c:v>
                </c:pt>
                <c:pt idx="24">
                  <c:v>195.095</c:v>
                </c:pt>
                <c:pt idx="25">
                  <c:v>195.44800000000001</c:v>
                </c:pt>
                <c:pt idx="26">
                  <c:v>195.33600000000001</c:v>
                </c:pt>
                <c:pt idx="27">
                  <c:v>194.666</c:v>
                </c:pt>
                <c:pt idx="28">
                  <c:v>195.09800000000001</c:v>
                </c:pt>
                <c:pt idx="29">
                  <c:v>195.375</c:v>
                </c:pt>
                <c:pt idx="30">
                  <c:v>194.67599999999999</c:v>
                </c:pt>
                <c:pt idx="31">
                  <c:v>193.739</c:v>
                </c:pt>
                <c:pt idx="32">
                  <c:v>192.68299999999999</c:v>
                </c:pt>
                <c:pt idx="33">
                  <c:v>192.81399999999999</c:v>
                </c:pt>
                <c:pt idx="34">
                  <c:v>193.95500000000001</c:v>
                </c:pt>
                <c:pt idx="35">
                  <c:v>194.51499999999999</c:v>
                </c:pt>
                <c:pt idx="36">
                  <c:v>189.167</c:v>
                </c:pt>
                <c:pt idx="37" formatCode="General">
                  <c:v>189.55</c:v>
                </c:pt>
                <c:pt idx="38" formatCode="#,##0.0">
                  <c:v>191.44</c:v>
                </c:pt>
                <c:pt idx="39" formatCode="#,##0.0">
                  <c:v>192.39099999999999</c:v>
                </c:pt>
                <c:pt idx="40" formatCode="#,##0.0">
                  <c:v>193.524</c:v>
                </c:pt>
                <c:pt idx="41" formatCode="#,##0.0">
                  <c:v>194.74</c:v>
                </c:pt>
                <c:pt idx="42" formatCode="#,##0.0">
                  <c:v>193.30600000000001</c:v>
                </c:pt>
                <c:pt idx="43" formatCode="#,##0.0">
                  <c:v>192.71100000000001</c:v>
                </c:pt>
                <c:pt idx="44">
                  <c:v>192.28899999999999</c:v>
                </c:pt>
                <c:pt idx="45">
                  <c:v>193.48599999999999</c:v>
                </c:pt>
                <c:pt idx="46">
                  <c:v>195.02099999999999</c:v>
                </c:pt>
                <c:pt idx="47">
                  <c:v>195.87100000000001</c:v>
                </c:pt>
                <c:pt idx="48">
                  <c:v>190.69499999999999</c:v>
                </c:pt>
                <c:pt idx="49">
                  <c:v>191.67400000000001</c:v>
                </c:pt>
                <c:pt idx="50">
                  <c:v>191.642</c:v>
                </c:pt>
                <c:pt idx="51">
                  <c:v>192.40700000000001</c:v>
                </c:pt>
                <c:pt idx="52">
                  <c:v>192.85300000000001</c:v>
                </c:pt>
                <c:pt idx="53">
                  <c:v>192.845</c:v>
                </c:pt>
                <c:pt idx="54" formatCode="#,##0.0">
                  <c:v>191.35400000000001</c:v>
                </c:pt>
                <c:pt idx="55" formatCode="#,##0.0">
                  <c:v>191.24199999999999</c:v>
                </c:pt>
                <c:pt idx="56" formatCode="#,##0.0">
                  <c:v>191.48400000000001</c:v>
                </c:pt>
                <c:pt idx="57" formatCode="#,##0.0">
                  <c:v>191.83500000000001</c:v>
                </c:pt>
                <c:pt idx="58" formatCode="#,##0.0">
                  <c:v>193.30799999999999</c:v>
                </c:pt>
                <c:pt idx="59" formatCode="#,##0.0">
                  <c:v>194.07300000000001</c:v>
                </c:pt>
                <c:pt idx="60">
                  <c:v>190.25200000000001</c:v>
                </c:pt>
                <c:pt idx="61">
                  <c:v>191.65799999999999</c:v>
                </c:pt>
                <c:pt idx="62">
                  <c:v>192.09299999999999</c:v>
                </c:pt>
                <c:pt idx="63">
                  <c:v>192.58</c:v>
                </c:pt>
                <c:pt idx="64">
                  <c:v>193.29400000000001</c:v>
                </c:pt>
                <c:pt idx="65">
                  <c:v>193.267</c:v>
                </c:pt>
                <c:pt idx="66">
                  <c:v>192.065</c:v>
                </c:pt>
                <c:pt idx="67">
                  <c:v>191.58</c:v>
                </c:pt>
                <c:pt idx="68">
                  <c:v>189.58199999999999</c:v>
                </c:pt>
                <c:pt idx="69">
                  <c:v>192.15299999999999</c:v>
                </c:pt>
                <c:pt idx="70">
                  <c:v>194.363</c:v>
                </c:pt>
                <c:pt idx="71">
                  <c:v>195.47300000000001</c:v>
                </c:pt>
                <c:pt idx="72">
                  <c:v>190.434</c:v>
                </c:pt>
                <c:pt idx="73">
                  <c:v>192.50299999999999</c:v>
                </c:pt>
                <c:pt idx="74">
                  <c:v>191.86699999999999</c:v>
                </c:pt>
                <c:pt idx="75">
                  <c:v>191.89400000000001</c:v>
                </c:pt>
                <c:pt idx="76">
                  <c:v>192.78100000000001</c:v>
                </c:pt>
                <c:pt idx="77">
                  <c:v>194.43100000000001</c:v>
                </c:pt>
                <c:pt idx="78">
                  <c:v>193.214</c:v>
                </c:pt>
                <c:pt idx="79">
                  <c:v>193.61500000000001</c:v>
                </c:pt>
                <c:pt idx="80">
                  <c:v>192.14599999999999</c:v>
                </c:pt>
                <c:pt idx="81">
                  <c:v>191.48599999999999</c:v>
                </c:pt>
                <c:pt idx="82">
                  <c:v>192.71199999999999</c:v>
                </c:pt>
                <c:pt idx="83">
                  <c:v>193.434</c:v>
                </c:pt>
                <c:pt idx="84">
                  <c:v>189.613</c:v>
                </c:pt>
                <c:pt idx="85">
                  <c:v>190.19300000000001</c:v>
                </c:pt>
                <c:pt idx="86">
                  <c:v>191.72499999999999</c:v>
                </c:pt>
                <c:pt idx="87">
                  <c:v>193.04</c:v>
                </c:pt>
                <c:pt idx="88">
                  <c:v>194.03100000000001</c:v>
                </c:pt>
                <c:pt idx="89">
                  <c:v>195.15600000000001</c:v>
                </c:pt>
                <c:pt idx="90">
                  <c:v>192.83799999999999</c:v>
                </c:pt>
                <c:pt idx="91">
                  <c:v>192.82</c:v>
                </c:pt>
                <c:pt idx="92">
                  <c:v>191.36699999999999</c:v>
                </c:pt>
                <c:pt idx="93">
                  <c:v>193.3</c:v>
                </c:pt>
                <c:pt idx="94">
                  <c:v>194.9</c:v>
                </c:pt>
                <c:pt idx="95">
                  <c:v>194.9</c:v>
                </c:pt>
                <c:pt idx="96">
                  <c:v>192.5</c:v>
                </c:pt>
                <c:pt idx="97">
                  <c:v>192.8</c:v>
                </c:pt>
                <c:pt idx="98">
                  <c:v>194.3</c:v>
                </c:pt>
                <c:pt idx="99">
                  <c:v>194.4</c:v>
                </c:pt>
                <c:pt idx="100">
                  <c:v>194.4</c:v>
                </c:pt>
                <c:pt idx="101">
                  <c:v>194.3</c:v>
                </c:pt>
                <c:pt idx="102">
                  <c:v>192.1</c:v>
                </c:pt>
                <c:pt idx="103">
                  <c:v>192.4</c:v>
                </c:pt>
                <c:pt idx="104">
                  <c:v>191</c:v>
                </c:pt>
                <c:pt idx="105">
                  <c:v>194.8</c:v>
                </c:pt>
                <c:pt idx="106">
                  <c:v>195.1</c:v>
                </c:pt>
                <c:pt idx="107">
                  <c:v>195.9</c:v>
                </c:pt>
                <c:pt idx="108">
                  <c:v>192.8</c:v>
                </c:pt>
                <c:pt idx="109">
                  <c:v>190.9</c:v>
                </c:pt>
                <c:pt idx="110">
                  <c:v>191.9</c:v>
                </c:pt>
                <c:pt idx="111">
                  <c:v>194.1</c:v>
                </c:pt>
                <c:pt idx="112">
                  <c:v>194.1</c:v>
                </c:pt>
                <c:pt idx="113">
                  <c:v>194.2</c:v>
                </c:pt>
                <c:pt idx="114">
                  <c:v>193.3</c:v>
                </c:pt>
                <c:pt idx="115">
                  <c:v>193.5</c:v>
                </c:pt>
                <c:pt idx="116">
                  <c:v>193.1</c:v>
                </c:pt>
                <c:pt idx="117">
                  <c:v>193</c:v>
                </c:pt>
                <c:pt idx="118">
                  <c:v>194.6</c:v>
                </c:pt>
                <c:pt idx="119">
                  <c:v>194.4</c:v>
                </c:pt>
                <c:pt idx="120" formatCode="#,##0.0">
                  <c:v>191</c:v>
                </c:pt>
                <c:pt idx="121" formatCode="#,##0.0">
                  <c:v>190.8</c:v>
                </c:pt>
                <c:pt idx="122" formatCode="#,##0.0">
                  <c:v>190.5</c:v>
                </c:pt>
                <c:pt idx="123" formatCode="#,##0.0">
                  <c:v>190.6</c:v>
                </c:pt>
                <c:pt idx="124" formatCode="#,##0.0">
                  <c:v>191.6</c:v>
                </c:pt>
                <c:pt idx="125" formatCode="#,##0.0">
                  <c:v>192.7</c:v>
                </c:pt>
                <c:pt idx="126" formatCode="#,##0.0">
                  <c:v>190.3</c:v>
                </c:pt>
                <c:pt idx="127" formatCode="#,##0.0">
                  <c:v>190.8</c:v>
                </c:pt>
                <c:pt idx="128" formatCode="#,##0.0">
                  <c:v>189.4</c:v>
                </c:pt>
                <c:pt idx="129">
                  <c:v>190.3</c:v>
                </c:pt>
                <c:pt idx="130">
                  <c:v>191.9</c:v>
                </c:pt>
                <c:pt idx="131">
                  <c:v>191.9</c:v>
                </c:pt>
                <c:pt idx="132" formatCode="#,##0.0">
                  <c:v>187.9</c:v>
                </c:pt>
                <c:pt idx="133" formatCode="#,##0.0">
                  <c:v>187.6</c:v>
                </c:pt>
                <c:pt idx="134" formatCode="#,##0.0">
                  <c:v>188.3</c:v>
                </c:pt>
                <c:pt idx="135" formatCode="#,##0.0">
                  <c:v>188.7</c:v>
                </c:pt>
                <c:pt idx="136" formatCode="#,##0.0">
                  <c:v>189.3</c:v>
                </c:pt>
                <c:pt idx="137" formatCode="#,##0.0">
                  <c:v>189.8</c:v>
                </c:pt>
                <c:pt idx="138">
                  <c:v>188.5</c:v>
                </c:pt>
                <c:pt idx="139">
                  <c:v>188</c:v>
                </c:pt>
                <c:pt idx="140">
                  <c:v>188.2</c:v>
                </c:pt>
                <c:pt idx="141">
                  <c:v>189.138517158204</c:v>
                </c:pt>
                <c:pt idx="142">
                  <c:v>189.31732801689603</c:v>
                </c:pt>
                <c:pt idx="143">
                  <c:v>189.242823492441</c:v>
                </c:pt>
                <c:pt idx="144" formatCode="#,##0.0">
                  <c:v>188.6</c:v>
                </c:pt>
                <c:pt idx="145" formatCode="#,##0.0">
                  <c:v>189.1</c:v>
                </c:pt>
                <c:pt idx="146" formatCode="#,##0.0">
                  <c:v>188.2</c:v>
                </c:pt>
                <c:pt idx="147">
                  <c:v>189.4</c:v>
                </c:pt>
                <c:pt idx="148">
                  <c:v>189.6</c:v>
                </c:pt>
                <c:pt idx="149">
                  <c:v>190.4</c:v>
                </c:pt>
                <c:pt idx="150">
                  <c:v>188.5</c:v>
                </c:pt>
                <c:pt idx="151">
                  <c:v>189.1</c:v>
                </c:pt>
                <c:pt idx="152">
                  <c:v>188.08178888076159</c:v>
                </c:pt>
                <c:pt idx="153">
                  <c:v>190.1</c:v>
                </c:pt>
                <c:pt idx="154">
                  <c:v>192.6</c:v>
                </c:pt>
                <c:pt idx="155">
                  <c:v>192.3</c:v>
                </c:pt>
                <c:pt idx="156" formatCode="#,##0.0">
                  <c:v>191.1</c:v>
                </c:pt>
                <c:pt idx="157" formatCode="#,##0.0">
                  <c:v>191.1</c:v>
                </c:pt>
                <c:pt idx="158" formatCode="#,##0.0">
                  <c:v>188.4</c:v>
                </c:pt>
                <c:pt idx="159" formatCode="#,##0.0">
                  <c:v>159.9</c:v>
                </c:pt>
                <c:pt idx="160" formatCode="#,##0.0">
                  <c:v>162.9</c:v>
                </c:pt>
                <c:pt idx="161" formatCode="#,##0.0">
                  <c:v>169.3</c:v>
                </c:pt>
                <c:pt idx="162">
                  <c:v>170.3</c:v>
                </c:pt>
                <c:pt idx="163">
                  <c:v>173.2</c:v>
                </c:pt>
                <c:pt idx="164">
                  <c:v>172.2</c:v>
                </c:pt>
                <c:pt idx="165">
                  <c:v>178.4</c:v>
                </c:pt>
                <c:pt idx="166" formatCode="#0.0">
                  <c:v>179.6</c:v>
                </c:pt>
                <c:pt idx="167">
                  <c:v>180.4</c:v>
                </c:pt>
                <c:pt idx="168">
                  <c:v>177.5</c:v>
                </c:pt>
                <c:pt idx="169">
                  <c:v>178.1</c:v>
                </c:pt>
                <c:pt idx="170">
                  <c:v>178.8</c:v>
                </c:pt>
                <c:pt idx="171">
                  <c:v>179.3</c:v>
                </c:pt>
                <c:pt idx="172">
                  <c:v>180.2</c:v>
                </c:pt>
                <c:pt idx="173">
                  <c:v>180.6</c:v>
                </c:pt>
                <c:pt idx="174">
                  <c:v>181.7</c:v>
                </c:pt>
                <c:pt idx="175">
                  <c:v>181</c:v>
                </c:pt>
                <c:pt idx="176">
                  <c:v>167.3</c:v>
                </c:pt>
                <c:pt idx="177">
                  <c:v>179.6</c:v>
                </c:pt>
                <c:pt idx="178">
                  <c:v>181.3</c:v>
                </c:pt>
                <c:pt idx="179">
                  <c:v>181.8</c:v>
                </c:pt>
                <c:pt idx="180">
                  <c:v>177.8</c:v>
                </c:pt>
                <c:pt idx="181">
                  <c:v>179.8</c:v>
                </c:pt>
                <c:pt idx="182">
                  <c:v>178.7</c:v>
                </c:pt>
                <c:pt idx="183">
                  <c:v>180.2</c:v>
                </c:pt>
                <c:pt idx="184">
                  <c:v>180.28859260339996</c:v>
                </c:pt>
                <c:pt idx="185">
                  <c:v>180.05844565419997</c:v>
                </c:pt>
                <c:pt idx="186">
                  <c:v>182.4</c:v>
                </c:pt>
                <c:pt idx="187">
                  <c:v>182.5</c:v>
                </c:pt>
                <c:pt idx="188">
                  <c:v>182.3</c:v>
                </c:pt>
                <c:pt idx="189">
                  <c:v>184</c:v>
                </c:pt>
                <c:pt idx="190">
                  <c:v>184.6</c:v>
                </c:pt>
                <c:pt idx="191">
                  <c:v>184.6</c:v>
                </c:pt>
                <c:pt idx="192" formatCode="#,##0.0">
                  <c:v>182.8</c:v>
                </c:pt>
                <c:pt idx="193" formatCode="#,##0.0">
                  <c:v>182.9</c:v>
                </c:pt>
                <c:pt idx="194" formatCode="#,##0.0">
                  <c:v>183</c:v>
                </c:pt>
                <c:pt idx="195" formatCode="#,##0.0">
                  <c:v>182.5</c:v>
                </c:pt>
                <c:pt idx="196" formatCode="#,##0.0">
                  <c:v>183.2</c:v>
                </c:pt>
                <c:pt idx="197" formatCode="#,##0.0">
                  <c:v>183.9</c:v>
                </c:pt>
                <c:pt idx="198" formatCode="#,##0.0">
                  <c:v>181.2</c:v>
                </c:pt>
                <c:pt idx="199" formatCode="#,##0.0">
                  <c:v>181.1</c:v>
                </c:pt>
                <c:pt idx="200">
                  <c:v>180.2</c:v>
                </c:pt>
                <c:pt idx="201">
                  <c:v>182.2</c:v>
                </c:pt>
                <c:pt idx="202">
                  <c:v>182.9</c:v>
                </c:pt>
                <c:pt idx="203">
                  <c:v>182.8</c:v>
                </c:pt>
                <c:pt idx="204">
                  <c:v>181.23723465910305</c:v>
                </c:pt>
                <c:pt idx="205">
                  <c:v>181.69686202064358</c:v>
                </c:pt>
                <c:pt idx="206">
                  <c:v>181.87120343364171</c:v>
                </c:pt>
                <c:pt idx="207">
                  <c:v>182.97248703092689</c:v>
                </c:pt>
                <c:pt idx="208">
                  <c:v>182.79849438042356</c:v>
                </c:pt>
                <c:pt idx="209">
                  <c:v>182.43469156573479</c:v>
                </c:pt>
                <c:pt idx="210">
                  <c:v>182.07088875104606</c:v>
                </c:pt>
                <c:pt idx="211" formatCode="General">
                  <c:v>182.2</c:v>
                </c:pt>
              </c:numCache>
            </c:numRef>
          </c:val>
          <c:extLst>
            <c:ext xmlns:c16="http://schemas.microsoft.com/office/drawing/2014/chart" uri="{C3380CC4-5D6E-409C-BE32-E72D297353CC}">
              <c16:uniqueId val="{00000001-1ECE-4EC0-BB34-EE03AFF8B548}"/>
            </c:ext>
          </c:extLst>
        </c:ser>
        <c:dLbls>
          <c:showLegendKey val="0"/>
          <c:showVal val="0"/>
          <c:showCatName val="0"/>
          <c:showSerName val="0"/>
          <c:showPercent val="0"/>
          <c:showBubbleSize val="0"/>
        </c:dLbls>
        <c:gapWidth val="100"/>
        <c:overlap val="-24"/>
        <c:axId val="235141184"/>
        <c:axId val="1"/>
      </c:barChart>
      <c:catAx>
        <c:axId val="235141184"/>
        <c:scaling>
          <c:orientation val="minMax"/>
        </c:scaling>
        <c:delete val="0"/>
        <c:axPos val="b"/>
        <c:title>
          <c:tx>
            <c:rich>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r>
                  <a:rPr lang="en-US" sz="900" dirty="0"/>
                  <a:t>Source: Quarterly Census of Employment and Wages, Bureau of Labor Statistics, Actual Data, January 2007-March 2024          </a:t>
                </a:r>
              </a:p>
              <a:p>
                <a:pPr algn="l">
                  <a:defRPr sz="900"/>
                </a:pPr>
                <a:r>
                  <a:rPr lang="en-US" sz="900" dirty="0"/>
                  <a:t> Model Estimates, April 2024 to July 2024, Dr. Raymond J. Brady, Systems Solutions Consulting</a:t>
                </a:r>
              </a:p>
            </c:rich>
          </c:tx>
          <c:layout>
            <c:manualLayout>
              <c:xMode val="edge"/>
              <c:yMode val="edge"/>
              <c:x val="0.14368379835009848"/>
              <c:y val="0.8618256676881364"/>
            </c:manualLayout>
          </c:layout>
          <c:overlay val="0"/>
          <c:spPr>
            <a:noFill/>
            <a:ln>
              <a:noFill/>
            </a:ln>
            <a:effectLst/>
          </c:spPr>
          <c:txPr>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
        <c:crossesAt val="0"/>
        <c:auto val="1"/>
        <c:lblAlgn val="ctr"/>
        <c:lblOffset val="100"/>
        <c:noMultiLvlLbl val="0"/>
      </c:catAx>
      <c:valAx>
        <c:axId val="1"/>
        <c:scaling>
          <c:orientation val="minMax"/>
          <c:max val="215"/>
          <c:min val="15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Jobs in Thousands</a:t>
                </a:r>
              </a:p>
            </c:rich>
          </c:tx>
          <c:layout>
            <c:manualLayout>
              <c:xMode val="edge"/>
              <c:yMode val="edge"/>
              <c:x val="9.8474060423298145E-3"/>
              <c:y val="0.33278861084772782"/>
            </c:manualLayout>
          </c:layout>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3514118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Current Covered St.Tammany Parish Employment Picture </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3598709752892643"/>
          <c:y val="0.15754141314455425"/>
          <c:w val="0.83454737966057624"/>
          <c:h val="0.53608583432291712"/>
        </c:manualLayout>
      </c:layout>
      <c:bar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trendline>
            <c:spPr>
              <a:ln w="15875" cap="flat" cmpd="sng" algn="ctr">
                <a:solidFill>
                  <a:schemeClr val="accent2"/>
                </a:solidFill>
                <a:prstDash val="solid"/>
              </a:ln>
              <a:effectLst/>
            </c:spPr>
            <c:trendlineType val="movingAvg"/>
            <c:period val="4"/>
            <c:dispRSqr val="0"/>
            <c:dispEq val="0"/>
          </c:trendline>
          <c:cat>
            <c:strRef>
              <c:f>'Orleans-Jefferson -St.Tammany'!$E$2:$E$213</c:f>
              <c:strCache>
                <c:ptCount val="212"/>
                <c:pt idx="0">
                  <c:v>Jan. 2007</c:v>
                </c:pt>
                <c:pt idx="1">
                  <c:v>Feb</c:v>
                </c:pt>
                <c:pt idx="2">
                  <c:v>March</c:v>
                </c:pt>
                <c:pt idx="3">
                  <c:v>April</c:v>
                </c:pt>
                <c:pt idx="4">
                  <c:v>May</c:v>
                </c:pt>
                <c:pt idx="5">
                  <c:v>June</c:v>
                </c:pt>
                <c:pt idx="6">
                  <c:v>July</c:v>
                </c:pt>
                <c:pt idx="7">
                  <c:v>August</c:v>
                </c:pt>
                <c:pt idx="8">
                  <c:v>Sept</c:v>
                </c:pt>
                <c:pt idx="9">
                  <c:v>Oct</c:v>
                </c:pt>
                <c:pt idx="10">
                  <c:v>Nov</c:v>
                </c:pt>
                <c:pt idx="11">
                  <c:v>Dec</c:v>
                </c:pt>
                <c:pt idx="12">
                  <c:v>Jan. 2008</c:v>
                </c:pt>
                <c:pt idx="13">
                  <c:v>Feb</c:v>
                </c:pt>
                <c:pt idx="14">
                  <c:v>March</c:v>
                </c:pt>
                <c:pt idx="15">
                  <c:v>April</c:v>
                </c:pt>
                <c:pt idx="16">
                  <c:v>May</c:v>
                </c:pt>
                <c:pt idx="17">
                  <c:v>June</c:v>
                </c:pt>
                <c:pt idx="18">
                  <c:v>July</c:v>
                </c:pt>
                <c:pt idx="19">
                  <c:v>August</c:v>
                </c:pt>
                <c:pt idx="20">
                  <c:v>Sept</c:v>
                </c:pt>
                <c:pt idx="21">
                  <c:v>Oct</c:v>
                </c:pt>
                <c:pt idx="22">
                  <c:v>Nov</c:v>
                </c:pt>
                <c:pt idx="23">
                  <c:v>Dec</c:v>
                </c:pt>
                <c:pt idx="24">
                  <c:v>Jan.2009</c:v>
                </c:pt>
                <c:pt idx="25">
                  <c:v>Feb.</c:v>
                </c:pt>
                <c:pt idx="26">
                  <c:v>March</c:v>
                </c:pt>
                <c:pt idx="27">
                  <c:v>April</c:v>
                </c:pt>
                <c:pt idx="28">
                  <c:v>May</c:v>
                </c:pt>
                <c:pt idx="29">
                  <c:v>June</c:v>
                </c:pt>
                <c:pt idx="30">
                  <c:v>July</c:v>
                </c:pt>
                <c:pt idx="31">
                  <c:v>August</c:v>
                </c:pt>
                <c:pt idx="32">
                  <c:v>Sept</c:v>
                </c:pt>
                <c:pt idx="33">
                  <c:v>Oct</c:v>
                </c:pt>
                <c:pt idx="34">
                  <c:v>Nov</c:v>
                </c:pt>
                <c:pt idx="35">
                  <c:v>Dec.</c:v>
                </c:pt>
                <c:pt idx="36">
                  <c:v>Jan. 2010</c:v>
                </c:pt>
                <c:pt idx="37">
                  <c:v>Feb</c:v>
                </c:pt>
                <c:pt idx="38">
                  <c:v>March</c:v>
                </c:pt>
                <c:pt idx="39">
                  <c:v>April</c:v>
                </c:pt>
                <c:pt idx="40">
                  <c:v>May</c:v>
                </c:pt>
                <c:pt idx="41">
                  <c:v>June</c:v>
                </c:pt>
                <c:pt idx="42">
                  <c:v>July</c:v>
                </c:pt>
                <c:pt idx="43">
                  <c:v>August</c:v>
                </c:pt>
                <c:pt idx="44">
                  <c:v>Sept</c:v>
                </c:pt>
                <c:pt idx="45">
                  <c:v>Oct</c:v>
                </c:pt>
                <c:pt idx="46">
                  <c:v>Nov</c:v>
                </c:pt>
                <c:pt idx="47">
                  <c:v>Dec</c:v>
                </c:pt>
                <c:pt idx="48">
                  <c:v>Jan. 2011</c:v>
                </c:pt>
                <c:pt idx="49">
                  <c:v>Feb</c:v>
                </c:pt>
                <c:pt idx="50">
                  <c:v>March</c:v>
                </c:pt>
                <c:pt idx="51">
                  <c:v>April</c:v>
                </c:pt>
                <c:pt idx="52">
                  <c:v>May</c:v>
                </c:pt>
                <c:pt idx="53">
                  <c:v>June</c:v>
                </c:pt>
                <c:pt idx="54">
                  <c:v>July</c:v>
                </c:pt>
                <c:pt idx="55">
                  <c:v>August</c:v>
                </c:pt>
                <c:pt idx="56">
                  <c:v> Sept </c:v>
                </c:pt>
                <c:pt idx="57">
                  <c:v>Oct</c:v>
                </c:pt>
                <c:pt idx="58">
                  <c:v>Nov</c:v>
                </c:pt>
                <c:pt idx="59">
                  <c:v>Dec</c:v>
                </c:pt>
                <c:pt idx="60">
                  <c:v> Jan. 2012 </c:v>
                </c:pt>
                <c:pt idx="61">
                  <c:v>Feb</c:v>
                </c:pt>
                <c:pt idx="62">
                  <c:v>March</c:v>
                </c:pt>
                <c:pt idx="63">
                  <c:v>April</c:v>
                </c:pt>
                <c:pt idx="64">
                  <c:v>May</c:v>
                </c:pt>
                <c:pt idx="65">
                  <c:v>June</c:v>
                </c:pt>
                <c:pt idx="66">
                  <c:v>July</c:v>
                </c:pt>
                <c:pt idx="67">
                  <c:v>August</c:v>
                </c:pt>
                <c:pt idx="68">
                  <c:v> Sept </c:v>
                </c:pt>
                <c:pt idx="69">
                  <c:v>Oct</c:v>
                </c:pt>
                <c:pt idx="70">
                  <c:v>Nov</c:v>
                </c:pt>
                <c:pt idx="71">
                  <c:v>Dec</c:v>
                </c:pt>
                <c:pt idx="72">
                  <c:v>Jan. 2013</c:v>
                </c:pt>
                <c:pt idx="73">
                  <c:v>Feb</c:v>
                </c:pt>
                <c:pt idx="74">
                  <c:v>March</c:v>
                </c:pt>
                <c:pt idx="75">
                  <c:v>April</c:v>
                </c:pt>
                <c:pt idx="76">
                  <c:v>May</c:v>
                </c:pt>
                <c:pt idx="77">
                  <c:v>June</c:v>
                </c:pt>
                <c:pt idx="78">
                  <c:v> July </c:v>
                </c:pt>
                <c:pt idx="79">
                  <c:v> August </c:v>
                </c:pt>
                <c:pt idx="80">
                  <c:v> Sept </c:v>
                </c:pt>
                <c:pt idx="81">
                  <c:v> Oct </c:v>
                </c:pt>
                <c:pt idx="82">
                  <c:v> Nov </c:v>
                </c:pt>
                <c:pt idx="83">
                  <c:v> Dec  </c:v>
                </c:pt>
                <c:pt idx="84">
                  <c:v> Jan. 2014 </c:v>
                </c:pt>
                <c:pt idx="85">
                  <c:v> Feb </c:v>
                </c:pt>
                <c:pt idx="86">
                  <c:v> March </c:v>
                </c:pt>
                <c:pt idx="87">
                  <c:v> April </c:v>
                </c:pt>
                <c:pt idx="88">
                  <c:v> May </c:v>
                </c:pt>
                <c:pt idx="89">
                  <c:v> June </c:v>
                </c:pt>
                <c:pt idx="90">
                  <c:v>July</c:v>
                </c:pt>
                <c:pt idx="91">
                  <c:v>August</c:v>
                </c:pt>
                <c:pt idx="92">
                  <c:v> Sept </c:v>
                </c:pt>
                <c:pt idx="93">
                  <c:v>Oct</c:v>
                </c:pt>
                <c:pt idx="94">
                  <c:v>Nov</c:v>
                </c:pt>
                <c:pt idx="95">
                  <c:v>Dec</c:v>
                </c:pt>
                <c:pt idx="96">
                  <c:v> Jan. 2015 </c:v>
                </c:pt>
                <c:pt idx="97">
                  <c:v>Feb</c:v>
                </c:pt>
                <c:pt idx="98">
                  <c:v>March</c:v>
                </c:pt>
                <c:pt idx="99">
                  <c:v>April</c:v>
                </c:pt>
                <c:pt idx="100">
                  <c:v>May</c:v>
                </c:pt>
                <c:pt idx="101">
                  <c:v>June</c:v>
                </c:pt>
                <c:pt idx="102">
                  <c:v>July</c:v>
                </c:pt>
                <c:pt idx="103">
                  <c:v>August</c:v>
                </c:pt>
                <c:pt idx="104">
                  <c:v> Sept </c:v>
                </c:pt>
                <c:pt idx="105">
                  <c:v>Oct</c:v>
                </c:pt>
                <c:pt idx="106">
                  <c:v>Nov</c:v>
                </c:pt>
                <c:pt idx="107">
                  <c:v>Dec</c:v>
                </c:pt>
                <c:pt idx="108">
                  <c:v>Jan. 2016</c:v>
                </c:pt>
                <c:pt idx="109">
                  <c:v>Feb</c:v>
                </c:pt>
                <c:pt idx="110">
                  <c:v>March</c:v>
                </c:pt>
                <c:pt idx="111">
                  <c:v>April</c:v>
                </c:pt>
                <c:pt idx="112">
                  <c:v>May</c:v>
                </c:pt>
                <c:pt idx="113">
                  <c:v>June</c:v>
                </c:pt>
                <c:pt idx="114">
                  <c:v>July</c:v>
                </c:pt>
                <c:pt idx="115">
                  <c:v>August</c:v>
                </c:pt>
                <c:pt idx="116">
                  <c:v> Sept </c:v>
                </c:pt>
                <c:pt idx="117">
                  <c:v>Oct</c:v>
                </c:pt>
                <c:pt idx="118">
                  <c:v>Nov</c:v>
                </c:pt>
                <c:pt idx="119">
                  <c:v>Dec</c:v>
                </c:pt>
                <c:pt idx="120">
                  <c:v>Jan.2017</c:v>
                </c:pt>
                <c:pt idx="121">
                  <c:v>Feb</c:v>
                </c:pt>
                <c:pt idx="122">
                  <c:v>March</c:v>
                </c:pt>
                <c:pt idx="123">
                  <c:v>April</c:v>
                </c:pt>
                <c:pt idx="124">
                  <c:v>May</c:v>
                </c:pt>
                <c:pt idx="125">
                  <c:v>June</c:v>
                </c:pt>
                <c:pt idx="126">
                  <c:v>July</c:v>
                </c:pt>
                <c:pt idx="127">
                  <c:v>August</c:v>
                </c:pt>
                <c:pt idx="128">
                  <c:v> Sept </c:v>
                </c:pt>
                <c:pt idx="129">
                  <c:v>Oct</c:v>
                </c:pt>
                <c:pt idx="130">
                  <c:v>Nov</c:v>
                </c:pt>
                <c:pt idx="131">
                  <c:v>Dec</c:v>
                </c:pt>
                <c:pt idx="132">
                  <c:v>Jan. 2018</c:v>
                </c:pt>
                <c:pt idx="133">
                  <c:v>Feb</c:v>
                </c:pt>
                <c:pt idx="134">
                  <c:v>March</c:v>
                </c:pt>
                <c:pt idx="135">
                  <c:v>April</c:v>
                </c:pt>
                <c:pt idx="136">
                  <c:v>May</c:v>
                </c:pt>
                <c:pt idx="137">
                  <c:v>June</c:v>
                </c:pt>
                <c:pt idx="138">
                  <c:v>July</c:v>
                </c:pt>
                <c:pt idx="139">
                  <c:v>August</c:v>
                </c:pt>
                <c:pt idx="140">
                  <c:v> Sept </c:v>
                </c:pt>
                <c:pt idx="141">
                  <c:v>Oct</c:v>
                </c:pt>
                <c:pt idx="142">
                  <c:v>Nov</c:v>
                </c:pt>
                <c:pt idx="143">
                  <c:v>Dec</c:v>
                </c:pt>
                <c:pt idx="144">
                  <c:v>Jan. 2019</c:v>
                </c:pt>
                <c:pt idx="145">
                  <c:v>Feb</c:v>
                </c:pt>
                <c:pt idx="146">
                  <c:v>March</c:v>
                </c:pt>
                <c:pt idx="147">
                  <c:v>April</c:v>
                </c:pt>
                <c:pt idx="148">
                  <c:v>May</c:v>
                </c:pt>
                <c:pt idx="149">
                  <c:v>June</c:v>
                </c:pt>
                <c:pt idx="150">
                  <c:v>July</c:v>
                </c:pt>
                <c:pt idx="151">
                  <c:v>August</c:v>
                </c:pt>
                <c:pt idx="152">
                  <c:v> Sept </c:v>
                </c:pt>
                <c:pt idx="153">
                  <c:v>Oct</c:v>
                </c:pt>
                <c:pt idx="154">
                  <c:v>Nov</c:v>
                </c:pt>
                <c:pt idx="155">
                  <c:v>Dec</c:v>
                </c:pt>
                <c:pt idx="156">
                  <c:v>Jan. 2020</c:v>
                </c:pt>
                <c:pt idx="157">
                  <c:v>Feb</c:v>
                </c:pt>
                <c:pt idx="158">
                  <c:v>March</c:v>
                </c:pt>
                <c:pt idx="159">
                  <c:v>April</c:v>
                </c:pt>
                <c:pt idx="160">
                  <c:v>May</c:v>
                </c:pt>
                <c:pt idx="161">
                  <c:v>June</c:v>
                </c:pt>
                <c:pt idx="162">
                  <c:v>July </c:v>
                </c:pt>
                <c:pt idx="163">
                  <c:v>August</c:v>
                </c:pt>
                <c:pt idx="164">
                  <c:v>September</c:v>
                </c:pt>
                <c:pt idx="165">
                  <c:v>Oct</c:v>
                </c:pt>
                <c:pt idx="166">
                  <c:v>Nov</c:v>
                </c:pt>
                <c:pt idx="167">
                  <c:v>Dec</c:v>
                </c:pt>
                <c:pt idx="168">
                  <c:v>Jan. 2021</c:v>
                </c:pt>
                <c:pt idx="169">
                  <c:v>Feb</c:v>
                </c:pt>
                <c:pt idx="170">
                  <c:v>March</c:v>
                </c:pt>
                <c:pt idx="171">
                  <c:v>April</c:v>
                </c:pt>
                <c:pt idx="172">
                  <c:v>May</c:v>
                </c:pt>
                <c:pt idx="173">
                  <c:v>June</c:v>
                </c:pt>
                <c:pt idx="174">
                  <c:v>July</c:v>
                </c:pt>
                <c:pt idx="175">
                  <c:v>August</c:v>
                </c:pt>
                <c:pt idx="176">
                  <c:v>September</c:v>
                </c:pt>
                <c:pt idx="177">
                  <c:v>October</c:v>
                </c:pt>
                <c:pt idx="178">
                  <c:v>Nov</c:v>
                </c:pt>
                <c:pt idx="179">
                  <c:v>Dec</c:v>
                </c:pt>
                <c:pt idx="180">
                  <c:v>Jan.2022</c:v>
                </c:pt>
                <c:pt idx="181">
                  <c:v>Feb</c:v>
                </c:pt>
                <c:pt idx="182">
                  <c:v>March</c:v>
                </c:pt>
                <c:pt idx="183">
                  <c:v>April</c:v>
                </c:pt>
                <c:pt idx="184">
                  <c:v>May </c:v>
                </c:pt>
                <c:pt idx="185">
                  <c:v>June</c:v>
                </c:pt>
                <c:pt idx="186">
                  <c:v>July</c:v>
                </c:pt>
                <c:pt idx="187">
                  <c:v>August</c:v>
                </c:pt>
                <c:pt idx="188">
                  <c:v>September</c:v>
                </c:pt>
                <c:pt idx="189">
                  <c:v>October</c:v>
                </c:pt>
                <c:pt idx="190">
                  <c:v>Nov</c:v>
                </c:pt>
                <c:pt idx="191">
                  <c:v>Dec</c:v>
                </c:pt>
                <c:pt idx="192">
                  <c:v>Jan. 2023</c:v>
                </c:pt>
                <c:pt idx="193">
                  <c:v>Feb</c:v>
                </c:pt>
                <c:pt idx="194">
                  <c:v>March</c:v>
                </c:pt>
                <c:pt idx="195">
                  <c:v>April</c:v>
                </c:pt>
                <c:pt idx="196">
                  <c:v>May </c:v>
                </c:pt>
                <c:pt idx="197">
                  <c:v>June</c:v>
                </c:pt>
                <c:pt idx="198">
                  <c:v>July</c:v>
                </c:pt>
                <c:pt idx="199">
                  <c:v>August</c:v>
                </c:pt>
                <c:pt idx="200">
                  <c:v>September</c:v>
                </c:pt>
                <c:pt idx="201">
                  <c:v>October</c:v>
                </c:pt>
                <c:pt idx="202">
                  <c:v>Nov</c:v>
                </c:pt>
                <c:pt idx="203">
                  <c:v>Dec</c:v>
                </c:pt>
                <c:pt idx="204">
                  <c:v>Jan. 2024</c:v>
                </c:pt>
                <c:pt idx="205">
                  <c:v>Feb</c:v>
                </c:pt>
                <c:pt idx="206">
                  <c:v>March</c:v>
                </c:pt>
                <c:pt idx="207">
                  <c:v>April</c:v>
                </c:pt>
                <c:pt idx="208">
                  <c:v>May </c:v>
                </c:pt>
                <c:pt idx="209">
                  <c:v>June</c:v>
                </c:pt>
                <c:pt idx="210">
                  <c:v>July</c:v>
                </c:pt>
                <c:pt idx="211">
                  <c:v>August</c:v>
                </c:pt>
              </c:strCache>
            </c:strRef>
          </c:cat>
          <c:val>
            <c:numRef>
              <c:f>'Orleans-Jefferson -St.Tammany'!$F$2:$F$213</c:f>
              <c:numCache>
                <c:formatCode>0.0</c:formatCode>
                <c:ptCount val="212"/>
                <c:pt idx="0">
                  <c:v>74.028000000000006</c:v>
                </c:pt>
                <c:pt idx="1">
                  <c:v>74.775000000000006</c:v>
                </c:pt>
                <c:pt idx="2">
                  <c:v>75.683999999999997</c:v>
                </c:pt>
                <c:pt idx="3">
                  <c:v>75.052000000000007</c:v>
                </c:pt>
                <c:pt idx="4">
                  <c:v>76.088999999999999</c:v>
                </c:pt>
                <c:pt idx="5">
                  <c:v>76.203999999999994</c:v>
                </c:pt>
                <c:pt idx="6">
                  <c:v>74.162000000000006</c:v>
                </c:pt>
                <c:pt idx="7">
                  <c:v>74.471000000000004</c:v>
                </c:pt>
                <c:pt idx="8">
                  <c:v>74.498999999999995</c:v>
                </c:pt>
                <c:pt idx="9">
                  <c:v>75.186000000000007</c:v>
                </c:pt>
                <c:pt idx="10">
                  <c:v>75.637</c:v>
                </c:pt>
                <c:pt idx="11">
                  <c:v>76.539000000000001</c:v>
                </c:pt>
                <c:pt idx="12">
                  <c:v>74.266000000000005</c:v>
                </c:pt>
                <c:pt idx="13">
                  <c:v>74.137</c:v>
                </c:pt>
                <c:pt idx="14">
                  <c:v>74.701999999999998</c:v>
                </c:pt>
                <c:pt idx="15">
                  <c:v>74.616</c:v>
                </c:pt>
                <c:pt idx="16">
                  <c:v>74.956000000000003</c:v>
                </c:pt>
                <c:pt idx="17">
                  <c:v>75.569000000000003</c:v>
                </c:pt>
                <c:pt idx="18">
                  <c:v>74.134</c:v>
                </c:pt>
                <c:pt idx="19">
                  <c:v>74.358999999999995</c:v>
                </c:pt>
                <c:pt idx="20">
                  <c:v>74.275000000000006</c:v>
                </c:pt>
                <c:pt idx="21">
                  <c:v>74.426000000000002</c:v>
                </c:pt>
                <c:pt idx="22">
                  <c:v>74.66</c:v>
                </c:pt>
                <c:pt idx="23">
                  <c:v>75.269000000000005</c:v>
                </c:pt>
                <c:pt idx="24">
                  <c:v>74.944000000000003</c:v>
                </c:pt>
                <c:pt idx="25">
                  <c:v>74.911000000000001</c:v>
                </c:pt>
                <c:pt idx="26">
                  <c:v>75.171000000000006</c:v>
                </c:pt>
                <c:pt idx="27">
                  <c:v>74.759</c:v>
                </c:pt>
                <c:pt idx="28">
                  <c:v>75.405000000000001</c:v>
                </c:pt>
                <c:pt idx="29">
                  <c:v>75.793000000000006</c:v>
                </c:pt>
                <c:pt idx="30">
                  <c:v>74.361000000000004</c:v>
                </c:pt>
                <c:pt idx="31">
                  <c:v>74.539000000000001</c:v>
                </c:pt>
                <c:pt idx="32">
                  <c:v>74.799000000000007</c:v>
                </c:pt>
                <c:pt idx="33">
                  <c:v>75.150999999999996</c:v>
                </c:pt>
                <c:pt idx="34">
                  <c:v>75.352999999999994</c:v>
                </c:pt>
                <c:pt idx="35">
                  <c:v>75.31</c:v>
                </c:pt>
                <c:pt idx="36">
                  <c:v>74.045000000000002</c:v>
                </c:pt>
                <c:pt idx="37">
                  <c:v>74.012</c:v>
                </c:pt>
                <c:pt idx="38">
                  <c:v>74.710999999999999</c:v>
                </c:pt>
                <c:pt idx="39">
                  <c:v>74.831000000000003</c:v>
                </c:pt>
                <c:pt idx="40">
                  <c:v>75.331000000000003</c:v>
                </c:pt>
                <c:pt idx="41">
                  <c:v>75.67</c:v>
                </c:pt>
                <c:pt idx="42">
                  <c:v>74.018000000000001</c:v>
                </c:pt>
                <c:pt idx="43">
                  <c:v>74.736000000000004</c:v>
                </c:pt>
                <c:pt idx="44">
                  <c:v>74.75</c:v>
                </c:pt>
                <c:pt idx="45">
                  <c:v>75.653999999999996</c:v>
                </c:pt>
                <c:pt idx="46">
                  <c:v>75.834000000000003</c:v>
                </c:pt>
                <c:pt idx="47">
                  <c:v>76.260999999999996</c:v>
                </c:pt>
                <c:pt idx="48">
                  <c:v>75.936000000000007</c:v>
                </c:pt>
                <c:pt idx="49">
                  <c:v>76.076999999999998</c:v>
                </c:pt>
                <c:pt idx="50">
                  <c:v>76.231999999999999</c:v>
                </c:pt>
                <c:pt idx="51">
                  <c:v>76.834000000000003</c:v>
                </c:pt>
                <c:pt idx="52">
                  <c:v>77.869</c:v>
                </c:pt>
                <c:pt idx="53">
                  <c:v>77.662999999999997</c:v>
                </c:pt>
                <c:pt idx="54">
                  <c:v>76.448999999999998</c:v>
                </c:pt>
                <c:pt idx="55">
                  <c:v>77.209999999999994</c:v>
                </c:pt>
                <c:pt idx="56">
                  <c:v>76.765000000000001</c:v>
                </c:pt>
                <c:pt idx="57">
                  <c:v>77.320999999999998</c:v>
                </c:pt>
                <c:pt idx="58">
                  <c:v>77.876999999999995</c:v>
                </c:pt>
                <c:pt idx="59">
                  <c:v>78.459999999999994</c:v>
                </c:pt>
                <c:pt idx="60">
                  <c:v>78.019000000000005</c:v>
                </c:pt>
                <c:pt idx="61">
                  <c:v>78.031000000000006</c:v>
                </c:pt>
                <c:pt idx="62">
                  <c:v>78.265000000000001</c:v>
                </c:pt>
                <c:pt idx="63">
                  <c:v>78.852999999999994</c:v>
                </c:pt>
                <c:pt idx="64">
                  <c:v>79.569000000000003</c:v>
                </c:pt>
                <c:pt idx="65">
                  <c:v>78.950999999999993</c:v>
                </c:pt>
                <c:pt idx="66">
                  <c:v>78.914000000000001</c:v>
                </c:pt>
                <c:pt idx="67">
                  <c:v>79.686999999999998</c:v>
                </c:pt>
                <c:pt idx="68">
                  <c:v>79.256</c:v>
                </c:pt>
                <c:pt idx="69">
                  <c:v>79.823999999999998</c:v>
                </c:pt>
                <c:pt idx="70">
                  <c:v>80.137</c:v>
                </c:pt>
                <c:pt idx="71">
                  <c:v>80.884</c:v>
                </c:pt>
                <c:pt idx="72">
                  <c:v>79.167000000000002</c:v>
                </c:pt>
                <c:pt idx="73">
                  <c:v>79.361000000000004</c:v>
                </c:pt>
                <c:pt idx="74">
                  <c:v>79.819000000000003</c:v>
                </c:pt>
                <c:pt idx="75">
                  <c:v>80.188999999999993</c:v>
                </c:pt>
                <c:pt idx="76">
                  <c:v>80.817999999999998</c:v>
                </c:pt>
                <c:pt idx="77">
                  <c:v>80.692999999999998</c:v>
                </c:pt>
                <c:pt idx="78">
                  <c:v>80.701999999999998</c:v>
                </c:pt>
                <c:pt idx="79">
                  <c:v>81.661000000000001</c:v>
                </c:pt>
                <c:pt idx="80">
                  <c:v>81.22</c:v>
                </c:pt>
                <c:pt idx="81">
                  <c:v>81.575999999999993</c:v>
                </c:pt>
                <c:pt idx="82">
                  <c:v>81.736999999999995</c:v>
                </c:pt>
                <c:pt idx="83">
                  <c:v>82.236999999999995</c:v>
                </c:pt>
                <c:pt idx="84">
                  <c:v>81.353999999999999</c:v>
                </c:pt>
                <c:pt idx="85">
                  <c:v>81.138999999999996</c:v>
                </c:pt>
                <c:pt idx="86">
                  <c:v>81.673000000000002</c:v>
                </c:pt>
                <c:pt idx="87">
                  <c:v>82.01</c:v>
                </c:pt>
                <c:pt idx="88">
                  <c:v>82.56</c:v>
                </c:pt>
                <c:pt idx="89">
                  <c:v>82.558000000000007</c:v>
                </c:pt>
                <c:pt idx="90">
                  <c:v>82.427000000000007</c:v>
                </c:pt>
                <c:pt idx="91">
                  <c:v>83.373999999999995</c:v>
                </c:pt>
                <c:pt idx="92">
                  <c:v>83.063999999999993</c:v>
                </c:pt>
                <c:pt idx="93">
                  <c:v>84.4</c:v>
                </c:pt>
                <c:pt idx="94">
                  <c:v>84.9</c:v>
                </c:pt>
                <c:pt idx="95">
                  <c:v>85.6</c:v>
                </c:pt>
                <c:pt idx="96" formatCode="#,##0.0">
                  <c:v>83.9</c:v>
                </c:pt>
                <c:pt idx="97" formatCode="#,##0.0">
                  <c:v>83.9</c:v>
                </c:pt>
                <c:pt idx="98" formatCode="#,##0.0">
                  <c:v>84.1</c:v>
                </c:pt>
                <c:pt idx="99">
                  <c:v>85.7</c:v>
                </c:pt>
                <c:pt idx="100">
                  <c:v>86.3</c:v>
                </c:pt>
                <c:pt idx="101">
                  <c:v>86.5</c:v>
                </c:pt>
                <c:pt idx="102">
                  <c:v>85.9</c:v>
                </c:pt>
                <c:pt idx="103">
                  <c:v>86.4</c:v>
                </c:pt>
                <c:pt idx="104">
                  <c:v>86.2</c:v>
                </c:pt>
                <c:pt idx="105">
                  <c:v>87.1</c:v>
                </c:pt>
                <c:pt idx="106">
                  <c:v>87</c:v>
                </c:pt>
                <c:pt idx="107">
                  <c:v>87.6</c:v>
                </c:pt>
                <c:pt idx="108">
                  <c:v>87.2</c:v>
                </c:pt>
                <c:pt idx="109">
                  <c:v>86.9</c:v>
                </c:pt>
                <c:pt idx="110">
                  <c:v>87</c:v>
                </c:pt>
                <c:pt idx="111">
                  <c:v>87.5</c:v>
                </c:pt>
                <c:pt idx="112">
                  <c:v>88.1</c:v>
                </c:pt>
                <c:pt idx="113">
                  <c:v>87.7</c:v>
                </c:pt>
                <c:pt idx="114" formatCode="General">
                  <c:v>88</c:v>
                </c:pt>
                <c:pt idx="115">
                  <c:v>87.9</c:v>
                </c:pt>
                <c:pt idx="116">
                  <c:v>88.4</c:v>
                </c:pt>
                <c:pt idx="117">
                  <c:v>88</c:v>
                </c:pt>
                <c:pt idx="118">
                  <c:v>88.4</c:v>
                </c:pt>
                <c:pt idx="119">
                  <c:v>88.9</c:v>
                </c:pt>
                <c:pt idx="120">
                  <c:v>87.7</c:v>
                </c:pt>
                <c:pt idx="121">
                  <c:v>87.6</c:v>
                </c:pt>
                <c:pt idx="122">
                  <c:v>87.6</c:v>
                </c:pt>
                <c:pt idx="123">
                  <c:v>87.9</c:v>
                </c:pt>
                <c:pt idx="124">
                  <c:v>88.6</c:v>
                </c:pt>
                <c:pt idx="125">
                  <c:v>88.4</c:v>
                </c:pt>
                <c:pt idx="126">
                  <c:v>88.1</c:v>
                </c:pt>
                <c:pt idx="127">
                  <c:v>88.7</c:v>
                </c:pt>
                <c:pt idx="128">
                  <c:v>88</c:v>
                </c:pt>
                <c:pt idx="129">
                  <c:v>88.2</c:v>
                </c:pt>
                <c:pt idx="130">
                  <c:v>89.6</c:v>
                </c:pt>
                <c:pt idx="131">
                  <c:v>89.7</c:v>
                </c:pt>
                <c:pt idx="132">
                  <c:v>86.9</c:v>
                </c:pt>
                <c:pt idx="133">
                  <c:v>86.9</c:v>
                </c:pt>
                <c:pt idx="134">
                  <c:v>87.4</c:v>
                </c:pt>
                <c:pt idx="135">
                  <c:v>88.2</c:v>
                </c:pt>
                <c:pt idx="136">
                  <c:v>89.2</c:v>
                </c:pt>
                <c:pt idx="137">
                  <c:v>89</c:v>
                </c:pt>
                <c:pt idx="138">
                  <c:v>88.2</c:v>
                </c:pt>
                <c:pt idx="139">
                  <c:v>89.7</c:v>
                </c:pt>
                <c:pt idx="140">
                  <c:v>89.1</c:v>
                </c:pt>
                <c:pt idx="141">
                  <c:v>89.7</c:v>
                </c:pt>
                <c:pt idx="142">
                  <c:v>90.3</c:v>
                </c:pt>
                <c:pt idx="143">
                  <c:v>90.6</c:v>
                </c:pt>
                <c:pt idx="144">
                  <c:v>89.3</c:v>
                </c:pt>
                <c:pt idx="145" formatCode="#,##0.0">
                  <c:v>89.4</c:v>
                </c:pt>
                <c:pt idx="146" formatCode="#,##0.0">
                  <c:v>89.3</c:v>
                </c:pt>
                <c:pt idx="147" formatCode="#,##0.0">
                  <c:v>90.3</c:v>
                </c:pt>
                <c:pt idx="148" formatCode="#,##0.0">
                  <c:v>90.8</c:v>
                </c:pt>
                <c:pt idx="149" formatCode="#,##0.0">
                  <c:v>91</c:v>
                </c:pt>
                <c:pt idx="150">
                  <c:v>91.165292716105427</c:v>
                </c:pt>
                <c:pt idx="151">
                  <c:v>91.343793557510864</c:v>
                </c:pt>
                <c:pt idx="152">
                  <c:v>91.518513551911511</c:v>
                </c:pt>
                <c:pt idx="153">
                  <c:v>90.5</c:v>
                </c:pt>
                <c:pt idx="154">
                  <c:v>91.2</c:v>
                </c:pt>
                <c:pt idx="155">
                  <c:v>91.5</c:v>
                </c:pt>
                <c:pt idx="156" formatCode="#0.0">
                  <c:v>90.2</c:v>
                </c:pt>
                <c:pt idx="157">
                  <c:v>90.4</c:v>
                </c:pt>
                <c:pt idx="158">
                  <c:v>89.7</c:v>
                </c:pt>
                <c:pt idx="159">
                  <c:v>77.3</c:v>
                </c:pt>
                <c:pt idx="160">
                  <c:v>80.3</c:v>
                </c:pt>
                <c:pt idx="161">
                  <c:v>83.6</c:v>
                </c:pt>
                <c:pt idx="162">
                  <c:v>84.311000000000007</c:v>
                </c:pt>
                <c:pt idx="163">
                  <c:v>85.28</c:v>
                </c:pt>
                <c:pt idx="164">
                  <c:v>84.676346492879219</c:v>
                </c:pt>
                <c:pt idx="165">
                  <c:v>84.856383505018783</c:v>
                </c:pt>
                <c:pt idx="166">
                  <c:v>85.126698647396637</c:v>
                </c:pt>
                <c:pt idx="167">
                  <c:v>85.266076565262665</c:v>
                </c:pt>
                <c:pt idx="168">
                  <c:v>87.7</c:v>
                </c:pt>
                <c:pt idx="169">
                  <c:v>87.5</c:v>
                </c:pt>
                <c:pt idx="170">
                  <c:v>88.2</c:v>
                </c:pt>
                <c:pt idx="171">
                  <c:v>88.9</c:v>
                </c:pt>
                <c:pt idx="172">
                  <c:v>89.7</c:v>
                </c:pt>
                <c:pt idx="173">
                  <c:v>90</c:v>
                </c:pt>
                <c:pt idx="174">
                  <c:v>90.3</c:v>
                </c:pt>
                <c:pt idx="175">
                  <c:v>90</c:v>
                </c:pt>
                <c:pt idx="176">
                  <c:v>87.2</c:v>
                </c:pt>
                <c:pt idx="177">
                  <c:v>90.5</c:v>
                </c:pt>
                <c:pt idx="178">
                  <c:v>91</c:v>
                </c:pt>
                <c:pt idx="179">
                  <c:v>91.7</c:v>
                </c:pt>
                <c:pt idx="180">
                  <c:v>89.8</c:v>
                </c:pt>
                <c:pt idx="181">
                  <c:v>90.3</c:v>
                </c:pt>
                <c:pt idx="182">
                  <c:v>90</c:v>
                </c:pt>
                <c:pt idx="183">
                  <c:v>91.7</c:v>
                </c:pt>
                <c:pt idx="184">
                  <c:v>92.2</c:v>
                </c:pt>
                <c:pt idx="185">
                  <c:v>92</c:v>
                </c:pt>
                <c:pt idx="186">
                  <c:v>93.7</c:v>
                </c:pt>
                <c:pt idx="187">
                  <c:v>94</c:v>
                </c:pt>
                <c:pt idx="188">
                  <c:v>93.8</c:v>
                </c:pt>
                <c:pt idx="189">
                  <c:v>94.2</c:v>
                </c:pt>
                <c:pt idx="190">
                  <c:v>94.6</c:v>
                </c:pt>
                <c:pt idx="191" formatCode="#,##0.0">
                  <c:v>95.1</c:v>
                </c:pt>
                <c:pt idx="192">
                  <c:v>94</c:v>
                </c:pt>
                <c:pt idx="193">
                  <c:v>93.9</c:v>
                </c:pt>
                <c:pt idx="194">
                  <c:v>94.4</c:v>
                </c:pt>
                <c:pt idx="195">
                  <c:v>94.6</c:v>
                </c:pt>
                <c:pt idx="196">
                  <c:v>95.5</c:v>
                </c:pt>
                <c:pt idx="197">
                  <c:v>95.3</c:v>
                </c:pt>
                <c:pt idx="198">
                  <c:v>95.1</c:v>
                </c:pt>
                <c:pt idx="199">
                  <c:v>95.3</c:v>
                </c:pt>
                <c:pt idx="200" formatCode="General">
                  <c:v>95.5</c:v>
                </c:pt>
                <c:pt idx="201">
                  <c:v>95.9</c:v>
                </c:pt>
                <c:pt idx="202">
                  <c:v>96.5</c:v>
                </c:pt>
                <c:pt idx="203">
                  <c:v>96.7</c:v>
                </c:pt>
                <c:pt idx="204">
                  <c:v>95</c:v>
                </c:pt>
                <c:pt idx="205">
                  <c:v>95</c:v>
                </c:pt>
                <c:pt idx="206">
                  <c:v>95.515129663720757</c:v>
                </c:pt>
                <c:pt idx="207">
                  <c:v>95.846007414019724</c:v>
                </c:pt>
                <c:pt idx="208">
                  <c:v>95.948646984318671</c:v>
                </c:pt>
                <c:pt idx="209">
                  <c:v>96.02151956516191</c:v>
                </c:pt>
                <c:pt idx="210">
                  <c:v>96.094392146005163</c:v>
                </c:pt>
                <c:pt idx="211" formatCode="General">
                  <c:v>96.2</c:v>
                </c:pt>
              </c:numCache>
            </c:numRef>
          </c:val>
          <c:extLst>
            <c:ext xmlns:c16="http://schemas.microsoft.com/office/drawing/2014/chart" uri="{C3380CC4-5D6E-409C-BE32-E72D297353CC}">
              <c16:uniqueId val="{00000001-B984-4D5E-89D4-875F439F700A}"/>
            </c:ext>
          </c:extLst>
        </c:ser>
        <c:dLbls>
          <c:showLegendKey val="0"/>
          <c:showVal val="0"/>
          <c:showCatName val="0"/>
          <c:showSerName val="0"/>
          <c:showPercent val="0"/>
          <c:showBubbleSize val="0"/>
        </c:dLbls>
        <c:gapWidth val="100"/>
        <c:overlap val="-24"/>
        <c:axId val="235135608"/>
        <c:axId val="1"/>
      </c:barChart>
      <c:catAx>
        <c:axId val="235135608"/>
        <c:scaling>
          <c:orientation val="minMax"/>
        </c:scaling>
        <c:delete val="0"/>
        <c:axPos val="b"/>
        <c:title>
          <c:tx>
            <c:rich>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r>
                  <a:rPr lang="en-US" sz="900" dirty="0"/>
                  <a:t>Source: Quarterly Census of Employment and Wages, Bureau of Labor Statistics, Actual Data, January 2007-March 2024</a:t>
                </a:r>
              </a:p>
              <a:p>
                <a:pPr algn="l">
                  <a:defRPr sz="900"/>
                </a:pPr>
                <a:r>
                  <a:rPr lang="en-US" sz="900" dirty="0"/>
                  <a:t>Model Estimates, April 2024 to  July 2024, Dr. Raymond J. Brady, Systems Solutions Consulting</a:t>
                </a:r>
              </a:p>
            </c:rich>
          </c:tx>
          <c:layout>
            <c:manualLayout>
              <c:xMode val="edge"/>
              <c:yMode val="edge"/>
              <c:x val="0.12424291308528589"/>
              <c:y val="0.83562901655259292"/>
            </c:manualLayout>
          </c:layout>
          <c:overlay val="0"/>
          <c:spPr>
            <a:noFill/>
            <a:ln>
              <a:noFill/>
            </a:ln>
            <a:effectLst/>
          </c:spPr>
          <c:txPr>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7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Jobs in Thousands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3513560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all" baseline="0">
                <a:solidFill>
                  <a:schemeClr val="lt1"/>
                </a:solidFill>
                <a:latin typeface="+mn-lt"/>
                <a:ea typeface="+mn-ea"/>
                <a:cs typeface="+mn-cs"/>
              </a:defRPr>
            </a:pPr>
            <a:r>
              <a:rPr lang="en-US" sz="1200"/>
              <a:t>City of New Orleans Population </a:t>
            </a:r>
            <a:r>
              <a:rPr lang="en-US" sz="1200" baseline="0"/>
              <a:t> Growth </a:t>
            </a:r>
            <a:r>
              <a:rPr lang="en-US" sz="1200"/>
              <a:t>Has Been </a:t>
            </a:r>
          </a:p>
          <a:p>
            <a:pPr>
              <a:defRPr sz="1200"/>
            </a:pPr>
            <a:r>
              <a:rPr lang="en-US" sz="1200"/>
              <a:t>in Relative Stagnation since 2015</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449284264998796E-2"/>
          <c:y val="0.12535827593575855"/>
          <c:w val="0.8799643589406777"/>
          <c:h val="0.74213501270439075"/>
        </c:manualLayout>
      </c:layout>
      <c:bar3DChart>
        <c:barDir val="col"/>
        <c:grouping val="standar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dLbl>
              <c:idx val="5"/>
              <c:layout>
                <c:manualLayout>
                  <c:x val="-1.2578614794902344E-2"/>
                  <c:y val="-6.4797495072486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2A-4D0B-B386-557F28A788DD}"/>
                </c:ext>
              </c:extLst>
            </c:dLbl>
            <c:dLbl>
              <c:idx val="6"/>
              <c:layout>
                <c:manualLayout>
                  <c:x val="4.7169805480883785E-3"/>
                  <c:y val="-7.7258551817194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2A-4D0B-B386-557F28A788DD}"/>
                </c:ext>
              </c:extLst>
            </c:dLbl>
            <c:dLbl>
              <c:idx val="7"/>
              <c:layout>
                <c:manualLayout>
                  <c:x val="1.8867922192353514E-2"/>
                  <c:y val="-7.2274129119311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2A-4D0B-B386-557F28A788DD}"/>
                </c:ext>
              </c:extLst>
            </c:dLbl>
            <c:dLbl>
              <c:idx val="9"/>
              <c:layout>
                <c:manualLayout>
                  <c:x val="9.4339610961767569E-3"/>
                  <c:y val="-6.2305283723544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2A-4D0B-B386-557F28A788DD}"/>
                </c:ext>
              </c:extLst>
            </c:dLbl>
            <c:dLbl>
              <c:idx val="11"/>
              <c:layout>
                <c:manualLayout>
                  <c:x val="4.7169805480883212E-3"/>
                  <c:y val="-5.9813072374602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2A-4D0B-B386-557F28A788DD}"/>
                </c:ext>
              </c:extLst>
            </c:dLbl>
            <c:dLbl>
              <c:idx val="13"/>
              <c:layout>
                <c:manualLayout>
                  <c:x val="9.4339610961767569E-3"/>
                  <c:y val="-5.4828649676719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2A-4D0B-B386-557F28A788DD}"/>
                </c:ext>
              </c:extLst>
            </c:dLbl>
            <c:dLbl>
              <c:idx val="15"/>
              <c:layout>
                <c:manualLayout>
                  <c:x val="3.1446536987255859E-3"/>
                  <c:y val="-5.9813072374602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2A-4D0B-B386-557F28A788DD}"/>
                </c:ext>
              </c:extLst>
            </c:dLbl>
            <c:dLbl>
              <c:idx val="17"/>
              <c:layout>
                <c:manualLayout>
                  <c:x val="0"/>
                  <c:y val="-5.9813072374602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2A-4D0B-B386-557F28A788DD}"/>
                </c:ext>
              </c:extLst>
            </c:dLbl>
            <c:dLbl>
              <c:idx val="19"/>
              <c:layout>
                <c:manualLayout>
                  <c:x val="1.5723268493626776E-3"/>
                  <c:y val="-5.2336438327777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2A-4D0B-B386-557F28A788DD}"/>
                </c:ext>
              </c:extLst>
            </c:dLbl>
            <c:dLbl>
              <c:idx val="21"/>
              <c:layout>
                <c:manualLayout>
                  <c:x val="-6.2930077002785996E-3"/>
                  <c:y val="-5.3954487421848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2A-4D0B-B386-557F28A788DD}"/>
                </c:ext>
              </c:extLst>
            </c:dLbl>
            <c:dLbl>
              <c:idx val="22"/>
              <c:layout>
                <c:manualLayout>
                  <c:x val="1.8912529550827423E-2"/>
                  <c:y val="-0.111343075852470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2A-4D0B-B386-557F28A788DD}"/>
                </c:ext>
              </c:extLst>
            </c:dLbl>
            <c:dLbl>
              <c:idx val="23"/>
              <c:layout>
                <c:manualLayout>
                  <c:x val="2.3640661938534164E-2"/>
                  <c:y val="-4.1753653444676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02A-4D0B-B386-557F28A788DD}"/>
                </c:ext>
              </c:extLst>
            </c:dLbl>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Special!$C$5:$C$28</c:f>
              <c:strCache>
                <c:ptCount val="24"/>
                <c:pt idx="0">
                  <c:v>Year 1920</c:v>
                </c:pt>
                <c:pt idx="1">
                  <c:v>1930</c:v>
                </c:pt>
                <c:pt idx="2">
                  <c:v>1960</c:v>
                </c:pt>
                <c:pt idx="3">
                  <c:v>2000</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2020</c:v>
                </c:pt>
                <c:pt idx="20">
                  <c:v>2021</c:v>
                </c:pt>
                <c:pt idx="21">
                  <c:v>2022</c:v>
                </c:pt>
                <c:pt idx="22">
                  <c:v>2023</c:v>
                </c:pt>
                <c:pt idx="23">
                  <c:v>Year 2024</c:v>
                </c:pt>
              </c:strCache>
            </c:strRef>
          </c:cat>
          <c:val>
            <c:numRef>
              <c:f>Special!$D$5:$D$28</c:f>
              <c:numCache>
                <c:formatCode>_(* #,##0_);_(* \(#,##0\);_(* "-"??_);_(@_)</c:formatCode>
                <c:ptCount val="24"/>
                <c:pt idx="0">
                  <c:v>387219</c:v>
                </c:pt>
                <c:pt idx="1">
                  <c:v>458762</c:v>
                </c:pt>
                <c:pt idx="2">
                  <c:v>627525</c:v>
                </c:pt>
                <c:pt idx="3">
                  <c:v>484692</c:v>
                </c:pt>
                <c:pt idx="4">
                  <c:v>230172</c:v>
                </c:pt>
                <c:pt idx="5">
                  <c:v>268751</c:v>
                </c:pt>
                <c:pt idx="6">
                  <c:v>301842</c:v>
                </c:pt>
                <c:pt idx="7">
                  <c:v>327803</c:v>
                </c:pt>
                <c:pt idx="8">
                  <c:v>347987</c:v>
                </c:pt>
                <c:pt idx="9">
                  <c:v>360735</c:v>
                </c:pt>
                <c:pt idx="10">
                  <c:v>369787</c:v>
                </c:pt>
                <c:pt idx="11">
                  <c:v>378637</c:v>
                </c:pt>
                <c:pt idx="12">
                  <c:v>383940</c:v>
                </c:pt>
                <c:pt idx="13">
                  <c:v>381741.61263230402</c:v>
                </c:pt>
                <c:pt idx="14">
                  <c:v>386835.61640432524</c:v>
                </c:pt>
                <c:pt idx="15">
                  <c:v>386057.27512383362</c:v>
                </c:pt>
                <c:pt idx="16">
                  <c:v>385274.19319958071</c:v>
                </c:pt>
                <c:pt idx="17">
                  <c:v>385036.36405914358</c:v>
                </c:pt>
                <c:pt idx="18">
                  <c:v>383858.05744600052</c:v>
                </c:pt>
                <c:pt idx="19">
                  <c:v>383218</c:v>
                </c:pt>
                <c:pt idx="20">
                  <c:v>377063</c:v>
                </c:pt>
                <c:pt idx="21">
                  <c:v>369749</c:v>
                </c:pt>
                <c:pt idx="22">
                  <c:v>364136</c:v>
                </c:pt>
                <c:pt idx="23">
                  <c:v>361690.35691264004</c:v>
                </c:pt>
              </c:numCache>
            </c:numRef>
          </c:val>
          <c:extLst>
            <c:ext xmlns:c16="http://schemas.microsoft.com/office/drawing/2014/chart" uri="{C3380CC4-5D6E-409C-BE32-E72D297353CC}">
              <c16:uniqueId val="{0000000C-602A-4D0B-B386-557F28A788DD}"/>
            </c:ext>
          </c:extLst>
        </c:ser>
        <c:dLbls>
          <c:showLegendKey val="0"/>
          <c:showVal val="1"/>
          <c:showCatName val="0"/>
          <c:showSerName val="0"/>
          <c:showPercent val="0"/>
          <c:showBubbleSize val="0"/>
        </c:dLbls>
        <c:gapWidth val="84"/>
        <c:gapDepth val="53"/>
        <c:shape val="box"/>
        <c:axId val="814121064"/>
        <c:axId val="814121392"/>
        <c:axId val="696745560"/>
      </c:bar3DChart>
      <c:catAx>
        <c:axId val="814121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814121392"/>
        <c:crosses val="autoZero"/>
        <c:auto val="1"/>
        <c:lblAlgn val="ctr"/>
        <c:lblOffset val="100"/>
        <c:noMultiLvlLbl val="0"/>
      </c:catAx>
      <c:valAx>
        <c:axId val="814121392"/>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r>
                  <a:rPr lang="en-US" sz="1000"/>
                  <a:t>Total Population</a:t>
                </a:r>
              </a:p>
            </c:rich>
          </c:tx>
          <c:layout>
            <c:manualLayout>
              <c:xMode val="edge"/>
              <c:yMode val="edge"/>
              <c:x val="2.0354699604479325E-2"/>
              <c:y val="0.421209425033105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title>
        <c:numFmt formatCode="_(* #,##0_);_(* \(#,##0\);_(* &quot;-&quot;??_);_(@_)" sourceLinked="1"/>
        <c:majorTickMark val="out"/>
        <c:minorTickMark val="none"/>
        <c:tickLblPos val="nextTo"/>
        <c:crossAx val="814121064"/>
        <c:crosses val="autoZero"/>
        <c:crossBetween val="between"/>
      </c:valAx>
      <c:serAx>
        <c:axId val="696745560"/>
        <c:scaling>
          <c:orientation val="minMax"/>
        </c:scaling>
        <c:delete val="1"/>
        <c:axPos val="b"/>
        <c:majorTickMark val="none"/>
        <c:minorTickMark val="none"/>
        <c:tickLblPos val="nextTo"/>
        <c:crossAx val="814121392"/>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baseline="0">
                <a:solidFill>
                  <a:schemeClr val="lt1">
                    <a:lumMod val="85000"/>
                  </a:schemeClr>
                </a:solidFill>
                <a:latin typeface="+mn-lt"/>
                <a:ea typeface="+mn-ea"/>
                <a:cs typeface="+mn-cs"/>
              </a:defRPr>
            </a:pPr>
            <a:r>
              <a:rPr lang="en-US" sz="1000"/>
              <a:t>Private Industry Salary and Benefits for 12-month Change</a:t>
            </a:r>
          </a:p>
        </c:rich>
      </c:tx>
      <c:overlay val="0"/>
      <c:spPr>
        <a:noFill/>
        <a:ln>
          <a:noFill/>
        </a:ln>
        <a:effectLst/>
      </c:spPr>
      <c:txPr>
        <a:bodyPr rot="0" spcFirstLastPara="1" vertOverflow="ellipsis" vert="horz" wrap="square" anchor="ctr" anchorCtr="1"/>
        <a:lstStyle/>
        <a:p>
          <a:pPr>
            <a:defRPr sz="10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'wage and benefit'!$B$1</c:f>
              <c:strCache>
                <c:ptCount val="1"/>
                <c:pt idx="0">
                  <c:v>Wages and salaries</c:v>
                </c:pt>
              </c:strCache>
            </c:strRef>
          </c:tx>
          <c:spPr>
            <a:ln w="22225" cap="rnd">
              <a:solidFill>
                <a:schemeClr val="accent1"/>
              </a:solidFill>
            </a:ln>
            <a:effectLst>
              <a:glow rad="139700">
                <a:schemeClr val="accent1">
                  <a:satMod val="175000"/>
                  <a:alpha val="14000"/>
                </a:schemeClr>
              </a:glow>
            </a:effectLst>
          </c:spPr>
          <c:marker>
            <c:symbol val="none"/>
          </c:marker>
          <c:cat>
            <c:numRef>
              <c:f>'wage and benefit'!$A$2:$A$42</c:f>
              <c:numCache>
                <c:formatCode>mmm\-yy</c:formatCode>
                <c:ptCount val="41"/>
                <c:pt idx="0">
                  <c:v>41791</c:v>
                </c:pt>
                <c:pt idx="1">
                  <c:v>41883</c:v>
                </c:pt>
                <c:pt idx="2">
                  <c:v>41974</c:v>
                </c:pt>
                <c:pt idx="3">
                  <c:v>42064</c:v>
                </c:pt>
                <c:pt idx="4">
                  <c:v>42156</c:v>
                </c:pt>
                <c:pt idx="5">
                  <c:v>42248</c:v>
                </c:pt>
                <c:pt idx="6">
                  <c:v>42339</c:v>
                </c:pt>
                <c:pt idx="7">
                  <c:v>42430</c:v>
                </c:pt>
                <c:pt idx="8">
                  <c:v>42522</c:v>
                </c:pt>
                <c:pt idx="9">
                  <c:v>42614</c:v>
                </c:pt>
                <c:pt idx="10">
                  <c:v>42705</c:v>
                </c:pt>
                <c:pt idx="11">
                  <c:v>42795</c:v>
                </c:pt>
                <c:pt idx="12">
                  <c:v>42887</c:v>
                </c:pt>
                <c:pt idx="13">
                  <c:v>42979</c:v>
                </c:pt>
                <c:pt idx="14">
                  <c:v>43070</c:v>
                </c:pt>
                <c:pt idx="15">
                  <c:v>43160</c:v>
                </c:pt>
                <c:pt idx="16">
                  <c:v>43252</c:v>
                </c:pt>
                <c:pt idx="17">
                  <c:v>43344</c:v>
                </c:pt>
                <c:pt idx="18">
                  <c:v>43435</c:v>
                </c:pt>
                <c:pt idx="19">
                  <c:v>43525</c:v>
                </c:pt>
                <c:pt idx="20">
                  <c:v>43617</c:v>
                </c:pt>
                <c:pt idx="21">
                  <c:v>43709</c:v>
                </c:pt>
                <c:pt idx="22">
                  <c:v>43800</c:v>
                </c:pt>
                <c:pt idx="23">
                  <c:v>43891</c:v>
                </c:pt>
                <c:pt idx="24">
                  <c:v>43983</c:v>
                </c:pt>
                <c:pt idx="25">
                  <c:v>44075</c:v>
                </c:pt>
                <c:pt idx="26">
                  <c:v>44166</c:v>
                </c:pt>
                <c:pt idx="27">
                  <c:v>44256</c:v>
                </c:pt>
                <c:pt idx="28">
                  <c:v>44348</c:v>
                </c:pt>
                <c:pt idx="29">
                  <c:v>44440</c:v>
                </c:pt>
                <c:pt idx="30">
                  <c:v>44531</c:v>
                </c:pt>
                <c:pt idx="31">
                  <c:v>44621</c:v>
                </c:pt>
                <c:pt idx="32">
                  <c:v>44713</c:v>
                </c:pt>
                <c:pt idx="33">
                  <c:v>44805</c:v>
                </c:pt>
                <c:pt idx="34">
                  <c:v>44896</c:v>
                </c:pt>
                <c:pt idx="35">
                  <c:v>44986</c:v>
                </c:pt>
                <c:pt idx="36">
                  <c:v>45078</c:v>
                </c:pt>
                <c:pt idx="37">
                  <c:v>45170</c:v>
                </c:pt>
                <c:pt idx="38">
                  <c:v>45261</c:v>
                </c:pt>
                <c:pt idx="39">
                  <c:v>45352</c:v>
                </c:pt>
                <c:pt idx="40">
                  <c:v>45444</c:v>
                </c:pt>
              </c:numCache>
            </c:numRef>
          </c:cat>
          <c:val>
            <c:numRef>
              <c:f>'wage and benefit'!$B$2:$B$42</c:f>
              <c:numCache>
                <c:formatCode>0.0%</c:formatCode>
                <c:ptCount val="41"/>
                <c:pt idx="0">
                  <c:v>1.9E-2</c:v>
                </c:pt>
                <c:pt idx="1">
                  <c:v>2.3E-2</c:v>
                </c:pt>
                <c:pt idx="2">
                  <c:v>2.1999999999999999E-2</c:v>
                </c:pt>
                <c:pt idx="3">
                  <c:v>2.8000000000000001E-2</c:v>
                </c:pt>
                <c:pt idx="4">
                  <c:v>2.1999999999999999E-2</c:v>
                </c:pt>
                <c:pt idx="5">
                  <c:v>2.1000000000000001E-2</c:v>
                </c:pt>
                <c:pt idx="6">
                  <c:v>2.1000000000000001E-2</c:v>
                </c:pt>
                <c:pt idx="7">
                  <c:v>0.02</c:v>
                </c:pt>
                <c:pt idx="8">
                  <c:v>2.5999999999999999E-2</c:v>
                </c:pt>
                <c:pt idx="9">
                  <c:v>2.4E-2</c:v>
                </c:pt>
                <c:pt idx="10">
                  <c:v>2.3E-2</c:v>
                </c:pt>
                <c:pt idx="11">
                  <c:v>2.5999999999999999E-2</c:v>
                </c:pt>
                <c:pt idx="12">
                  <c:v>2.4E-2</c:v>
                </c:pt>
                <c:pt idx="13">
                  <c:v>2.5999999999999999E-2</c:v>
                </c:pt>
                <c:pt idx="14">
                  <c:v>2.8000000000000001E-2</c:v>
                </c:pt>
                <c:pt idx="15">
                  <c:v>2.9000000000000001E-2</c:v>
                </c:pt>
                <c:pt idx="16">
                  <c:v>2.9000000000000001E-2</c:v>
                </c:pt>
                <c:pt idx="17">
                  <c:v>3.1E-2</c:v>
                </c:pt>
                <c:pt idx="18">
                  <c:v>3.1E-2</c:v>
                </c:pt>
                <c:pt idx="19">
                  <c:v>0.03</c:v>
                </c:pt>
                <c:pt idx="20">
                  <c:v>0.03</c:v>
                </c:pt>
                <c:pt idx="21">
                  <c:v>0.03</c:v>
                </c:pt>
                <c:pt idx="22">
                  <c:v>0.03</c:v>
                </c:pt>
                <c:pt idx="23">
                  <c:v>3.3000000000000002E-2</c:v>
                </c:pt>
                <c:pt idx="24">
                  <c:v>2.9000000000000001E-2</c:v>
                </c:pt>
                <c:pt idx="25">
                  <c:v>2.7E-2</c:v>
                </c:pt>
                <c:pt idx="26">
                  <c:v>2.8000000000000001E-2</c:v>
                </c:pt>
                <c:pt idx="27">
                  <c:v>0.03</c:v>
                </c:pt>
                <c:pt idx="28">
                  <c:v>3.5000000000000003E-2</c:v>
                </c:pt>
                <c:pt idx="29">
                  <c:v>4.5999999999999999E-2</c:v>
                </c:pt>
                <c:pt idx="30">
                  <c:v>0.05</c:v>
                </c:pt>
                <c:pt idx="31">
                  <c:v>0.05</c:v>
                </c:pt>
                <c:pt idx="32">
                  <c:v>5.7000000000000002E-2</c:v>
                </c:pt>
                <c:pt idx="33">
                  <c:v>5.1999999999999998E-2</c:v>
                </c:pt>
                <c:pt idx="34">
                  <c:v>5.0999999999999997E-2</c:v>
                </c:pt>
                <c:pt idx="35">
                  <c:v>5.0999999999999997E-2</c:v>
                </c:pt>
                <c:pt idx="36">
                  <c:v>4.5999999999999999E-2</c:v>
                </c:pt>
                <c:pt idx="37">
                  <c:v>4.4999999999999998E-2</c:v>
                </c:pt>
                <c:pt idx="38">
                  <c:v>4.2999999999999997E-2</c:v>
                </c:pt>
                <c:pt idx="39">
                  <c:v>4.2999999999999997E-2</c:v>
                </c:pt>
                <c:pt idx="40">
                  <c:v>4.1000000000000002E-2</c:v>
                </c:pt>
              </c:numCache>
            </c:numRef>
          </c:val>
          <c:smooth val="0"/>
          <c:extLst>
            <c:ext xmlns:c16="http://schemas.microsoft.com/office/drawing/2014/chart" uri="{C3380CC4-5D6E-409C-BE32-E72D297353CC}">
              <c16:uniqueId val="{00000000-88BF-4814-A0FB-AC846CAD13F5}"/>
            </c:ext>
          </c:extLst>
        </c:ser>
        <c:ser>
          <c:idx val="1"/>
          <c:order val="1"/>
          <c:tx>
            <c:strRef>
              <c:f>'wage and benefit'!$C$1</c:f>
              <c:strCache>
                <c:ptCount val="1"/>
                <c:pt idx="0">
                  <c:v>Benefits</c:v>
                </c:pt>
              </c:strCache>
            </c:strRef>
          </c:tx>
          <c:spPr>
            <a:ln w="22225" cap="rnd">
              <a:solidFill>
                <a:schemeClr val="accent2"/>
              </a:solidFill>
            </a:ln>
            <a:effectLst>
              <a:glow rad="139700">
                <a:schemeClr val="accent2">
                  <a:satMod val="175000"/>
                  <a:alpha val="14000"/>
                </a:schemeClr>
              </a:glow>
            </a:effectLst>
          </c:spPr>
          <c:marker>
            <c:symbol val="none"/>
          </c:marker>
          <c:cat>
            <c:numRef>
              <c:f>'wage and benefit'!$A$2:$A$42</c:f>
              <c:numCache>
                <c:formatCode>mmm\-yy</c:formatCode>
                <c:ptCount val="41"/>
                <c:pt idx="0">
                  <c:v>41791</c:v>
                </c:pt>
                <c:pt idx="1">
                  <c:v>41883</c:v>
                </c:pt>
                <c:pt idx="2">
                  <c:v>41974</c:v>
                </c:pt>
                <c:pt idx="3">
                  <c:v>42064</c:v>
                </c:pt>
                <c:pt idx="4">
                  <c:v>42156</c:v>
                </c:pt>
                <c:pt idx="5">
                  <c:v>42248</c:v>
                </c:pt>
                <c:pt idx="6">
                  <c:v>42339</c:v>
                </c:pt>
                <c:pt idx="7">
                  <c:v>42430</c:v>
                </c:pt>
                <c:pt idx="8">
                  <c:v>42522</c:v>
                </c:pt>
                <c:pt idx="9">
                  <c:v>42614</c:v>
                </c:pt>
                <c:pt idx="10">
                  <c:v>42705</c:v>
                </c:pt>
                <c:pt idx="11">
                  <c:v>42795</c:v>
                </c:pt>
                <c:pt idx="12">
                  <c:v>42887</c:v>
                </c:pt>
                <c:pt idx="13">
                  <c:v>42979</c:v>
                </c:pt>
                <c:pt idx="14">
                  <c:v>43070</c:v>
                </c:pt>
                <c:pt idx="15">
                  <c:v>43160</c:v>
                </c:pt>
                <c:pt idx="16">
                  <c:v>43252</c:v>
                </c:pt>
                <c:pt idx="17">
                  <c:v>43344</c:v>
                </c:pt>
                <c:pt idx="18">
                  <c:v>43435</c:v>
                </c:pt>
                <c:pt idx="19">
                  <c:v>43525</c:v>
                </c:pt>
                <c:pt idx="20">
                  <c:v>43617</c:v>
                </c:pt>
                <c:pt idx="21">
                  <c:v>43709</c:v>
                </c:pt>
                <c:pt idx="22">
                  <c:v>43800</c:v>
                </c:pt>
                <c:pt idx="23">
                  <c:v>43891</c:v>
                </c:pt>
                <c:pt idx="24">
                  <c:v>43983</c:v>
                </c:pt>
                <c:pt idx="25">
                  <c:v>44075</c:v>
                </c:pt>
                <c:pt idx="26">
                  <c:v>44166</c:v>
                </c:pt>
                <c:pt idx="27">
                  <c:v>44256</c:v>
                </c:pt>
                <c:pt idx="28">
                  <c:v>44348</c:v>
                </c:pt>
                <c:pt idx="29">
                  <c:v>44440</c:v>
                </c:pt>
                <c:pt idx="30">
                  <c:v>44531</c:v>
                </c:pt>
                <c:pt idx="31">
                  <c:v>44621</c:v>
                </c:pt>
                <c:pt idx="32">
                  <c:v>44713</c:v>
                </c:pt>
                <c:pt idx="33">
                  <c:v>44805</c:v>
                </c:pt>
                <c:pt idx="34">
                  <c:v>44896</c:v>
                </c:pt>
                <c:pt idx="35">
                  <c:v>44986</c:v>
                </c:pt>
                <c:pt idx="36">
                  <c:v>45078</c:v>
                </c:pt>
                <c:pt idx="37">
                  <c:v>45170</c:v>
                </c:pt>
                <c:pt idx="38">
                  <c:v>45261</c:v>
                </c:pt>
                <c:pt idx="39">
                  <c:v>45352</c:v>
                </c:pt>
                <c:pt idx="40">
                  <c:v>45444</c:v>
                </c:pt>
              </c:numCache>
            </c:numRef>
          </c:cat>
          <c:val>
            <c:numRef>
              <c:f>'wage and benefit'!$C$2:$C$42</c:f>
              <c:numCache>
                <c:formatCode>0.0%</c:formatCode>
                <c:ptCount val="41"/>
                <c:pt idx="0">
                  <c:v>2.4E-2</c:v>
                </c:pt>
                <c:pt idx="1">
                  <c:v>2.3E-2</c:v>
                </c:pt>
                <c:pt idx="2">
                  <c:v>2.5000000000000001E-2</c:v>
                </c:pt>
                <c:pt idx="3">
                  <c:v>2.5999999999999999E-2</c:v>
                </c:pt>
                <c:pt idx="4">
                  <c:v>1.4E-2</c:v>
                </c:pt>
                <c:pt idx="5">
                  <c:v>1.4E-2</c:v>
                </c:pt>
                <c:pt idx="6">
                  <c:v>1.2999999999999999E-2</c:v>
                </c:pt>
                <c:pt idx="7">
                  <c:v>1.2E-2</c:v>
                </c:pt>
                <c:pt idx="8">
                  <c:v>1.7000000000000001E-2</c:v>
                </c:pt>
                <c:pt idx="9">
                  <c:v>1.7999999999999999E-2</c:v>
                </c:pt>
                <c:pt idx="10">
                  <c:v>1.7999999999999999E-2</c:v>
                </c:pt>
                <c:pt idx="11">
                  <c:v>1.9E-2</c:v>
                </c:pt>
                <c:pt idx="12">
                  <c:v>2.1999999999999999E-2</c:v>
                </c:pt>
                <c:pt idx="13">
                  <c:v>2.4E-2</c:v>
                </c:pt>
                <c:pt idx="14">
                  <c:v>2.3E-2</c:v>
                </c:pt>
                <c:pt idx="15">
                  <c:v>2.5000000000000001E-2</c:v>
                </c:pt>
                <c:pt idx="16">
                  <c:v>2.8000000000000001E-2</c:v>
                </c:pt>
                <c:pt idx="17">
                  <c:v>2.5000000000000001E-2</c:v>
                </c:pt>
                <c:pt idx="18">
                  <c:v>2.5999999999999999E-2</c:v>
                </c:pt>
                <c:pt idx="19">
                  <c:v>2.4E-2</c:v>
                </c:pt>
                <c:pt idx="20">
                  <c:v>1.7999999999999999E-2</c:v>
                </c:pt>
                <c:pt idx="21">
                  <c:v>0.02</c:v>
                </c:pt>
                <c:pt idx="22">
                  <c:v>1.9E-2</c:v>
                </c:pt>
                <c:pt idx="23">
                  <c:v>1.6E-2</c:v>
                </c:pt>
                <c:pt idx="24">
                  <c:v>0.02</c:v>
                </c:pt>
                <c:pt idx="25">
                  <c:v>0.02</c:v>
                </c:pt>
                <c:pt idx="26">
                  <c:v>2.1000000000000001E-2</c:v>
                </c:pt>
                <c:pt idx="27">
                  <c:v>2.5000000000000001E-2</c:v>
                </c:pt>
                <c:pt idx="28">
                  <c:v>0.02</c:v>
                </c:pt>
                <c:pt idx="29">
                  <c:v>2.5999999999999999E-2</c:v>
                </c:pt>
                <c:pt idx="30">
                  <c:v>2.9000000000000001E-2</c:v>
                </c:pt>
                <c:pt idx="31">
                  <c:v>4.1000000000000002E-2</c:v>
                </c:pt>
                <c:pt idx="32">
                  <c:v>5.2999999999999999E-2</c:v>
                </c:pt>
                <c:pt idx="33">
                  <c:v>0.05</c:v>
                </c:pt>
                <c:pt idx="34">
                  <c:v>4.8000000000000001E-2</c:v>
                </c:pt>
                <c:pt idx="35">
                  <c:v>4.2999999999999997E-2</c:v>
                </c:pt>
                <c:pt idx="36">
                  <c:v>3.9E-2</c:v>
                </c:pt>
                <c:pt idx="37">
                  <c:v>3.9E-2</c:v>
                </c:pt>
                <c:pt idx="38">
                  <c:v>3.5999999999999997E-2</c:v>
                </c:pt>
                <c:pt idx="39">
                  <c:v>3.5999999999999997E-2</c:v>
                </c:pt>
                <c:pt idx="40">
                  <c:v>3.5000000000000003E-2</c:v>
                </c:pt>
              </c:numCache>
            </c:numRef>
          </c:val>
          <c:smooth val="0"/>
          <c:extLst>
            <c:ext xmlns:c16="http://schemas.microsoft.com/office/drawing/2014/chart" uri="{C3380CC4-5D6E-409C-BE32-E72D297353CC}">
              <c16:uniqueId val="{00000001-88BF-4814-A0FB-AC846CAD13F5}"/>
            </c:ext>
          </c:extLst>
        </c:ser>
        <c:dLbls>
          <c:showLegendKey val="0"/>
          <c:showVal val="0"/>
          <c:showCatName val="0"/>
          <c:showSerName val="0"/>
          <c:showPercent val="0"/>
          <c:showBubbleSize val="0"/>
        </c:dLbls>
        <c:smooth val="0"/>
        <c:axId val="815850208"/>
        <c:axId val="203478272"/>
      </c:lineChart>
      <c:dateAx>
        <c:axId val="81585020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r>
                  <a:rPr lang="en-US" sz="1000"/>
                  <a:t>Source: Bureau of Labor Statistics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endParaRPr lang="en-US"/>
            </a:p>
          </c:txPr>
        </c:title>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crossAx val="203478272"/>
        <c:crosses val="autoZero"/>
        <c:auto val="1"/>
        <c:lblOffset val="100"/>
        <c:baseTimeUnit val="months"/>
      </c:dateAx>
      <c:valAx>
        <c:axId val="20347827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r>
                  <a:rPr lang="en-US" sz="1000"/>
                  <a:t>Percentage Change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crossAx val="81585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a:t>Openings per 1000 Hires</a:t>
            </a:r>
          </a:p>
          <a:p>
            <a:pPr>
              <a:defRPr/>
            </a:pPr>
            <a:r>
              <a:rPr lang="en-US" sz="1200" dirty="0"/>
              <a:t>U.S. Economy, August 2024</a:t>
            </a:r>
          </a:p>
          <a:p>
            <a:pPr>
              <a:defRPr/>
            </a:pPr>
            <a:r>
              <a:rPr lang="en-US" sz="1200" dirty="0"/>
              <a:t>Non-Seasonally Adjusted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7186674433038487"/>
          <c:y val="0.21688111578066555"/>
          <c:w val="0.76775218577467796"/>
          <c:h val="0.60032306050764428"/>
        </c:manualLayout>
      </c:layout>
      <c:lineChart>
        <c:grouping val="standard"/>
        <c:varyColors val="0"/>
        <c:ser>
          <c:idx val="0"/>
          <c:order val="0"/>
          <c:tx>
            <c:strRef>
              <c:f>chart!$B$3</c:f>
              <c:strCache>
                <c:ptCount val="1"/>
                <c:pt idx="0">
                  <c:v>Openings per 1000 Hires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chart!$A$4:$A$27</c:f>
              <c:strCache>
                <c:ptCount val="24"/>
                <c:pt idx="0">
                  <c:v>Year 2001</c:v>
                </c:pt>
                <c:pt idx="4">
                  <c:v>2005</c:v>
                </c:pt>
                <c:pt idx="7">
                  <c:v>2008</c:v>
                </c:pt>
                <c:pt idx="10">
                  <c:v>2011</c:v>
                </c:pt>
                <c:pt idx="13">
                  <c:v>2014</c:v>
                </c:pt>
                <c:pt idx="16">
                  <c:v>2017</c:v>
                </c:pt>
                <c:pt idx="19">
                  <c:v>2020</c:v>
                </c:pt>
                <c:pt idx="23">
                  <c:v>Year 2024</c:v>
                </c:pt>
              </c:strCache>
            </c:strRef>
          </c:cat>
          <c:val>
            <c:numRef>
              <c:f>chart!$B$4:$B$27</c:f>
              <c:numCache>
                <c:formatCode>_(* #,##0_);_(* \(#,##0\);_(* "-"??_);_(@_)</c:formatCode>
                <c:ptCount val="24"/>
                <c:pt idx="0">
                  <c:v>718.40000000000009</c:v>
                </c:pt>
                <c:pt idx="1">
                  <c:v>669.88416988416986</c:v>
                </c:pt>
                <c:pt idx="2">
                  <c:v>642.37251039614796</c:v>
                </c:pt>
                <c:pt idx="3">
                  <c:v>671.30292493352431</c:v>
                </c:pt>
                <c:pt idx="4">
                  <c:v>723.25976230899835</c:v>
                </c:pt>
                <c:pt idx="5">
                  <c:v>831.02071849458287</c:v>
                </c:pt>
                <c:pt idx="6">
                  <c:v>801.22324159021412</c:v>
                </c:pt>
                <c:pt idx="7">
                  <c:v>726.74791533033999</c:v>
                </c:pt>
                <c:pt idx="8">
                  <c:v>558.67681806248356</c:v>
                </c:pt>
                <c:pt idx="9">
                  <c:v>674.94467666584706</c:v>
                </c:pt>
                <c:pt idx="10">
                  <c:v>712.28150873965046</c:v>
                </c:pt>
                <c:pt idx="11">
                  <c:v>792.14885409575675</c:v>
                </c:pt>
                <c:pt idx="12">
                  <c:v>804.66101694915255</c:v>
                </c:pt>
                <c:pt idx="13">
                  <c:v>1046.5793304221252</c:v>
                </c:pt>
                <c:pt idx="14">
                  <c:v>1002.3506366307541</c:v>
                </c:pt>
                <c:pt idx="15">
                  <c:v>1014.8514851485148</c:v>
                </c:pt>
                <c:pt idx="16">
                  <c:v>1077.4100198950987</c:v>
                </c:pt>
                <c:pt idx="17">
                  <c:v>1158.9530247876583</c:v>
                </c:pt>
                <c:pt idx="18">
                  <c:v>1138.6274174225568</c:v>
                </c:pt>
                <c:pt idx="19">
                  <c:v>1001.3668204339654</c:v>
                </c:pt>
                <c:pt idx="20">
                  <c:v>1584.7826086956522</c:v>
                </c:pt>
                <c:pt idx="21">
                  <c:v>1425.4169240271772</c:v>
                </c:pt>
                <c:pt idx="22">
                  <c:v>1407.1876589252417</c:v>
                </c:pt>
                <c:pt idx="23">
                  <c:v>1356.8290353390639</c:v>
                </c:pt>
              </c:numCache>
            </c:numRef>
          </c:val>
          <c:smooth val="0"/>
          <c:extLst>
            <c:ext xmlns:c16="http://schemas.microsoft.com/office/drawing/2014/chart" uri="{C3380CC4-5D6E-409C-BE32-E72D297353CC}">
              <c16:uniqueId val="{00000000-11D3-4297-8470-9958A8DD55BA}"/>
            </c:ext>
          </c:extLst>
        </c:ser>
        <c:dLbls>
          <c:showLegendKey val="0"/>
          <c:showVal val="0"/>
          <c:showCatName val="0"/>
          <c:showSerName val="0"/>
          <c:showPercent val="0"/>
          <c:showBubbleSize val="0"/>
        </c:dLbls>
        <c:smooth val="0"/>
        <c:axId val="1388786032"/>
        <c:axId val="1388773072"/>
      </c:lineChart>
      <c:catAx>
        <c:axId val="1388786032"/>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c:rich>
          </c:tx>
          <c:layout>
            <c:manualLayout>
              <c:xMode val="edge"/>
              <c:yMode val="edge"/>
              <c:x val="0.25689776688393606"/>
              <c:y val="0.92699730765184862"/>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8773072"/>
        <c:crosses val="autoZero"/>
        <c:auto val="1"/>
        <c:lblAlgn val="ctr"/>
        <c:lblOffset val="100"/>
        <c:noMultiLvlLbl val="0"/>
      </c:catAx>
      <c:valAx>
        <c:axId val="138877307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OPenings Per 1,000 Hires</a:t>
                </a:r>
              </a:p>
            </c:rich>
          </c:tx>
          <c:layout>
            <c:manualLayout>
              <c:xMode val="edge"/>
              <c:yMode val="edge"/>
              <c:x val="2.030456852791878E-2"/>
              <c:y val="0.34142760344867873"/>
            </c:manualLayout>
          </c:layout>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878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100"/>
              <a:t> Annual U.S. Civilian Participation Rate</a:t>
            </a:r>
          </a:p>
          <a:p>
            <a:pPr>
              <a:defRPr/>
            </a:pPr>
            <a:r>
              <a:rPr lang="en-US" sz="1100"/>
              <a:t>Non-Seasonally Adjusted</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0183882139386319"/>
          <c:y val="0.14224030971480045"/>
          <c:w val="0.88372650182267332"/>
          <c:h val="0.72546254343905336"/>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FF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Sheet1!$P$41:$P$65</c:f>
              <c:strCache>
                <c:ptCount val="25"/>
                <c:pt idx="0">
                  <c:v>Year 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Year 2024</c:v>
                </c:pt>
              </c:strCache>
            </c:strRef>
          </c:cat>
          <c:val>
            <c:numRef>
              <c:f>Sheet1!$Q$41:$Q$65</c:f>
              <c:numCache>
                <c:formatCode>0.0</c:formatCode>
                <c:ptCount val="25"/>
                <c:pt idx="0">
                  <c:v>67.075000000000003</c:v>
                </c:pt>
                <c:pt idx="1">
                  <c:v>66.816666666666677</c:v>
                </c:pt>
                <c:pt idx="2">
                  <c:v>66.591666666666669</c:v>
                </c:pt>
                <c:pt idx="3">
                  <c:v>66.24166666666666</c:v>
                </c:pt>
                <c:pt idx="4">
                  <c:v>65.983333333333334</c:v>
                </c:pt>
                <c:pt idx="5">
                  <c:v>66.041666666666671</c:v>
                </c:pt>
                <c:pt idx="6">
                  <c:v>66.174999999999997</c:v>
                </c:pt>
                <c:pt idx="7">
                  <c:v>66.05</c:v>
                </c:pt>
                <c:pt idx="8">
                  <c:v>65.99166666666666</c:v>
                </c:pt>
                <c:pt idx="9">
                  <c:v>65.36666666666666</c:v>
                </c:pt>
                <c:pt idx="10">
                  <c:v>64.716666666666654</c:v>
                </c:pt>
                <c:pt idx="11">
                  <c:v>64.099999999999994</c:v>
                </c:pt>
                <c:pt idx="12">
                  <c:v>63.699999999999996</c:v>
                </c:pt>
                <c:pt idx="13">
                  <c:v>63.266666666666659</c:v>
                </c:pt>
                <c:pt idx="14">
                  <c:v>62.883333333333326</c:v>
                </c:pt>
                <c:pt idx="15">
                  <c:v>62.65</c:v>
                </c:pt>
                <c:pt idx="16">
                  <c:v>62.774999999999984</c:v>
                </c:pt>
                <c:pt idx="17">
                  <c:v>62.858333333333341</c:v>
                </c:pt>
                <c:pt idx="18">
                  <c:v>62.866666666666653</c:v>
                </c:pt>
                <c:pt idx="19">
                  <c:v>63.091666666666669</c:v>
                </c:pt>
                <c:pt idx="20">
                  <c:v>61.758333333333333</c:v>
                </c:pt>
                <c:pt idx="21">
                  <c:v>61.666666666666679</c:v>
                </c:pt>
                <c:pt idx="22">
                  <c:v>62.241666666666667</c:v>
                </c:pt>
                <c:pt idx="23" formatCode="#0.0">
                  <c:v>62.600000000000016</c:v>
                </c:pt>
                <c:pt idx="24" formatCode="#0.0">
                  <c:v>62.7</c:v>
                </c:pt>
              </c:numCache>
            </c:numRef>
          </c:val>
          <c:smooth val="0"/>
          <c:extLst>
            <c:ext xmlns:c16="http://schemas.microsoft.com/office/drawing/2014/chart" uri="{C3380CC4-5D6E-409C-BE32-E72D297353CC}">
              <c16:uniqueId val="{00000000-202E-43CF-86C9-115DC40816D4}"/>
            </c:ext>
          </c:extLst>
        </c:ser>
        <c:dLbls>
          <c:dLblPos val="ctr"/>
          <c:showLegendKey val="0"/>
          <c:showVal val="1"/>
          <c:showCatName val="0"/>
          <c:showSerName val="0"/>
          <c:showPercent val="0"/>
          <c:showBubbleSize val="0"/>
        </c:dLbls>
        <c:smooth val="0"/>
        <c:axId val="197638256"/>
        <c:axId val="223198592"/>
      </c:lineChart>
      <c:catAx>
        <c:axId val="197638256"/>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Bureau of Labor Statistics; 2024 =average January-March</a:t>
                </a:r>
              </a:p>
              <a:p>
                <a:pPr>
                  <a:defRPr/>
                </a:pPr>
                <a:r>
                  <a:rPr lang="en-US"/>
                  <a:t> </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23198592"/>
        <c:crosses val="autoZero"/>
        <c:auto val="1"/>
        <c:lblAlgn val="ctr"/>
        <c:lblOffset val="100"/>
        <c:noMultiLvlLbl val="0"/>
      </c:catAx>
      <c:valAx>
        <c:axId val="22319859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Labor Force Participation Rate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9763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a:t>Seasonally Adjusted Private Sector Jobs</a:t>
            </a:r>
          </a:p>
          <a:p>
            <a:pPr>
              <a:defRPr sz="1400"/>
            </a:pPr>
            <a:r>
              <a:rPr lang="en-US" sz="1200" dirty="0"/>
              <a:t>Up To August 2024</a:t>
            </a:r>
          </a:p>
        </c:rich>
      </c:tx>
      <c:layout>
        <c:manualLayout>
          <c:xMode val="edge"/>
          <c:yMode val="edge"/>
          <c:x val="0.28446678782792245"/>
          <c:y val="5.2694346708648275E-2"/>
        </c:manualLayout>
      </c:layout>
      <c:overlay val="0"/>
      <c:spPr>
        <a:noFill/>
        <a:ln>
          <a:noFill/>
        </a:ln>
        <a:effectLst/>
      </c:spPr>
      <c:txPr>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6921734213315215"/>
          <c:y val="0.16882436818802407"/>
          <c:w val="0.77432516188156408"/>
          <c:h val="0.6811114994130667"/>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trendline>
            <c:spPr>
              <a:ln w="19050" cap="rnd">
                <a:solidFill>
                  <a:schemeClr val="accent1"/>
                </a:solidFill>
              </a:ln>
              <a:effectLst/>
            </c:spPr>
            <c:trendlineType val="linear"/>
            <c:dispRSqr val="0"/>
            <c:dispEq val="0"/>
          </c:trendline>
          <c:trendline>
            <c:spPr>
              <a:ln w="19050" cap="rnd">
                <a:solidFill>
                  <a:schemeClr val="accent1"/>
                </a:solidFill>
              </a:ln>
              <a:effectLst/>
            </c:spPr>
            <c:trendlineType val="linear"/>
            <c:dispRSqr val="0"/>
            <c:dispEq val="0"/>
          </c:trendline>
          <c:trendline>
            <c:spPr>
              <a:ln w="19050" cap="rnd">
                <a:solidFill>
                  <a:schemeClr val="accent1"/>
                </a:solidFill>
              </a:ln>
              <a:effectLst/>
            </c:spPr>
            <c:trendlineType val="linear"/>
            <c:dispRSqr val="1"/>
            <c:dispEq val="1"/>
            <c:trendlineLbl>
              <c:layout>
                <c:manualLayout>
                  <c:x val="-0.31186038192392873"/>
                  <c:y val="-5.4120775699304166E-2"/>
                </c:manualLayout>
              </c:layout>
              <c:tx>
                <c:rich>
                  <a:bodyPr rot="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r>
                      <a:rPr lang="en-US" baseline="0" dirty="0">
                        <a:solidFill>
                          <a:srgbClr val="FFFF00"/>
                        </a:solidFill>
                      </a:rPr>
                      <a:t>y = 395.58x + 117355</a:t>
                    </a:r>
                    <a:br>
                      <a:rPr lang="en-US" baseline="0" dirty="0">
                        <a:solidFill>
                          <a:srgbClr val="FFFF00"/>
                        </a:solidFill>
                      </a:rPr>
                    </a:br>
                    <a:r>
                      <a:rPr lang="en-US" baseline="0" dirty="0">
                        <a:solidFill>
                          <a:srgbClr val="FFFF00"/>
                        </a:solidFill>
                      </a:rPr>
                      <a:t>R² = 0.8919</a:t>
                    </a:r>
                    <a:endParaRPr lang="en-US" dirty="0">
                      <a:solidFill>
                        <a:srgbClr val="FFFF00"/>
                      </a:solidFill>
                    </a:endParaRPr>
                  </a:p>
                </c:rich>
              </c:tx>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trendlineLbl>
          </c:trendline>
          <c:cat>
            <c:strRef>
              <c:f>Sheet1!$E$15:$E$68</c:f>
              <c:strCache>
                <c:ptCount val="54"/>
                <c:pt idx="0">
                  <c:v>Apr-20</c:v>
                </c:pt>
                <c:pt idx="1">
                  <c:v>May</c:v>
                </c:pt>
                <c:pt idx="2">
                  <c:v>Jun</c:v>
                </c:pt>
                <c:pt idx="3">
                  <c:v>Jul</c:v>
                </c:pt>
                <c:pt idx="4">
                  <c:v>Aug</c:v>
                </c:pt>
                <c:pt idx="5">
                  <c:v>Sep</c:v>
                </c:pt>
                <c:pt idx="6">
                  <c:v>Oct</c:v>
                </c:pt>
                <c:pt idx="7">
                  <c:v>Nov</c:v>
                </c:pt>
                <c:pt idx="8">
                  <c:v>Dec</c:v>
                </c:pt>
                <c:pt idx="9">
                  <c:v>Jan-21</c:v>
                </c:pt>
                <c:pt idx="10">
                  <c:v>Feb</c:v>
                </c:pt>
                <c:pt idx="11">
                  <c:v>Mar</c:v>
                </c:pt>
                <c:pt idx="12">
                  <c:v>Apr</c:v>
                </c:pt>
                <c:pt idx="13">
                  <c:v>May</c:v>
                </c:pt>
                <c:pt idx="14">
                  <c:v>Jun</c:v>
                </c:pt>
                <c:pt idx="15">
                  <c:v>Jul</c:v>
                </c:pt>
                <c:pt idx="16">
                  <c:v>Aug</c:v>
                </c:pt>
                <c:pt idx="17">
                  <c:v>Sep</c:v>
                </c:pt>
                <c:pt idx="18">
                  <c:v>Oct</c:v>
                </c:pt>
                <c:pt idx="19">
                  <c:v>Nov</c:v>
                </c:pt>
                <c:pt idx="20">
                  <c:v>Dec</c:v>
                </c:pt>
                <c:pt idx="21">
                  <c:v>Jan-22</c:v>
                </c:pt>
                <c:pt idx="22">
                  <c:v>Feb</c:v>
                </c:pt>
                <c:pt idx="23">
                  <c:v>March</c:v>
                </c:pt>
                <c:pt idx="24">
                  <c:v>April</c:v>
                </c:pt>
                <c:pt idx="25">
                  <c:v>May</c:v>
                </c:pt>
                <c:pt idx="26">
                  <c:v>June</c:v>
                </c:pt>
                <c:pt idx="27">
                  <c:v>July</c:v>
                </c:pt>
                <c:pt idx="28">
                  <c:v>Aug</c:v>
                </c:pt>
                <c:pt idx="29">
                  <c:v>Sep</c:v>
                </c:pt>
                <c:pt idx="30">
                  <c:v>Oct</c:v>
                </c:pt>
                <c:pt idx="31">
                  <c:v>Nov</c:v>
                </c:pt>
                <c:pt idx="32">
                  <c:v>Dec</c:v>
                </c:pt>
                <c:pt idx="33">
                  <c:v>Jan-23</c:v>
                </c:pt>
                <c:pt idx="34">
                  <c:v>Feb</c:v>
                </c:pt>
                <c:pt idx="35">
                  <c:v>March</c:v>
                </c:pt>
                <c:pt idx="36">
                  <c:v>April</c:v>
                </c:pt>
                <c:pt idx="37">
                  <c:v>May</c:v>
                </c:pt>
                <c:pt idx="38">
                  <c:v>June</c:v>
                </c:pt>
                <c:pt idx="39">
                  <c:v>July </c:v>
                </c:pt>
                <c:pt idx="40">
                  <c:v>August</c:v>
                </c:pt>
                <c:pt idx="41">
                  <c:v>Sep</c:v>
                </c:pt>
                <c:pt idx="42">
                  <c:v>Oct</c:v>
                </c:pt>
                <c:pt idx="43">
                  <c:v>Nov</c:v>
                </c:pt>
                <c:pt idx="44">
                  <c:v>Dec</c:v>
                </c:pt>
                <c:pt idx="45">
                  <c:v>Jan-24</c:v>
                </c:pt>
                <c:pt idx="46">
                  <c:v>Feb</c:v>
                </c:pt>
                <c:pt idx="47">
                  <c:v>March</c:v>
                </c:pt>
                <c:pt idx="48">
                  <c:v>April</c:v>
                </c:pt>
                <c:pt idx="49">
                  <c:v>May</c:v>
                </c:pt>
                <c:pt idx="50">
                  <c:v>June</c:v>
                </c:pt>
                <c:pt idx="51">
                  <c:v>July </c:v>
                </c:pt>
                <c:pt idx="52">
                  <c:v>August</c:v>
                </c:pt>
                <c:pt idx="53">
                  <c:v>Sep</c:v>
                </c:pt>
              </c:strCache>
            </c:strRef>
          </c:cat>
          <c:val>
            <c:numRef>
              <c:f>Sheet1!$F$15:$F$68</c:f>
              <c:numCache>
                <c:formatCode>_(* #,##0_);_(* \(#,##0\);_(* "-"??_);_(@_)</c:formatCode>
                <c:ptCount val="54"/>
                <c:pt idx="0">
                  <c:v>108609</c:v>
                </c:pt>
                <c:pt idx="1">
                  <c:v>111734</c:v>
                </c:pt>
                <c:pt idx="2">
                  <c:v>116244</c:v>
                </c:pt>
                <c:pt idx="3">
                  <c:v>117537</c:v>
                </c:pt>
                <c:pt idx="4">
                  <c:v>118750</c:v>
                </c:pt>
                <c:pt idx="5">
                  <c:v>119709</c:v>
                </c:pt>
                <c:pt idx="6">
                  <c:v>120508</c:v>
                </c:pt>
                <c:pt idx="7">
                  <c:v>120914</c:v>
                </c:pt>
                <c:pt idx="8">
                  <c:v>120806</c:v>
                </c:pt>
                <c:pt idx="9">
                  <c:v>121229</c:v>
                </c:pt>
                <c:pt idx="10">
                  <c:v>121922</c:v>
                </c:pt>
                <c:pt idx="11">
                  <c:v>122572</c:v>
                </c:pt>
                <c:pt idx="12">
                  <c:v>122784</c:v>
                </c:pt>
                <c:pt idx="13">
                  <c:v>123165</c:v>
                </c:pt>
                <c:pt idx="14">
                  <c:v>123673</c:v>
                </c:pt>
                <c:pt idx="15">
                  <c:v>124311</c:v>
                </c:pt>
                <c:pt idx="16">
                  <c:v>124808</c:v>
                </c:pt>
                <c:pt idx="17">
                  <c:v>125217</c:v>
                </c:pt>
                <c:pt idx="18">
                  <c:v>125911</c:v>
                </c:pt>
                <c:pt idx="19">
                  <c:v>126538</c:v>
                </c:pt>
                <c:pt idx="20">
                  <c:v>127099</c:v>
                </c:pt>
                <c:pt idx="21">
                  <c:v>128031</c:v>
                </c:pt>
                <c:pt idx="22">
                  <c:v>128928</c:v>
                </c:pt>
                <c:pt idx="23">
                  <c:v>129351</c:v>
                </c:pt>
                <c:pt idx="24">
                  <c:v>129577</c:v>
                </c:pt>
                <c:pt idx="25">
                  <c:v>129920</c:v>
                </c:pt>
                <c:pt idx="26">
                  <c:v>130302</c:v>
                </c:pt>
                <c:pt idx="27">
                  <c:v>130795</c:v>
                </c:pt>
                <c:pt idx="28">
                  <c:v>131101</c:v>
                </c:pt>
                <c:pt idx="29">
                  <c:v>131445</c:v>
                </c:pt>
                <c:pt idx="30">
                  <c:v>131744</c:v>
                </c:pt>
                <c:pt idx="31">
                  <c:v>131972</c:v>
                </c:pt>
                <c:pt idx="32">
                  <c:v>132241</c:v>
                </c:pt>
                <c:pt idx="33">
                  <c:v>132283</c:v>
                </c:pt>
                <c:pt idx="34">
                  <c:v>132509</c:v>
                </c:pt>
                <c:pt idx="35">
                  <c:v>132600</c:v>
                </c:pt>
                <c:pt idx="36">
                  <c:v>132831</c:v>
                </c:pt>
                <c:pt idx="37">
                  <c:v>133085</c:v>
                </c:pt>
                <c:pt idx="38">
                  <c:v>133270</c:v>
                </c:pt>
                <c:pt idx="39">
                  <c:v>133418</c:v>
                </c:pt>
                <c:pt idx="40">
                  <c:v>133568</c:v>
                </c:pt>
                <c:pt idx="41">
                  <c:v>133764</c:v>
                </c:pt>
                <c:pt idx="42">
                  <c:v>133862</c:v>
                </c:pt>
                <c:pt idx="43">
                  <c:v>134014</c:v>
                </c:pt>
                <c:pt idx="44">
                  <c:v>134228</c:v>
                </c:pt>
                <c:pt idx="45" formatCode="#0">
                  <c:v>134424</c:v>
                </c:pt>
                <c:pt idx="46" formatCode="#0">
                  <c:v>134605</c:v>
                </c:pt>
                <c:pt idx="47" formatCode="#0">
                  <c:v>134837</c:v>
                </c:pt>
                <c:pt idx="48" formatCode="#0">
                  <c:v>134945</c:v>
                </c:pt>
                <c:pt idx="49" formatCode="#0">
                  <c:v>135151</c:v>
                </c:pt>
                <c:pt idx="50" formatCode="#0">
                  <c:v>135248</c:v>
                </c:pt>
                <c:pt idx="51" formatCode="#0">
                  <c:v>135347</c:v>
                </c:pt>
                <c:pt idx="52" formatCode="#0">
                  <c:v>135461</c:v>
                </c:pt>
                <c:pt idx="53" formatCode="#0">
                  <c:v>135684</c:v>
                </c:pt>
              </c:numCache>
            </c:numRef>
          </c:val>
          <c:smooth val="0"/>
          <c:extLst>
            <c:ext xmlns:c16="http://schemas.microsoft.com/office/drawing/2014/chart" uri="{C3380CC4-5D6E-409C-BE32-E72D297353CC}">
              <c16:uniqueId val="{00000003-B4F0-4708-B222-7D9CFC3DEFF5}"/>
            </c:ext>
          </c:extLst>
        </c:ser>
        <c:dLbls>
          <c:showLegendKey val="0"/>
          <c:showVal val="0"/>
          <c:showCatName val="0"/>
          <c:showSerName val="0"/>
          <c:showPercent val="0"/>
          <c:showBubbleSize val="0"/>
        </c:dLbls>
        <c:smooth val="0"/>
        <c:axId val="747606208"/>
        <c:axId val="747607848"/>
      </c:lineChart>
      <c:catAx>
        <c:axId val="747606208"/>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Systems Solutions Consulting; BLS.</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47607848"/>
        <c:crosses val="autoZero"/>
        <c:auto val="1"/>
        <c:lblAlgn val="ctr"/>
        <c:lblOffset val="100"/>
        <c:noMultiLvlLbl val="0"/>
      </c:catAx>
      <c:valAx>
        <c:axId val="747607848"/>
        <c:scaling>
          <c:orientation val="minMax"/>
          <c:min val="10500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Thousands</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74760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 Combined 1st and 2nd  Quarter Sales Tax Collections</a:t>
            </a:r>
          </a:p>
          <a:p>
            <a:pPr>
              <a:defRPr sz="1200"/>
            </a:pPr>
            <a:r>
              <a:rPr lang="en-US" sz="1200"/>
              <a:t>State of Louisiana</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984514435695538"/>
          <c:y val="0.19486111111111112"/>
          <c:w val="0.77015485564304464"/>
          <c:h val="0.63709890937024816"/>
        </c:manualLayout>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lumMod val="8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'monthly 2024-2013'!$P$145:$P$149</c:f>
              <c:strCache>
                <c:ptCount val="5"/>
                <c:pt idx="0">
                  <c:v>Year 2024</c:v>
                </c:pt>
                <c:pt idx="1">
                  <c:v>2023</c:v>
                </c:pt>
                <c:pt idx="2">
                  <c:v>2022</c:v>
                </c:pt>
                <c:pt idx="3">
                  <c:v>2021</c:v>
                </c:pt>
                <c:pt idx="4">
                  <c:v>Year 2020</c:v>
                </c:pt>
              </c:strCache>
            </c:strRef>
          </c:cat>
          <c:val>
            <c:numRef>
              <c:f>'monthly 2024-2013'!$Q$145:$Q$149</c:f>
              <c:numCache>
                <c:formatCode>"$"#,##0</c:formatCode>
                <c:ptCount val="5"/>
                <c:pt idx="0">
                  <c:v>2243305719</c:v>
                </c:pt>
                <c:pt idx="1">
                  <c:v>2119516373</c:v>
                </c:pt>
                <c:pt idx="2">
                  <c:v>2246406728</c:v>
                </c:pt>
                <c:pt idx="3">
                  <c:v>1914754497</c:v>
                </c:pt>
                <c:pt idx="4">
                  <c:v>1585117101</c:v>
                </c:pt>
              </c:numCache>
            </c:numRef>
          </c:val>
          <c:extLst>
            <c:ext xmlns:c16="http://schemas.microsoft.com/office/drawing/2014/chart" uri="{C3380CC4-5D6E-409C-BE32-E72D297353CC}">
              <c16:uniqueId val="{00000000-6BA7-446B-8C6E-13C19CD5A392}"/>
            </c:ext>
          </c:extLst>
        </c:ser>
        <c:dLbls>
          <c:showLegendKey val="0"/>
          <c:showVal val="1"/>
          <c:showCatName val="0"/>
          <c:showSerName val="0"/>
          <c:showPercent val="0"/>
          <c:showBubbleSize val="0"/>
        </c:dLbls>
        <c:gapWidth val="150"/>
        <c:shape val="box"/>
        <c:axId val="1365340623"/>
        <c:axId val="1365365583"/>
        <c:axId val="0"/>
      </c:bar3DChart>
      <c:catAx>
        <c:axId val="1365340623"/>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Louisiana DEpartment of REvenue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365365583"/>
        <c:crosses val="autoZero"/>
        <c:auto val="1"/>
        <c:lblAlgn val="ctr"/>
        <c:lblOffset val="100"/>
        <c:noMultiLvlLbl val="0"/>
      </c:catAx>
      <c:valAx>
        <c:axId val="1365365583"/>
        <c:scaling>
          <c:orientation val="minMax"/>
        </c:scaling>
        <c:delete val="0"/>
        <c:axPos val="l"/>
        <c:majorGridlines>
          <c:spPr>
            <a:ln w="9525" cap="flat" cmpd="sng" algn="ctr">
              <a:solidFill>
                <a:schemeClr val="dk1">
                  <a:lumMod val="50000"/>
                  <a:lumOff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lt1">
                    <a:lumMod val="85000"/>
                  </a:schemeClr>
                </a:solidFill>
                <a:latin typeface="+mn-lt"/>
                <a:ea typeface="+mn-ea"/>
                <a:cs typeface="+mn-cs"/>
              </a:defRPr>
            </a:pPr>
            <a:endParaRPr lang="en-US"/>
          </a:p>
        </c:txPr>
        <c:crossAx val="1365340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Combined 1st and 2nd Quarter  Income Tax Collection</a:t>
            </a:r>
          </a:p>
          <a:p>
            <a:pPr>
              <a:defRPr/>
            </a:pPr>
            <a:r>
              <a:rPr lang="en-US" sz="1200"/>
              <a:t>State of Louisiana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lumMod val="8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'monthly 2024-2013'!$U$150:$U$154</c:f>
              <c:strCache>
                <c:ptCount val="5"/>
                <c:pt idx="0">
                  <c:v>Year 2024</c:v>
                </c:pt>
                <c:pt idx="1">
                  <c:v>2023</c:v>
                </c:pt>
                <c:pt idx="2">
                  <c:v>2022</c:v>
                </c:pt>
                <c:pt idx="3">
                  <c:v>2021</c:v>
                </c:pt>
                <c:pt idx="4">
                  <c:v>Year 2020</c:v>
                </c:pt>
              </c:strCache>
            </c:strRef>
          </c:cat>
          <c:val>
            <c:numRef>
              <c:f>'monthly 2024-2013'!$V$150:$V$154</c:f>
              <c:numCache>
                <c:formatCode>"$"#,##0</c:formatCode>
                <c:ptCount val="5"/>
                <c:pt idx="0">
                  <c:v>2553403311</c:v>
                </c:pt>
                <c:pt idx="1">
                  <c:v>2504326347</c:v>
                </c:pt>
                <c:pt idx="2">
                  <c:v>2352243468</c:v>
                </c:pt>
                <c:pt idx="3">
                  <c:v>2018540839</c:v>
                </c:pt>
                <c:pt idx="4">
                  <c:v>1617878035</c:v>
                </c:pt>
              </c:numCache>
            </c:numRef>
          </c:val>
          <c:extLst>
            <c:ext xmlns:c16="http://schemas.microsoft.com/office/drawing/2014/chart" uri="{C3380CC4-5D6E-409C-BE32-E72D297353CC}">
              <c16:uniqueId val="{00000000-757D-4B89-A986-0EF932A23BA9}"/>
            </c:ext>
          </c:extLst>
        </c:ser>
        <c:dLbls>
          <c:showLegendKey val="0"/>
          <c:showVal val="1"/>
          <c:showCatName val="0"/>
          <c:showSerName val="0"/>
          <c:showPercent val="0"/>
          <c:showBubbleSize val="0"/>
        </c:dLbls>
        <c:gapWidth val="150"/>
        <c:shape val="box"/>
        <c:axId val="893945599"/>
        <c:axId val="888561839"/>
        <c:axId val="0"/>
      </c:bar3DChart>
      <c:catAx>
        <c:axId val="893945599"/>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Louisiana Department of Revenue</a:t>
                </a:r>
              </a:p>
            </c:rich>
          </c:tx>
          <c:layout>
            <c:manualLayout>
              <c:xMode val="edge"/>
              <c:yMode val="edge"/>
              <c:x val="0.45643089184421259"/>
              <c:y val="0.94191650215596079"/>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88561839"/>
        <c:crosses val="autoZero"/>
        <c:auto val="1"/>
        <c:lblAlgn val="ctr"/>
        <c:lblOffset val="100"/>
        <c:noMultiLvlLbl val="0"/>
      </c:catAx>
      <c:valAx>
        <c:axId val="888561839"/>
        <c:scaling>
          <c:orientation val="minMax"/>
        </c:scaling>
        <c:delete val="0"/>
        <c:axPos val="l"/>
        <c:majorGridlines>
          <c:spPr>
            <a:ln w="9525" cap="flat" cmpd="sng" algn="ctr">
              <a:solidFill>
                <a:schemeClr val="dk1">
                  <a:lumMod val="50000"/>
                  <a:lumOff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893945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7.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461D3-8871-4A29-B68D-EBDB3432F3D7}" type="doc">
      <dgm:prSet loTypeId="urn:microsoft.com/office/officeart/2016/7/layout/BasicLinearProcessNumbered" loCatId="process" qsTypeId="urn:microsoft.com/office/officeart/2005/8/quickstyle/simple4" qsCatId="simple" csTypeId="urn:microsoft.com/office/officeart/2005/8/colors/colorful5" csCatId="colorful" phldr="1"/>
      <dgm:spPr/>
      <dgm:t>
        <a:bodyPr/>
        <a:lstStyle/>
        <a:p>
          <a:endParaRPr lang="en-US"/>
        </a:p>
      </dgm:t>
    </dgm:pt>
    <dgm:pt modelId="{AFA62A0D-9038-4910-8868-B6014A4327D4}">
      <dgm:prSet custT="1"/>
      <dgm:spPr/>
      <dgm:t>
        <a:bodyPr/>
        <a:lstStyle/>
        <a:p>
          <a:r>
            <a:rPr lang="en-US" sz="1400" dirty="0"/>
            <a:t>(Finally) Total U.S. (seasonally adjusted) Employment in Accommodations and Food Services was 62 thousand greater in September 2024 than the previous employment high point of December 2019 (14,336 million jobs). (Source: BLS)</a:t>
          </a:r>
        </a:p>
      </dgm:t>
    </dgm:pt>
    <dgm:pt modelId="{A1C225B4-E1D9-40E0-894C-7A6B7D3060DA}" type="parTrans" cxnId="{0594DFF0-1C9F-4426-87A3-ADA3A58D2222}">
      <dgm:prSet/>
      <dgm:spPr/>
      <dgm:t>
        <a:bodyPr/>
        <a:lstStyle/>
        <a:p>
          <a:endParaRPr lang="en-US"/>
        </a:p>
      </dgm:t>
    </dgm:pt>
    <dgm:pt modelId="{0F21A48B-6E86-4D22-B8C5-344FA2EC88A4}" type="sibTrans" cxnId="{0594DFF0-1C9F-4426-87A3-ADA3A58D2222}">
      <dgm:prSet phldrT="1" phldr="0"/>
      <dgm:spPr/>
      <dgm:t>
        <a:bodyPr/>
        <a:lstStyle/>
        <a:p>
          <a:r>
            <a:rPr lang="en-US"/>
            <a:t>1</a:t>
          </a:r>
        </a:p>
      </dgm:t>
    </dgm:pt>
    <dgm:pt modelId="{2CA33E97-EA7C-4BDF-80CF-6083FF4DA74C}">
      <dgm:prSet custT="1"/>
      <dgm:spPr/>
      <dgm:t>
        <a:bodyPr/>
        <a:lstStyle/>
        <a:p>
          <a:r>
            <a:rPr lang="en-US" sz="1400" dirty="0"/>
            <a:t>Hence, it has taken nearly five years to recover to the previous historical high in jobs in Accommodation and Food Services (December 2019). (Source: BLS) seasonally adjusted</a:t>
          </a:r>
        </a:p>
      </dgm:t>
    </dgm:pt>
    <dgm:pt modelId="{94D9CC65-4545-4E7C-94A7-88698FF83F4E}" type="parTrans" cxnId="{2F1317B8-301D-4E7B-8CD0-34F68697FD09}">
      <dgm:prSet/>
      <dgm:spPr/>
      <dgm:t>
        <a:bodyPr/>
        <a:lstStyle/>
        <a:p>
          <a:endParaRPr lang="en-US"/>
        </a:p>
      </dgm:t>
    </dgm:pt>
    <dgm:pt modelId="{14215C50-609D-4DC2-AEBD-3FC8996CC7A6}" type="sibTrans" cxnId="{2F1317B8-301D-4E7B-8CD0-34F68697FD09}">
      <dgm:prSet phldrT="2" phldr="0"/>
      <dgm:spPr/>
      <dgm:t>
        <a:bodyPr/>
        <a:lstStyle/>
        <a:p>
          <a:r>
            <a:rPr lang="en-US"/>
            <a:t>2</a:t>
          </a:r>
        </a:p>
      </dgm:t>
    </dgm:pt>
    <dgm:pt modelId="{C5AE4587-6808-4C99-9028-83EBB2AEB701}">
      <dgm:prSet custT="1">
        <dgm:style>
          <a:lnRef idx="1">
            <a:schemeClr val="accent5"/>
          </a:lnRef>
          <a:fillRef idx="2">
            <a:schemeClr val="accent5"/>
          </a:fillRef>
          <a:effectRef idx="1">
            <a:schemeClr val="accent5"/>
          </a:effectRef>
          <a:fontRef idx="minor">
            <a:schemeClr val="dk1"/>
          </a:fontRef>
        </dgm:style>
      </dgm:prSet>
      <dgm:spPr/>
      <dgm:t>
        <a:bodyPr/>
        <a:lstStyle/>
        <a:p>
          <a:r>
            <a:rPr lang="en-US" sz="1400" dirty="0">
              <a:solidFill>
                <a:srgbClr val="C00000"/>
              </a:solidFill>
              <a:effectLst>
                <a:outerShdw blurRad="38100" dist="38100" dir="2700000" algn="tl">
                  <a:srgbClr val="000000">
                    <a:alpha val="43137"/>
                  </a:srgbClr>
                </a:outerShdw>
              </a:effectLst>
            </a:rPr>
            <a:t>In Accommodations and Foods Service in August 2024:</a:t>
          </a:r>
        </a:p>
        <a:p>
          <a:r>
            <a:rPr lang="en-US" sz="1400" dirty="0">
              <a:solidFill>
                <a:srgbClr val="C00000"/>
              </a:solidFill>
              <a:effectLst>
                <a:outerShdw blurRad="38100" dist="38100" dir="2700000" algn="tl">
                  <a:srgbClr val="000000">
                    <a:alpha val="43137"/>
                  </a:srgbClr>
                </a:outerShdw>
              </a:effectLst>
            </a:rPr>
            <a:t>Opening = 915 thousand jobs.</a:t>
          </a:r>
        </a:p>
        <a:p>
          <a:r>
            <a:rPr lang="en-US" sz="1400" dirty="0">
              <a:solidFill>
                <a:srgbClr val="C00000"/>
              </a:solidFill>
              <a:effectLst>
                <a:outerShdw blurRad="38100" dist="38100" dir="2700000" algn="tl">
                  <a:srgbClr val="000000">
                    <a:alpha val="43137"/>
                  </a:srgbClr>
                </a:outerShdw>
              </a:effectLst>
            </a:rPr>
            <a:t>Hires =801 thousand</a:t>
          </a:r>
        </a:p>
        <a:p>
          <a:r>
            <a:rPr lang="en-US" sz="1400" dirty="0">
              <a:solidFill>
                <a:srgbClr val="C00000"/>
              </a:solidFill>
              <a:effectLst>
                <a:outerShdw blurRad="38100" dist="38100" dir="2700000" algn="tl">
                  <a:srgbClr val="000000">
                    <a:alpha val="43137"/>
                  </a:srgbClr>
                </a:outerShdw>
              </a:effectLst>
            </a:rPr>
            <a:t>Layoffs= 120 thousand.</a:t>
          </a:r>
        </a:p>
        <a:p>
          <a:r>
            <a:rPr lang="en-US" sz="1400" dirty="0">
              <a:solidFill>
                <a:schemeClr val="bg1"/>
              </a:solidFill>
              <a:effectLst>
                <a:outerShdw blurRad="38100" dist="38100" dir="2700000" algn="tl">
                  <a:srgbClr val="000000">
                    <a:alpha val="43137"/>
                  </a:srgbClr>
                </a:outerShdw>
              </a:effectLst>
            </a:rPr>
            <a:t>(all data are non-seasonally adjusted</a:t>
          </a:r>
          <a:r>
            <a:rPr lang="en-US" sz="1200" dirty="0">
              <a:solidFill>
                <a:schemeClr val="bg1"/>
              </a:solidFill>
              <a:effectLst>
                <a:outerShdw blurRad="38100" dist="38100" dir="2700000" algn="tl">
                  <a:srgbClr val="000000">
                    <a:alpha val="43137"/>
                  </a:srgbClr>
                </a:outerShdw>
              </a:effectLst>
            </a:rPr>
            <a:t>)</a:t>
          </a:r>
        </a:p>
        <a:p>
          <a:endParaRPr lang="en-US" sz="1200" dirty="0">
            <a:solidFill>
              <a:srgbClr val="C00000"/>
            </a:solidFill>
            <a:effectLst>
              <a:outerShdw blurRad="38100" dist="38100" dir="2700000" algn="tl">
                <a:srgbClr val="000000">
                  <a:alpha val="43137"/>
                </a:srgbClr>
              </a:outerShdw>
            </a:effectLst>
          </a:endParaRPr>
        </a:p>
        <a:p>
          <a:endParaRPr lang="en-US" sz="1200" dirty="0">
            <a:solidFill>
              <a:srgbClr val="C00000"/>
            </a:solidFill>
            <a:effectLst>
              <a:outerShdw blurRad="38100" dist="38100" dir="2700000" algn="tl">
                <a:srgbClr val="000000">
                  <a:alpha val="43137"/>
                </a:srgbClr>
              </a:outerShdw>
            </a:effectLst>
          </a:endParaRPr>
        </a:p>
        <a:p>
          <a:endParaRPr lang="en-US" sz="1200" dirty="0">
            <a:solidFill>
              <a:srgbClr val="C00000"/>
            </a:solidFill>
            <a:effectLst>
              <a:outerShdw blurRad="38100" dist="38100" dir="2700000" algn="tl">
                <a:srgbClr val="000000">
                  <a:alpha val="43137"/>
                </a:srgbClr>
              </a:outerShdw>
            </a:effectLst>
          </a:endParaRPr>
        </a:p>
        <a:p>
          <a:endParaRPr lang="en-US" sz="1400" dirty="0"/>
        </a:p>
        <a:p>
          <a:endParaRPr lang="en-US" sz="1100" dirty="0"/>
        </a:p>
        <a:p>
          <a:endParaRPr lang="en-US" sz="1100" dirty="0"/>
        </a:p>
      </dgm:t>
    </dgm:pt>
    <dgm:pt modelId="{88E73FF8-76B9-41AF-83FA-DE08C6748B11}" type="parTrans" cxnId="{7B93F38C-131F-48E2-A508-239F17163581}">
      <dgm:prSet/>
      <dgm:spPr/>
      <dgm:t>
        <a:bodyPr/>
        <a:lstStyle/>
        <a:p>
          <a:endParaRPr lang="en-US"/>
        </a:p>
      </dgm:t>
    </dgm:pt>
    <dgm:pt modelId="{AA7D7B90-7925-436A-A5EC-70A9D8EC911D}" type="sibTrans" cxnId="{7B93F38C-131F-48E2-A508-239F17163581}">
      <dgm:prSet phldrT="3" phldr="0"/>
      <dgm:spPr/>
      <dgm:t>
        <a:bodyPr/>
        <a:lstStyle/>
        <a:p>
          <a:r>
            <a:rPr lang="en-US"/>
            <a:t>3</a:t>
          </a:r>
          <a:endParaRPr lang="en-US" dirty="0"/>
        </a:p>
      </dgm:t>
    </dgm:pt>
    <dgm:pt modelId="{009895FC-1997-4E4A-A866-500D96870B24}" type="pres">
      <dgm:prSet presAssocID="{1B5461D3-8871-4A29-B68D-EBDB3432F3D7}" presName="Name0" presStyleCnt="0">
        <dgm:presLayoutVars>
          <dgm:animLvl val="lvl"/>
          <dgm:resizeHandles val="exact"/>
        </dgm:presLayoutVars>
      </dgm:prSet>
      <dgm:spPr/>
    </dgm:pt>
    <dgm:pt modelId="{ADCA88C7-860E-455B-B0C3-DFFE175D018E}" type="pres">
      <dgm:prSet presAssocID="{AFA62A0D-9038-4910-8868-B6014A4327D4}" presName="compositeNode" presStyleCnt="0">
        <dgm:presLayoutVars>
          <dgm:bulletEnabled val="1"/>
        </dgm:presLayoutVars>
      </dgm:prSet>
      <dgm:spPr/>
    </dgm:pt>
    <dgm:pt modelId="{867712CA-BA12-4D00-A8C5-F0025809A990}" type="pres">
      <dgm:prSet presAssocID="{AFA62A0D-9038-4910-8868-B6014A4327D4}" presName="bgRect" presStyleLbl="bgAccFollowNode1" presStyleIdx="0" presStyleCnt="3"/>
      <dgm:spPr/>
    </dgm:pt>
    <dgm:pt modelId="{6996887D-BD3F-41AB-B238-E4D43CAE0E65}" type="pres">
      <dgm:prSet presAssocID="{0F21A48B-6E86-4D22-B8C5-344FA2EC88A4}" presName="sibTransNodeCircle" presStyleLbl="alignNode1" presStyleIdx="0" presStyleCnt="6" custScaleY="61325">
        <dgm:presLayoutVars>
          <dgm:chMax val="0"/>
          <dgm:bulletEnabled/>
        </dgm:presLayoutVars>
      </dgm:prSet>
      <dgm:spPr/>
    </dgm:pt>
    <dgm:pt modelId="{B7063321-6B67-4FA0-BAC9-0EF333090A68}" type="pres">
      <dgm:prSet presAssocID="{AFA62A0D-9038-4910-8868-B6014A4327D4}" presName="bottomLine" presStyleLbl="alignNode1" presStyleIdx="1" presStyleCnt="6">
        <dgm:presLayoutVars/>
      </dgm:prSet>
      <dgm:spPr/>
    </dgm:pt>
    <dgm:pt modelId="{D3F4B26F-14A5-476C-BEB6-F0FBB8B4D6C1}" type="pres">
      <dgm:prSet presAssocID="{AFA62A0D-9038-4910-8868-B6014A4327D4}" presName="nodeText" presStyleLbl="bgAccFollowNode1" presStyleIdx="0" presStyleCnt="3">
        <dgm:presLayoutVars>
          <dgm:bulletEnabled val="1"/>
        </dgm:presLayoutVars>
      </dgm:prSet>
      <dgm:spPr/>
    </dgm:pt>
    <dgm:pt modelId="{8F80DE0F-A6AB-4F8F-8D3B-A9B0422AC4BD}" type="pres">
      <dgm:prSet presAssocID="{0F21A48B-6E86-4D22-B8C5-344FA2EC88A4}" presName="sibTrans" presStyleCnt="0"/>
      <dgm:spPr/>
    </dgm:pt>
    <dgm:pt modelId="{E4B8873B-B1A9-4036-A6D9-522D545FCFCF}" type="pres">
      <dgm:prSet presAssocID="{2CA33E97-EA7C-4BDF-80CF-6083FF4DA74C}" presName="compositeNode" presStyleCnt="0">
        <dgm:presLayoutVars>
          <dgm:bulletEnabled val="1"/>
        </dgm:presLayoutVars>
      </dgm:prSet>
      <dgm:spPr/>
    </dgm:pt>
    <dgm:pt modelId="{6F3BCCE7-3952-4436-8050-716F68465ED6}" type="pres">
      <dgm:prSet presAssocID="{2CA33E97-EA7C-4BDF-80CF-6083FF4DA74C}" presName="bgRect" presStyleLbl="bgAccFollowNode1" presStyleIdx="1" presStyleCnt="3"/>
      <dgm:spPr/>
    </dgm:pt>
    <dgm:pt modelId="{7FC28B00-2890-42C9-BDD1-9F0E7F1C94D9}" type="pres">
      <dgm:prSet presAssocID="{14215C50-609D-4DC2-AEBD-3FC8996CC7A6}" presName="sibTransNodeCircle" presStyleLbl="alignNode1" presStyleIdx="2" presStyleCnt="6" custScaleY="64726">
        <dgm:presLayoutVars>
          <dgm:chMax val="0"/>
          <dgm:bulletEnabled/>
        </dgm:presLayoutVars>
      </dgm:prSet>
      <dgm:spPr/>
    </dgm:pt>
    <dgm:pt modelId="{01DB93F2-60B1-4FF3-9FEB-2747BE4F9646}" type="pres">
      <dgm:prSet presAssocID="{2CA33E97-EA7C-4BDF-80CF-6083FF4DA74C}" presName="bottomLine" presStyleLbl="alignNode1" presStyleIdx="3" presStyleCnt="6">
        <dgm:presLayoutVars/>
      </dgm:prSet>
      <dgm:spPr/>
    </dgm:pt>
    <dgm:pt modelId="{5D91AB8F-D67B-4A3C-9DAA-3FAF146F3146}" type="pres">
      <dgm:prSet presAssocID="{2CA33E97-EA7C-4BDF-80CF-6083FF4DA74C}" presName="nodeText" presStyleLbl="bgAccFollowNode1" presStyleIdx="1" presStyleCnt="3">
        <dgm:presLayoutVars>
          <dgm:bulletEnabled val="1"/>
        </dgm:presLayoutVars>
      </dgm:prSet>
      <dgm:spPr/>
    </dgm:pt>
    <dgm:pt modelId="{93497ACC-4297-40D3-A574-B6265D61C254}" type="pres">
      <dgm:prSet presAssocID="{14215C50-609D-4DC2-AEBD-3FC8996CC7A6}" presName="sibTrans" presStyleCnt="0"/>
      <dgm:spPr/>
    </dgm:pt>
    <dgm:pt modelId="{19607F0A-F191-4CBC-9DC4-D507722388AF}" type="pres">
      <dgm:prSet presAssocID="{C5AE4587-6808-4C99-9028-83EBB2AEB701}" presName="compositeNode" presStyleCnt="0">
        <dgm:presLayoutVars>
          <dgm:bulletEnabled val="1"/>
        </dgm:presLayoutVars>
      </dgm:prSet>
      <dgm:spPr/>
    </dgm:pt>
    <dgm:pt modelId="{5EF4E591-ABE7-42D7-8EF3-0A2D8F5E7DED}" type="pres">
      <dgm:prSet presAssocID="{C5AE4587-6808-4C99-9028-83EBB2AEB701}" presName="bgRect" presStyleLbl="bgAccFollowNode1" presStyleIdx="2" presStyleCnt="3" custScaleY="100000" custLinFactNeighborX="0" custLinFactNeighborY="1020"/>
      <dgm:spPr/>
    </dgm:pt>
    <dgm:pt modelId="{D53218B7-4880-411E-B874-DC4B4EE50ED1}" type="pres">
      <dgm:prSet presAssocID="{AA7D7B90-7925-436A-A5EC-70A9D8EC911D}" presName="sibTransNodeCircle" presStyleLbl="alignNode1" presStyleIdx="4" presStyleCnt="6" custScaleY="54416" custLinFactNeighborX="851" custLinFactNeighborY="-6748">
        <dgm:presLayoutVars>
          <dgm:chMax val="0"/>
          <dgm:bulletEnabled/>
        </dgm:presLayoutVars>
      </dgm:prSet>
      <dgm:spPr/>
    </dgm:pt>
    <dgm:pt modelId="{49AB4E81-9760-4CA6-9BFA-A0CBD392D207}" type="pres">
      <dgm:prSet presAssocID="{C5AE4587-6808-4C99-9028-83EBB2AEB701}" presName="bottomLine" presStyleLbl="alignNode1" presStyleIdx="5" presStyleCnt="6">
        <dgm:presLayoutVars/>
      </dgm:prSet>
      <dgm:spPr/>
    </dgm:pt>
    <dgm:pt modelId="{07235206-52D3-4CD8-92FE-D588B87449EB}" type="pres">
      <dgm:prSet presAssocID="{C5AE4587-6808-4C99-9028-83EBB2AEB701}" presName="nodeText" presStyleLbl="bgAccFollowNode1" presStyleIdx="2" presStyleCnt="3">
        <dgm:presLayoutVars>
          <dgm:bulletEnabled val="1"/>
        </dgm:presLayoutVars>
      </dgm:prSet>
      <dgm:spPr/>
    </dgm:pt>
  </dgm:ptLst>
  <dgm:cxnLst>
    <dgm:cxn modelId="{3D118B24-B6DA-4F16-BF84-02C0944F68AC}" type="presOf" srcId="{AFA62A0D-9038-4910-8868-B6014A4327D4}" destId="{867712CA-BA12-4D00-A8C5-F0025809A990}" srcOrd="0" destOrd="0" presId="urn:microsoft.com/office/officeart/2016/7/layout/BasicLinearProcessNumbered"/>
    <dgm:cxn modelId="{C0FD2A4E-7D7A-4619-930A-F0CDB22F0FD2}" type="presOf" srcId="{1B5461D3-8871-4A29-B68D-EBDB3432F3D7}" destId="{009895FC-1997-4E4A-A866-500D96870B24}" srcOrd="0" destOrd="0" presId="urn:microsoft.com/office/officeart/2016/7/layout/BasicLinearProcessNumbered"/>
    <dgm:cxn modelId="{7B93F38C-131F-48E2-A508-239F17163581}" srcId="{1B5461D3-8871-4A29-B68D-EBDB3432F3D7}" destId="{C5AE4587-6808-4C99-9028-83EBB2AEB701}" srcOrd="2" destOrd="0" parTransId="{88E73FF8-76B9-41AF-83FA-DE08C6748B11}" sibTransId="{AA7D7B90-7925-436A-A5EC-70A9D8EC911D}"/>
    <dgm:cxn modelId="{D1D3498F-6E5B-43CD-AA50-5D6FE8F44EC7}" type="presOf" srcId="{0F21A48B-6E86-4D22-B8C5-344FA2EC88A4}" destId="{6996887D-BD3F-41AB-B238-E4D43CAE0E65}" srcOrd="0" destOrd="0" presId="urn:microsoft.com/office/officeart/2016/7/layout/BasicLinearProcessNumbered"/>
    <dgm:cxn modelId="{F5FCA694-EE1E-4E37-A5D5-06E7529377B7}" type="presOf" srcId="{C5AE4587-6808-4C99-9028-83EBB2AEB701}" destId="{5EF4E591-ABE7-42D7-8EF3-0A2D8F5E7DED}" srcOrd="0" destOrd="0" presId="urn:microsoft.com/office/officeart/2016/7/layout/BasicLinearProcessNumbered"/>
    <dgm:cxn modelId="{0D400BA7-C18B-4217-B05E-63C9151D49FD}" type="presOf" srcId="{AFA62A0D-9038-4910-8868-B6014A4327D4}" destId="{D3F4B26F-14A5-476C-BEB6-F0FBB8B4D6C1}" srcOrd="1" destOrd="0" presId="urn:microsoft.com/office/officeart/2016/7/layout/BasicLinearProcessNumbered"/>
    <dgm:cxn modelId="{2F1317B8-301D-4E7B-8CD0-34F68697FD09}" srcId="{1B5461D3-8871-4A29-B68D-EBDB3432F3D7}" destId="{2CA33E97-EA7C-4BDF-80CF-6083FF4DA74C}" srcOrd="1" destOrd="0" parTransId="{94D9CC65-4545-4E7C-94A7-88698FF83F4E}" sibTransId="{14215C50-609D-4DC2-AEBD-3FC8996CC7A6}"/>
    <dgm:cxn modelId="{65762CBB-2DF0-49DC-95CB-60751F4FB4E6}" type="presOf" srcId="{2CA33E97-EA7C-4BDF-80CF-6083FF4DA74C}" destId="{5D91AB8F-D67B-4A3C-9DAA-3FAF146F3146}" srcOrd="1" destOrd="0" presId="urn:microsoft.com/office/officeart/2016/7/layout/BasicLinearProcessNumbered"/>
    <dgm:cxn modelId="{34D745BB-99C6-4249-80F7-C0A0E04B4C07}" type="presOf" srcId="{2CA33E97-EA7C-4BDF-80CF-6083FF4DA74C}" destId="{6F3BCCE7-3952-4436-8050-716F68465ED6}" srcOrd="0" destOrd="0" presId="urn:microsoft.com/office/officeart/2016/7/layout/BasicLinearProcessNumbered"/>
    <dgm:cxn modelId="{BDAC36C6-5380-409B-98E0-ED5454F77AEE}" type="presOf" srcId="{AA7D7B90-7925-436A-A5EC-70A9D8EC911D}" destId="{D53218B7-4880-411E-B874-DC4B4EE50ED1}" srcOrd="0" destOrd="0" presId="urn:microsoft.com/office/officeart/2016/7/layout/BasicLinearProcessNumbered"/>
    <dgm:cxn modelId="{4FC570C9-8E32-4903-A669-1262A014299C}" type="presOf" srcId="{C5AE4587-6808-4C99-9028-83EBB2AEB701}" destId="{07235206-52D3-4CD8-92FE-D588B87449EB}" srcOrd="1" destOrd="0" presId="urn:microsoft.com/office/officeart/2016/7/layout/BasicLinearProcessNumbered"/>
    <dgm:cxn modelId="{155F05CC-0547-4420-9DDA-81DC42C79CE8}" type="presOf" srcId="{14215C50-609D-4DC2-AEBD-3FC8996CC7A6}" destId="{7FC28B00-2890-42C9-BDD1-9F0E7F1C94D9}" srcOrd="0" destOrd="0" presId="urn:microsoft.com/office/officeart/2016/7/layout/BasicLinearProcessNumbered"/>
    <dgm:cxn modelId="{0594DFF0-1C9F-4426-87A3-ADA3A58D2222}" srcId="{1B5461D3-8871-4A29-B68D-EBDB3432F3D7}" destId="{AFA62A0D-9038-4910-8868-B6014A4327D4}" srcOrd="0" destOrd="0" parTransId="{A1C225B4-E1D9-40E0-894C-7A6B7D3060DA}" sibTransId="{0F21A48B-6E86-4D22-B8C5-344FA2EC88A4}"/>
    <dgm:cxn modelId="{57DBC4EA-378A-4B32-BA50-3D210D4FE28F}" type="presParOf" srcId="{009895FC-1997-4E4A-A866-500D96870B24}" destId="{ADCA88C7-860E-455B-B0C3-DFFE175D018E}" srcOrd="0" destOrd="0" presId="urn:microsoft.com/office/officeart/2016/7/layout/BasicLinearProcessNumbered"/>
    <dgm:cxn modelId="{380A5794-EB32-401A-8F23-CECC92F2C251}" type="presParOf" srcId="{ADCA88C7-860E-455B-B0C3-DFFE175D018E}" destId="{867712CA-BA12-4D00-A8C5-F0025809A990}" srcOrd="0" destOrd="0" presId="urn:microsoft.com/office/officeart/2016/7/layout/BasicLinearProcessNumbered"/>
    <dgm:cxn modelId="{51CB7E65-2A6D-4649-ADA6-62CC58ACE2A1}" type="presParOf" srcId="{ADCA88C7-860E-455B-B0C3-DFFE175D018E}" destId="{6996887D-BD3F-41AB-B238-E4D43CAE0E65}" srcOrd="1" destOrd="0" presId="urn:microsoft.com/office/officeart/2016/7/layout/BasicLinearProcessNumbered"/>
    <dgm:cxn modelId="{324D955E-1EDE-4AEE-8579-0EA70FAE43BB}" type="presParOf" srcId="{ADCA88C7-860E-455B-B0C3-DFFE175D018E}" destId="{B7063321-6B67-4FA0-BAC9-0EF333090A68}" srcOrd="2" destOrd="0" presId="urn:microsoft.com/office/officeart/2016/7/layout/BasicLinearProcessNumbered"/>
    <dgm:cxn modelId="{D6BEA081-6D86-49CB-9837-26C6CB77F8B5}" type="presParOf" srcId="{ADCA88C7-860E-455B-B0C3-DFFE175D018E}" destId="{D3F4B26F-14A5-476C-BEB6-F0FBB8B4D6C1}" srcOrd="3" destOrd="0" presId="urn:microsoft.com/office/officeart/2016/7/layout/BasicLinearProcessNumbered"/>
    <dgm:cxn modelId="{71C99C89-D297-4D46-8E60-E6F82F64DA38}" type="presParOf" srcId="{009895FC-1997-4E4A-A866-500D96870B24}" destId="{8F80DE0F-A6AB-4F8F-8D3B-A9B0422AC4BD}" srcOrd="1" destOrd="0" presId="urn:microsoft.com/office/officeart/2016/7/layout/BasicLinearProcessNumbered"/>
    <dgm:cxn modelId="{ABBAD27B-28ED-403A-9FD5-4867072E6F96}" type="presParOf" srcId="{009895FC-1997-4E4A-A866-500D96870B24}" destId="{E4B8873B-B1A9-4036-A6D9-522D545FCFCF}" srcOrd="2" destOrd="0" presId="urn:microsoft.com/office/officeart/2016/7/layout/BasicLinearProcessNumbered"/>
    <dgm:cxn modelId="{55165612-7BDF-432B-92A1-ABBEE421818D}" type="presParOf" srcId="{E4B8873B-B1A9-4036-A6D9-522D545FCFCF}" destId="{6F3BCCE7-3952-4436-8050-716F68465ED6}" srcOrd="0" destOrd="0" presId="urn:microsoft.com/office/officeart/2016/7/layout/BasicLinearProcessNumbered"/>
    <dgm:cxn modelId="{9269EC27-F412-4E6A-A49C-088B9DC99ACE}" type="presParOf" srcId="{E4B8873B-B1A9-4036-A6D9-522D545FCFCF}" destId="{7FC28B00-2890-42C9-BDD1-9F0E7F1C94D9}" srcOrd="1" destOrd="0" presId="urn:microsoft.com/office/officeart/2016/7/layout/BasicLinearProcessNumbered"/>
    <dgm:cxn modelId="{3FF2792E-7350-46C9-A546-3D0293321E69}" type="presParOf" srcId="{E4B8873B-B1A9-4036-A6D9-522D545FCFCF}" destId="{01DB93F2-60B1-4FF3-9FEB-2747BE4F9646}" srcOrd="2" destOrd="0" presId="urn:microsoft.com/office/officeart/2016/7/layout/BasicLinearProcessNumbered"/>
    <dgm:cxn modelId="{9FA92F8C-CBB5-4DEE-8CB0-F8BA2AC12D84}" type="presParOf" srcId="{E4B8873B-B1A9-4036-A6D9-522D545FCFCF}" destId="{5D91AB8F-D67B-4A3C-9DAA-3FAF146F3146}" srcOrd="3" destOrd="0" presId="urn:microsoft.com/office/officeart/2016/7/layout/BasicLinearProcessNumbered"/>
    <dgm:cxn modelId="{9D587B06-3A8C-4C98-A8EE-771870EA7E6D}" type="presParOf" srcId="{009895FC-1997-4E4A-A866-500D96870B24}" destId="{93497ACC-4297-40D3-A574-B6265D61C254}" srcOrd="3" destOrd="0" presId="urn:microsoft.com/office/officeart/2016/7/layout/BasicLinearProcessNumbered"/>
    <dgm:cxn modelId="{F541B634-B422-4372-A4CC-FE162BEED6A1}" type="presParOf" srcId="{009895FC-1997-4E4A-A866-500D96870B24}" destId="{19607F0A-F191-4CBC-9DC4-D507722388AF}" srcOrd="4" destOrd="0" presId="urn:microsoft.com/office/officeart/2016/7/layout/BasicLinearProcessNumbered"/>
    <dgm:cxn modelId="{CAC0B80B-4FCE-4AE8-98A8-75023AC8CF07}" type="presParOf" srcId="{19607F0A-F191-4CBC-9DC4-D507722388AF}" destId="{5EF4E591-ABE7-42D7-8EF3-0A2D8F5E7DED}" srcOrd="0" destOrd="0" presId="urn:microsoft.com/office/officeart/2016/7/layout/BasicLinearProcessNumbered"/>
    <dgm:cxn modelId="{453B6ED0-42CF-4C67-983B-8BF8FAF58137}" type="presParOf" srcId="{19607F0A-F191-4CBC-9DC4-D507722388AF}" destId="{D53218B7-4880-411E-B874-DC4B4EE50ED1}" srcOrd="1" destOrd="0" presId="urn:microsoft.com/office/officeart/2016/7/layout/BasicLinearProcessNumbered"/>
    <dgm:cxn modelId="{937A0A7E-1F69-43BC-AC92-597A958614D5}" type="presParOf" srcId="{19607F0A-F191-4CBC-9DC4-D507722388AF}" destId="{49AB4E81-9760-4CA6-9BFA-A0CBD392D207}" srcOrd="2" destOrd="0" presId="urn:microsoft.com/office/officeart/2016/7/layout/BasicLinearProcessNumbered"/>
    <dgm:cxn modelId="{CE288348-420F-4D1A-8995-5CECB2FC0F0D}" type="presParOf" srcId="{19607F0A-F191-4CBC-9DC4-D507722388AF}" destId="{07235206-52D3-4CD8-92FE-D588B87449E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C0D5F-BC3E-402B-98DA-251590FE48E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DEA779E-A866-47D5-992A-3E96CD6DE014}">
      <dgm:prSet/>
      <dgm:spPr/>
      <dgm:t>
        <a:bodyPr/>
        <a:lstStyle/>
        <a:p>
          <a:r>
            <a:rPr lang="en-US" b="1" dirty="0"/>
            <a:t>Inflation Down, But Not Out?  </a:t>
          </a:r>
          <a:endParaRPr lang="en-US" dirty="0"/>
        </a:p>
      </dgm:t>
    </dgm:pt>
    <dgm:pt modelId="{32F12167-C006-4D2A-8655-07DE33F810EF}" type="parTrans" cxnId="{FA8A5F06-5731-4B3E-A087-BFE861095BF6}">
      <dgm:prSet/>
      <dgm:spPr/>
      <dgm:t>
        <a:bodyPr/>
        <a:lstStyle/>
        <a:p>
          <a:endParaRPr lang="en-US"/>
        </a:p>
      </dgm:t>
    </dgm:pt>
    <dgm:pt modelId="{9F290CE1-97A4-41E8-92CE-A2555270D5E0}" type="sibTrans" cxnId="{FA8A5F06-5731-4B3E-A087-BFE861095BF6}">
      <dgm:prSet/>
      <dgm:spPr/>
      <dgm:t>
        <a:bodyPr/>
        <a:lstStyle/>
        <a:p>
          <a:endParaRPr lang="en-US"/>
        </a:p>
      </dgm:t>
    </dgm:pt>
    <dgm:pt modelId="{105A5EC8-63A1-4B86-8248-C64670F07238}">
      <dgm:prSet/>
      <dgm:spPr/>
      <dgm:t>
        <a:bodyPr/>
        <a:lstStyle/>
        <a:p>
          <a:r>
            <a:rPr lang="en-US" b="1" dirty="0"/>
            <a:t>Budget Priorities and Distortions in the Marketplace </a:t>
          </a:r>
          <a:endParaRPr lang="en-US" dirty="0"/>
        </a:p>
      </dgm:t>
    </dgm:pt>
    <dgm:pt modelId="{C710D2C1-726D-4614-9BAE-D85D466CA4DD}" type="parTrans" cxnId="{1C47A7EA-7172-49D0-9C3F-5A3BB5C17357}">
      <dgm:prSet/>
      <dgm:spPr/>
      <dgm:t>
        <a:bodyPr/>
        <a:lstStyle/>
        <a:p>
          <a:endParaRPr lang="en-US"/>
        </a:p>
      </dgm:t>
    </dgm:pt>
    <dgm:pt modelId="{27AF0F93-7CCD-4077-8407-C541645804CC}" type="sibTrans" cxnId="{1C47A7EA-7172-49D0-9C3F-5A3BB5C17357}">
      <dgm:prSet/>
      <dgm:spPr/>
      <dgm:t>
        <a:bodyPr/>
        <a:lstStyle/>
        <a:p>
          <a:endParaRPr lang="en-US"/>
        </a:p>
      </dgm:t>
    </dgm:pt>
    <dgm:pt modelId="{7D7E7BB6-4041-4DC7-A4C3-45119F6675A8}">
      <dgm:prSet/>
      <dgm:spPr/>
      <dgm:t>
        <a:bodyPr/>
        <a:lstStyle/>
        <a:p>
          <a:r>
            <a:rPr lang="en-US" b="1"/>
            <a:t>Background--International Instability</a:t>
          </a:r>
          <a:endParaRPr lang="en-US"/>
        </a:p>
      </dgm:t>
    </dgm:pt>
    <dgm:pt modelId="{A98CCEE2-57D2-4512-947F-C5A70373D947}" type="parTrans" cxnId="{62A98F10-351F-4516-A524-F58634F703C3}">
      <dgm:prSet/>
      <dgm:spPr/>
      <dgm:t>
        <a:bodyPr/>
        <a:lstStyle/>
        <a:p>
          <a:endParaRPr lang="en-US"/>
        </a:p>
      </dgm:t>
    </dgm:pt>
    <dgm:pt modelId="{469E9C9E-3330-43A7-B2FE-23E39A1F5262}" type="sibTrans" cxnId="{62A98F10-351F-4516-A524-F58634F703C3}">
      <dgm:prSet/>
      <dgm:spPr/>
      <dgm:t>
        <a:bodyPr/>
        <a:lstStyle/>
        <a:p>
          <a:endParaRPr lang="en-US"/>
        </a:p>
      </dgm:t>
    </dgm:pt>
    <dgm:pt modelId="{6E31D969-DDD1-44A9-85C9-A406F5457792}" type="pres">
      <dgm:prSet presAssocID="{366C0D5F-BC3E-402B-98DA-251590FE48E6}" presName="linear" presStyleCnt="0">
        <dgm:presLayoutVars>
          <dgm:animLvl val="lvl"/>
          <dgm:resizeHandles val="exact"/>
        </dgm:presLayoutVars>
      </dgm:prSet>
      <dgm:spPr/>
    </dgm:pt>
    <dgm:pt modelId="{4ECEAEE6-95B5-40B2-AEC7-728BD09AE751}" type="pres">
      <dgm:prSet presAssocID="{DDEA779E-A866-47D5-992A-3E96CD6DE014}" presName="parentText" presStyleLbl="node1" presStyleIdx="0" presStyleCnt="3">
        <dgm:presLayoutVars>
          <dgm:chMax val="0"/>
          <dgm:bulletEnabled val="1"/>
        </dgm:presLayoutVars>
      </dgm:prSet>
      <dgm:spPr/>
    </dgm:pt>
    <dgm:pt modelId="{E9AA5A47-5273-4DB2-856B-B2B1F018BC3B}" type="pres">
      <dgm:prSet presAssocID="{9F290CE1-97A4-41E8-92CE-A2555270D5E0}" presName="spacer" presStyleCnt="0"/>
      <dgm:spPr/>
    </dgm:pt>
    <dgm:pt modelId="{C263E10C-2553-4EEF-B9F7-BC6443789168}" type="pres">
      <dgm:prSet presAssocID="{105A5EC8-63A1-4B86-8248-C64670F07238}" presName="parentText" presStyleLbl="node1" presStyleIdx="1" presStyleCnt="3">
        <dgm:presLayoutVars>
          <dgm:chMax val="0"/>
          <dgm:bulletEnabled val="1"/>
        </dgm:presLayoutVars>
      </dgm:prSet>
      <dgm:spPr/>
    </dgm:pt>
    <dgm:pt modelId="{75F8D64A-0763-47D9-8252-11A1D4ED33B6}" type="pres">
      <dgm:prSet presAssocID="{27AF0F93-7CCD-4077-8407-C541645804CC}" presName="spacer" presStyleCnt="0"/>
      <dgm:spPr/>
    </dgm:pt>
    <dgm:pt modelId="{B1AD71DA-4B0B-41FA-8E09-B098EA975F6D}" type="pres">
      <dgm:prSet presAssocID="{7D7E7BB6-4041-4DC7-A4C3-45119F6675A8}" presName="parentText" presStyleLbl="node1" presStyleIdx="2" presStyleCnt="3">
        <dgm:presLayoutVars>
          <dgm:chMax val="0"/>
          <dgm:bulletEnabled val="1"/>
        </dgm:presLayoutVars>
      </dgm:prSet>
      <dgm:spPr/>
    </dgm:pt>
  </dgm:ptLst>
  <dgm:cxnLst>
    <dgm:cxn modelId="{FA8A5F06-5731-4B3E-A087-BFE861095BF6}" srcId="{366C0D5F-BC3E-402B-98DA-251590FE48E6}" destId="{DDEA779E-A866-47D5-992A-3E96CD6DE014}" srcOrd="0" destOrd="0" parTransId="{32F12167-C006-4D2A-8655-07DE33F810EF}" sibTransId="{9F290CE1-97A4-41E8-92CE-A2555270D5E0}"/>
    <dgm:cxn modelId="{62A98F10-351F-4516-A524-F58634F703C3}" srcId="{366C0D5F-BC3E-402B-98DA-251590FE48E6}" destId="{7D7E7BB6-4041-4DC7-A4C3-45119F6675A8}" srcOrd="2" destOrd="0" parTransId="{A98CCEE2-57D2-4512-947F-C5A70373D947}" sibTransId="{469E9C9E-3330-43A7-B2FE-23E39A1F5262}"/>
    <dgm:cxn modelId="{94665F3A-B631-4F9A-A121-AA31433DE1EB}" type="presOf" srcId="{7D7E7BB6-4041-4DC7-A4C3-45119F6675A8}" destId="{B1AD71DA-4B0B-41FA-8E09-B098EA975F6D}" srcOrd="0" destOrd="0" presId="urn:microsoft.com/office/officeart/2005/8/layout/vList2"/>
    <dgm:cxn modelId="{CFEEAD80-7BD6-4BDD-89A6-2882F7CE0D3E}" type="presOf" srcId="{105A5EC8-63A1-4B86-8248-C64670F07238}" destId="{C263E10C-2553-4EEF-B9F7-BC6443789168}" srcOrd="0" destOrd="0" presId="urn:microsoft.com/office/officeart/2005/8/layout/vList2"/>
    <dgm:cxn modelId="{5361BFA4-DB89-4DDD-842B-43E928B6FB7B}" type="presOf" srcId="{366C0D5F-BC3E-402B-98DA-251590FE48E6}" destId="{6E31D969-DDD1-44A9-85C9-A406F5457792}" srcOrd="0" destOrd="0" presId="urn:microsoft.com/office/officeart/2005/8/layout/vList2"/>
    <dgm:cxn modelId="{1C47A7EA-7172-49D0-9C3F-5A3BB5C17357}" srcId="{366C0D5F-BC3E-402B-98DA-251590FE48E6}" destId="{105A5EC8-63A1-4B86-8248-C64670F07238}" srcOrd="1" destOrd="0" parTransId="{C710D2C1-726D-4614-9BAE-D85D466CA4DD}" sibTransId="{27AF0F93-7CCD-4077-8407-C541645804CC}"/>
    <dgm:cxn modelId="{61FA9FF8-53D5-48B3-A091-5FA54ACA5512}" type="presOf" srcId="{DDEA779E-A866-47D5-992A-3E96CD6DE014}" destId="{4ECEAEE6-95B5-40B2-AEC7-728BD09AE751}" srcOrd="0" destOrd="0" presId="urn:microsoft.com/office/officeart/2005/8/layout/vList2"/>
    <dgm:cxn modelId="{0EF8BFE3-046D-40F9-8DC5-09C2D0FFEBB0}" type="presParOf" srcId="{6E31D969-DDD1-44A9-85C9-A406F5457792}" destId="{4ECEAEE6-95B5-40B2-AEC7-728BD09AE751}" srcOrd="0" destOrd="0" presId="urn:microsoft.com/office/officeart/2005/8/layout/vList2"/>
    <dgm:cxn modelId="{56D0CF9E-E0C7-41AC-A718-07584E5F9FE4}" type="presParOf" srcId="{6E31D969-DDD1-44A9-85C9-A406F5457792}" destId="{E9AA5A47-5273-4DB2-856B-B2B1F018BC3B}" srcOrd="1" destOrd="0" presId="urn:microsoft.com/office/officeart/2005/8/layout/vList2"/>
    <dgm:cxn modelId="{8B697F41-826F-4649-895A-04295E31D160}" type="presParOf" srcId="{6E31D969-DDD1-44A9-85C9-A406F5457792}" destId="{C263E10C-2553-4EEF-B9F7-BC6443789168}" srcOrd="2" destOrd="0" presId="urn:microsoft.com/office/officeart/2005/8/layout/vList2"/>
    <dgm:cxn modelId="{9EC943E4-20BB-4441-9DE9-CE6B17F4AE0E}" type="presParOf" srcId="{6E31D969-DDD1-44A9-85C9-A406F5457792}" destId="{75F8D64A-0763-47D9-8252-11A1D4ED33B6}" srcOrd="3" destOrd="0" presId="urn:microsoft.com/office/officeart/2005/8/layout/vList2"/>
    <dgm:cxn modelId="{B53D8E82-3CC4-4730-A446-EDF13D4C0EF7}" type="presParOf" srcId="{6E31D969-DDD1-44A9-85C9-A406F5457792}" destId="{B1AD71DA-4B0B-41FA-8E09-B098EA975F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FC6D31-2534-4F4B-8125-DEE4BAAAC9A2}"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A59C17DF-5D2E-4FF3-8DB8-978457999348}">
      <dgm:prSet/>
      <dgm:spPr/>
      <dgm:t>
        <a:bodyPr/>
        <a:lstStyle/>
        <a:p>
          <a:r>
            <a:rPr lang="en-US" dirty="0"/>
            <a:t>Unit labor Cost is not a problem as long a productivity rises commensurate to increase in labor costs</a:t>
          </a:r>
        </a:p>
      </dgm:t>
    </dgm:pt>
    <dgm:pt modelId="{2064799C-6B22-4CF9-9135-E472B7EA9533}" type="parTrans" cxnId="{D5A122F6-EB99-4AF6-B365-6B727FE020A3}">
      <dgm:prSet/>
      <dgm:spPr/>
      <dgm:t>
        <a:bodyPr/>
        <a:lstStyle/>
        <a:p>
          <a:endParaRPr lang="en-US"/>
        </a:p>
      </dgm:t>
    </dgm:pt>
    <dgm:pt modelId="{B04C6941-84CE-4FD7-8872-C2406332DFF4}" type="sibTrans" cxnId="{D5A122F6-EB99-4AF6-B365-6B727FE020A3}">
      <dgm:prSet/>
      <dgm:spPr/>
      <dgm:t>
        <a:bodyPr/>
        <a:lstStyle/>
        <a:p>
          <a:endParaRPr lang="en-US"/>
        </a:p>
      </dgm:t>
    </dgm:pt>
    <dgm:pt modelId="{6CA9D6A1-70C7-4CCE-95E4-86A66594342D}">
      <dgm:prSet/>
      <dgm:spPr/>
      <dgm:t>
        <a:bodyPr/>
        <a:lstStyle/>
        <a:p>
          <a:r>
            <a:rPr lang="en-US" dirty="0"/>
            <a:t>In Louisiana’s case, the data shows otherwise </a:t>
          </a:r>
        </a:p>
      </dgm:t>
    </dgm:pt>
    <dgm:pt modelId="{F30F2381-4812-47F1-BC6C-7260603F7BBA}" type="parTrans" cxnId="{AA7943B1-C5E1-4047-8BE1-C626981B7F80}">
      <dgm:prSet/>
      <dgm:spPr/>
      <dgm:t>
        <a:bodyPr/>
        <a:lstStyle/>
        <a:p>
          <a:endParaRPr lang="en-US"/>
        </a:p>
      </dgm:t>
    </dgm:pt>
    <dgm:pt modelId="{38D4246E-18EC-4184-A00E-D888695DB452}" type="sibTrans" cxnId="{AA7943B1-C5E1-4047-8BE1-C626981B7F80}">
      <dgm:prSet/>
      <dgm:spPr/>
      <dgm:t>
        <a:bodyPr/>
        <a:lstStyle/>
        <a:p>
          <a:endParaRPr lang="en-US"/>
        </a:p>
      </dgm:t>
    </dgm:pt>
    <dgm:pt modelId="{E290348A-70B0-4B48-832B-4FE1C779B03D}" type="pres">
      <dgm:prSet presAssocID="{13FC6D31-2534-4F4B-8125-DEE4BAAAC9A2}" presName="hierChild1" presStyleCnt="0">
        <dgm:presLayoutVars>
          <dgm:chPref val="1"/>
          <dgm:dir/>
          <dgm:animOne val="branch"/>
          <dgm:animLvl val="lvl"/>
          <dgm:resizeHandles/>
        </dgm:presLayoutVars>
      </dgm:prSet>
      <dgm:spPr/>
    </dgm:pt>
    <dgm:pt modelId="{36473BDB-1B00-4588-8545-EF5A1738158B}" type="pres">
      <dgm:prSet presAssocID="{A59C17DF-5D2E-4FF3-8DB8-978457999348}" presName="hierRoot1" presStyleCnt="0"/>
      <dgm:spPr/>
    </dgm:pt>
    <dgm:pt modelId="{3A0A8E46-8177-4C5D-AB9B-8CD5FC91C8A0}" type="pres">
      <dgm:prSet presAssocID="{A59C17DF-5D2E-4FF3-8DB8-978457999348}" presName="composite" presStyleCnt="0"/>
      <dgm:spPr/>
    </dgm:pt>
    <dgm:pt modelId="{8B747F0A-3121-4EC7-BCE7-359053EB2935}" type="pres">
      <dgm:prSet presAssocID="{A59C17DF-5D2E-4FF3-8DB8-978457999348}" presName="background" presStyleLbl="node0" presStyleIdx="0" presStyleCnt="2"/>
      <dgm:spPr/>
    </dgm:pt>
    <dgm:pt modelId="{A328EBEE-3AE3-444E-BFDB-874FAFC295EC}" type="pres">
      <dgm:prSet presAssocID="{A59C17DF-5D2E-4FF3-8DB8-978457999348}" presName="text" presStyleLbl="fgAcc0" presStyleIdx="0" presStyleCnt="2">
        <dgm:presLayoutVars>
          <dgm:chPref val="3"/>
        </dgm:presLayoutVars>
      </dgm:prSet>
      <dgm:spPr/>
    </dgm:pt>
    <dgm:pt modelId="{3380B0F7-D544-4CCE-9907-C3BD6E04362D}" type="pres">
      <dgm:prSet presAssocID="{A59C17DF-5D2E-4FF3-8DB8-978457999348}" presName="hierChild2" presStyleCnt="0"/>
      <dgm:spPr/>
    </dgm:pt>
    <dgm:pt modelId="{A7268F47-8F69-4BF2-BFDF-991EB2F96A15}" type="pres">
      <dgm:prSet presAssocID="{6CA9D6A1-70C7-4CCE-95E4-86A66594342D}" presName="hierRoot1" presStyleCnt="0"/>
      <dgm:spPr/>
    </dgm:pt>
    <dgm:pt modelId="{3AE80A0A-265A-417F-9917-54BE70B13438}" type="pres">
      <dgm:prSet presAssocID="{6CA9D6A1-70C7-4CCE-95E4-86A66594342D}" presName="composite" presStyleCnt="0"/>
      <dgm:spPr/>
    </dgm:pt>
    <dgm:pt modelId="{120541F7-C9AF-481C-9FBC-F78C7A51DA8D}" type="pres">
      <dgm:prSet presAssocID="{6CA9D6A1-70C7-4CCE-95E4-86A66594342D}" presName="background" presStyleLbl="node0" presStyleIdx="1" presStyleCnt="2"/>
      <dgm:spPr/>
    </dgm:pt>
    <dgm:pt modelId="{C47F86E7-ED0C-46CB-BA5D-0B11EC196B24}" type="pres">
      <dgm:prSet presAssocID="{6CA9D6A1-70C7-4CCE-95E4-86A66594342D}" presName="text" presStyleLbl="fgAcc0" presStyleIdx="1" presStyleCnt="2">
        <dgm:presLayoutVars>
          <dgm:chPref val="3"/>
        </dgm:presLayoutVars>
      </dgm:prSet>
      <dgm:spPr/>
    </dgm:pt>
    <dgm:pt modelId="{01E91300-3CCF-445B-AE96-86B3CEB898B4}" type="pres">
      <dgm:prSet presAssocID="{6CA9D6A1-70C7-4CCE-95E4-86A66594342D}" presName="hierChild2" presStyleCnt="0"/>
      <dgm:spPr/>
    </dgm:pt>
  </dgm:ptLst>
  <dgm:cxnLst>
    <dgm:cxn modelId="{AA7943B1-C5E1-4047-8BE1-C626981B7F80}" srcId="{13FC6D31-2534-4F4B-8125-DEE4BAAAC9A2}" destId="{6CA9D6A1-70C7-4CCE-95E4-86A66594342D}" srcOrd="1" destOrd="0" parTransId="{F30F2381-4812-47F1-BC6C-7260603F7BBA}" sibTransId="{38D4246E-18EC-4184-A00E-D888695DB452}"/>
    <dgm:cxn modelId="{E89F23F5-5617-42A7-908B-4420D8508C2A}" type="presOf" srcId="{13FC6D31-2534-4F4B-8125-DEE4BAAAC9A2}" destId="{E290348A-70B0-4B48-832B-4FE1C779B03D}" srcOrd="0" destOrd="0" presId="urn:microsoft.com/office/officeart/2005/8/layout/hierarchy1"/>
    <dgm:cxn modelId="{D5A122F6-EB99-4AF6-B365-6B727FE020A3}" srcId="{13FC6D31-2534-4F4B-8125-DEE4BAAAC9A2}" destId="{A59C17DF-5D2E-4FF3-8DB8-978457999348}" srcOrd="0" destOrd="0" parTransId="{2064799C-6B22-4CF9-9135-E472B7EA9533}" sibTransId="{B04C6941-84CE-4FD7-8872-C2406332DFF4}"/>
    <dgm:cxn modelId="{5588F3F6-5BC8-4364-8DE4-CB4F7B7005C1}" type="presOf" srcId="{6CA9D6A1-70C7-4CCE-95E4-86A66594342D}" destId="{C47F86E7-ED0C-46CB-BA5D-0B11EC196B24}" srcOrd="0" destOrd="0" presId="urn:microsoft.com/office/officeart/2005/8/layout/hierarchy1"/>
    <dgm:cxn modelId="{26C831FB-8BE2-4310-A013-458B6331E8BF}" type="presOf" srcId="{A59C17DF-5D2E-4FF3-8DB8-978457999348}" destId="{A328EBEE-3AE3-444E-BFDB-874FAFC295EC}" srcOrd="0" destOrd="0" presId="urn:microsoft.com/office/officeart/2005/8/layout/hierarchy1"/>
    <dgm:cxn modelId="{F92C730B-D92D-41D4-BEF2-2E5AE8BFDE23}" type="presParOf" srcId="{E290348A-70B0-4B48-832B-4FE1C779B03D}" destId="{36473BDB-1B00-4588-8545-EF5A1738158B}" srcOrd="0" destOrd="0" presId="urn:microsoft.com/office/officeart/2005/8/layout/hierarchy1"/>
    <dgm:cxn modelId="{CDB176DA-F195-441C-BBDF-631CE4BE5536}" type="presParOf" srcId="{36473BDB-1B00-4588-8545-EF5A1738158B}" destId="{3A0A8E46-8177-4C5D-AB9B-8CD5FC91C8A0}" srcOrd="0" destOrd="0" presId="urn:microsoft.com/office/officeart/2005/8/layout/hierarchy1"/>
    <dgm:cxn modelId="{40F1383E-2228-40FA-8BB1-59679E8603BB}" type="presParOf" srcId="{3A0A8E46-8177-4C5D-AB9B-8CD5FC91C8A0}" destId="{8B747F0A-3121-4EC7-BCE7-359053EB2935}" srcOrd="0" destOrd="0" presId="urn:microsoft.com/office/officeart/2005/8/layout/hierarchy1"/>
    <dgm:cxn modelId="{FD8EF99F-D8ED-4E02-994F-0AD7AF1F808A}" type="presParOf" srcId="{3A0A8E46-8177-4C5D-AB9B-8CD5FC91C8A0}" destId="{A328EBEE-3AE3-444E-BFDB-874FAFC295EC}" srcOrd="1" destOrd="0" presId="urn:microsoft.com/office/officeart/2005/8/layout/hierarchy1"/>
    <dgm:cxn modelId="{511A931E-DACC-4F13-9157-44060E5F3A1B}" type="presParOf" srcId="{36473BDB-1B00-4588-8545-EF5A1738158B}" destId="{3380B0F7-D544-4CCE-9907-C3BD6E04362D}" srcOrd="1" destOrd="0" presId="urn:microsoft.com/office/officeart/2005/8/layout/hierarchy1"/>
    <dgm:cxn modelId="{919004BE-EA08-4ADC-89F9-CEAD6DC54F0E}" type="presParOf" srcId="{E290348A-70B0-4B48-832B-4FE1C779B03D}" destId="{A7268F47-8F69-4BF2-BFDF-991EB2F96A15}" srcOrd="1" destOrd="0" presId="urn:microsoft.com/office/officeart/2005/8/layout/hierarchy1"/>
    <dgm:cxn modelId="{6F6FEC88-9323-47B5-B510-656FE596802D}" type="presParOf" srcId="{A7268F47-8F69-4BF2-BFDF-991EB2F96A15}" destId="{3AE80A0A-265A-417F-9917-54BE70B13438}" srcOrd="0" destOrd="0" presId="urn:microsoft.com/office/officeart/2005/8/layout/hierarchy1"/>
    <dgm:cxn modelId="{9BBD9F11-9D87-44AD-BC26-27CDFB76DDE7}" type="presParOf" srcId="{3AE80A0A-265A-417F-9917-54BE70B13438}" destId="{120541F7-C9AF-481C-9FBC-F78C7A51DA8D}" srcOrd="0" destOrd="0" presId="urn:microsoft.com/office/officeart/2005/8/layout/hierarchy1"/>
    <dgm:cxn modelId="{CFF71947-D136-4C65-A42C-8194DE6A0671}" type="presParOf" srcId="{3AE80A0A-265A-417F-9917-54BE70B13438}" destId="{C47F86E7-ED0C-46CB-BA5D-0B11EC196B24}" srcOrd="1" destOrd="0" presId="urn:microsoft.com/office/officeart/2005/8/layout/hierarchy1"/>
    <dgm:cxn modelId="{452AC959-E470-4F53-9D38-794DFF8BA3B5}" type="presParOf" srcId="{A7268F47-8F69-4BF2-BFDF-991EB2F96A15}" destId="{01E91300-3CCF-445B-AE96-86B3CEB898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12CA-BA12-4D00-A8C5-F0025809A990}">
      <dsp:nvSpPr>
        <dsp:cNvPr id="0" name=""/>
        <dsp:cNvSpPr/>
      </dsp:nvSpPr>
      <dsp:spPr>
        <a:xfrm>
          <a:off x="0" y="0"/>
          <a:ext cx="3095624" cy="358485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47" tIns="330200" rIns="241347" bIns="330200" numCol="1" spcCol="1270" anchor="t" anchorCtr="0">
          <a:noAutofit/>
        </a:bodyPr>
        <a:lstStyle/>
        <a:p>
          <a:pPr marL="0" lvl="0" indent="0" algn="l" defTabSz="622300">
            <a:lnSpc>
              <a:spcPct val="90000"/>
            </a:lnSpc>
            <a:spcBef>
              <a:spcPct val="0"/>
            </a:spcBef>
            <a:spcAft>
              <a:spcPct val="35000"/>
            </a:spcAft>
            <a:buNone/>
          </a:pPr>
          <a:r>
            <a:rPr lang="en-US" sz="1400" kern="1200" dirty="0"/>
            <a:t>(Finally) Total U.S. (seasonally adjusted) Employment in Accommodations and Food Services was 62 thousand greater in September 2024 than the previous employment high point of December 2019 (14,336 million jobs). (Source: BLS)</a:t>
          </a:r>
        </a:p>
      </dsp:txBody>
      <dsp:txXfrm>
        <a:off x="0" y="1362243"/>
        <a:ext cx="3095624" cy="2150910"/>
      </dsp:txXfrm>
    </dsp:sp>
    <dsp:sp modelId="{6996887D-BD3F-41AB-B238-E4D43CAE0E65}">
      <dsp:nvSpPr>
        <dsp:cNvPr id="0" name=""/>
        <dsp:cNvSpPr/>
      </dsp:nvSpPr>
      <dsp:spPr>
        <a:xfrm>
          <a:off x="1010084" y="566451"/>
          <a:ext cx="1075455" cy="659522"/>
        </a:xfrm>
        <a:prstGeom prst="ellips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3847" tIns="12700" rIns="83847" bIns="1270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1167581" y="663036"/>
        <a:ext cx="760461" cy="466352"/>
      </dsp:txXfrm>
    </dsp:sp>
    <dsp:sp modelId="{B7063321-6B67-4FA0-BAC9-0EF333090A68}">
      <dsp:nvSpPr>
        <dsp:cNvPr id="0" name=""/>
        <dsp:cNvSpPr/>
      </dsp:nvSpPr>
      <dsp:spPr>
        <a:xfrm>
          <a:off x="0" y="3584778"/>
          <a:ext cx="3095624" cy="72"/>
        </a:xfrm>
        <a:prstGeom prst="rect">
          <a:avLst/>
        </a:prstGeom>
        <a:gradFill rotWithShape="0">
          <a:gsLst>
            <a:gs pos="0">
              <a:schemeClr val="accent5">
                <a:hueOff val="-661711"/>
                <a:satOff val="-3554"/>
                <a:lumOff val="1216"/>
                <a:alphaOff val="0"/>
                <a:tint val="94000"/>
                <a:satMod val="105000"/>
                <a:lumMod val="102000"/>
              </a:schemeClr>
            </a:gs>
            <a:gs pos="100000">
              <a:schemeClr val="accent5">
                <a:hueOff val="-661711"/>
                <a:satOff val="-3554"/>
                <a:lumOff val="1216"/>
                <a:alphaOff val="0"/>
                <a:shade val="74000"/>
                <a:satMod val="128000"/>
                <a:lumMod val="100000"/>
              </a:schemeClr>
            </a:gs>
          </a:gsLst>
          <a:lin ang="5400000" scaled="0"/>
        </a:gradFill>
        <a:ln w="9525" cap="flat" cmpd="sng" algn="ctr">
          <a:solidFill>
            <a:schemeClr val="accent5">
              <a:hueOff val="-661711"/>
              <a:satOff val="-3554"/>
              <a:lumOff val="121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F3BCCE7-3952-4436-8050-716F68465ED6}">
      <dsp:nvSpPr>
        <dsp:cNvPr id="0" name=""/>
        <dsp:cNvSpPr/>
      </dsp:nvSpPr>
      <dsp:spPr>
        <a:xfrm>
          <a:off x="3405187" y="0"/>
          <a:ext cx="3095624" cy="3584850"/>
        </a:xfrm>
        <a:prstGeom prst="rect">
          <a:avLst/>
        </a:prstGeom>
        <a:solidFill>
          <a:schemeClr val="accent5">
            <a:tint val="40000"/>
            <a:alpha val="90000"/>
            <a:hueOff val="-1894363"/>
            <a:satOff val="-6849"/>
            <a:lumOff val="462"/>
            <a:alphaOff val="0"/>
          </a:schemeClr>
        </a:solidFill>
        <a:ln w="9525" cap="flat" cmpd="sng" algn="ctr">
          <a:solidFill>
            <a:schemeClr val="accent5">
              <a:tint val="40000"/>
              <a:alpha val="90000"/>
              <a:hueOff val="-1894363"/>
              <a:satOff val="-6849"/>
              <a:lumOff val="4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47" tIns="330200" rIns="241347" bIns="330200" numCol="1" spcCol="1270" anchor="t" anchorCtr="0">
          <a:noAutofit/>
        </a:bodyPr>
        <a:lstStyle/>
        <a:p>
          <a:pPr marL="0" lvl="0" indent="0" algn="l" defTabSz="622300">
            <a:lnSpc>
              <a:spcPct val="90000"/>
            </a:lnSpc>
            <a:spcBef>
              <a:spcPct val="0"/>
            </a:spcBef>
            <a:spcAft>
              <a:spcPct val="35000"/>
            </a:spcAft>
            <a:buNone/>
          </a:pPr>
          <a:r>
            <a:rPr lang="en-US" sz="1400" kern="1200" dirty="0"/>
            <a:t>Hence, it has taken nearly five years to recover to the previous historical high in jobs in Accommodation and Food Services (December 2019). (Source: BLS) seasonally adjusted</a:t>
          </a:r>
        </a:p>
      </dsp:txBody>
      <dsp:txXfrm>
        <a:off x="3405187" y="1362243"/>
        <a:ext cx="3095624" cy="2150910"/>
      </dsp:txXfrm>
    </dsp:sp>
    <dsp:sp modelId="{7FC28B00-2890-42C9-BDD1-9F0E7F1C94D9}">
      <dsp:nvSpPr>
        <dsp:cNvPr id="0" name=""/>
        <dsp:cNvSpPr/>
      </dsp:nvSpPr>
      <dsp:spPr>
        <a:xfrm>
          <a:off x="4415271" y="548162"/>
          <a:ext cx="1075455" cy="696099"/>
        </a:xfrm>
        <a:prstGeom prst="ellipse">
          <a:avLst/>
        </a:prstGeom>
        <a:gradFill rotWithShape="0">
          <a:gsLst>
            <a:gs pos="0">
              <a:schemeClr val="accent5">
                <a:hueOff val="-1323423"/>
                <a:satOff val="-7108"/>
                <a:lumOff val="2431"/>
                <a:alphaOff val="0"/>
                <a:tint val="94000"/>
                <a:satMod val="105000"/>
                <a:lumMod val="102000"/>
              </a:schemeClr>
            </a:gs>
            <a:gs pos="100000">
              <a:schemeClr val="accent5">
                <a:hueOff val="-1323423"/>
                <a:satOff val="-7108"/>
                <a:lumOff val="2431"/>
                <a:alphaOff val="0"/>
                <a:shade val="74000"/>
                <a:satMod val="128000"/>
                <a:lumMod val="100000"/>
              </a:schemeClr>
            </a:gs>
          </a:gsLst>
          <a:lin ang="5400000" scaled="0"/>
        </a:gradFill>
        <a:ln w="9525" cap="flat" cmpd="sng" algn="ctr">
          <a:solidFill>
            <a:schemeClr val="accent5">
              <a:hueOff val="-1323423"/>
              <a:satOff val="-7108"/>
              <a:lumOff val="243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3847" tIns="12700" rIns="83847" bIns="12700"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4572768" y="650103"/>
        <a:ext cx="760461" cy="492217"/>
      </dsp:txXfrm>
    </dsp:sp>
    <dsp:sp modelId="{01DB93F2-60B1-4FF3-9FEB-2747BE4F9646}">
      <dsp:nvSpPr>
        <dsp:cNvPr id="0" name=""/>
        <dsp:cNvSpPr/>
      </dsp:nvSpPr>
      <dsp:spPr>
        <a:xfrm>
          <a:off x="3405187" y="3584778"/>
          <a:ext cx="3095624" cy="72"/>
        </a:xfrm>
        <a:prstGeom prst="rect">
          <a:avLst/>
        </a:prstGeom>
        <a:gradFill rotWithShape="0">
          <a:gsLst>
            <a:gs pos="0">
              <a:schemeClr val="accent5">
                <a:hueOff val="-1985134"/>
                <a:satOff val="-10662"/>
                <a:lumOff val="3647"/>
                <a:alphaOff val="0"/>
                <a:tint val="94000"/>
                <a:satMod val="105000"/>
                <a:lumMod val="102000"/>
              </a:schemeClr>
            </a:gs>
            <a:gs pos="100000">
              <a:schemeClr val="accent5">
                <a:hueOff val="-1985134"/>
                <a:satOff val="-10662"/>
                <a:lumOff val="3647"/>
                <a:alphaOff val="0"/>
                <a:shade val="74000"/>
                <a:satMod val="128000"/>
                <a:lumMod val="100000"/>
              </a:schemeClr>
            </a:gs>
          </a:gsLst>
          <a:lin ang="5400000" scaled="0"/>
        </a:gradFill>
        <a:ln w="9525" cap="flat" cmpd="sng" algn="ctr">
          <a:solidFill>
            <a:schemeClr val="accent5">
              <a:hueOff val="-1985134"/>
              <a:satOff val="-10662"/>
              <a:lumOff val="364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EF4E591-ABE7-42D7-8EF3-0A2D8F5E7DED}">
      <dsp:nvSpPr>
        <dsp:cNvPr id="0" name=""/>
        <dsp:cNvSpPr/>
      </dsp:nvSpPr>
      <dsp:spPr>
        <a:xfrm>
          <a:off x="6810374" y="0"/>
          <a:ext cx="3095624" cy="3584850"/>
        </a:xfrm>
        <a:prstGeom prst="rect">
          <a:avLst/>
        </a:prstGeom>
        <a:gradFill rotWithShape="1">
          <a:gsLst>
            <a:gs pos="0">
              <a:schemeClr val="accent5">
                <a:tint val="58000"/>
                <a:satMod val="108000"/>
                <a:lumMod val="110000"/>
              </a:schemeClr>
            </a:gs>
            <a:gs pos="100000">
              <a:schemeClr val="accent5">
                <a:tint val="81000"/>
                <a:satMod val="109000"/>
                <a:lumMod val="105000"/>
              </a:schemeClr>
            </a:gs>
          </a:gsLst>
          <a:lin ang="504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1347" tIns="330200" rIns="241347" bIns="33020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C00000"/>
              </a:solidFill>
              <a:effectLst>
                <a:outerShdw blurRad="38100" dist="38100" dir="2700000" algn="tl">
                  <a:srgbClr val="000000">
                    <a:alpha val="43137"/>
                  </a:srgbClr>
                </a:outerShdw>
              </a:effectLst>
            </a:rPr>
            <a:t>In Accommodations and Foods Service in August 2024:</a:t>
          </a:r>
        </a:p>
        <a:p>
          <a:pPr marL="0" lvl="0" indent="0" algn="l" defTabSz="622300">
            <a:lnSpc>
              <a:spcPct val="90000"/>
            </a:lnSpc>
            <a:spcBef>
              <a:spcPct val="0"/>
            </a:spcBef>
            <a:spcAft>
              <a:spcPct val="35000"/>
            </a:spcAft>
            <a:buNone/>
          </a:pPr>
          <a:r>
            <a:rPr lang="en-US" sz="1400" kern="1200" dirty="0">
              <a:solidFill>
                <a:srgbClr val="C00000"/>
              </a:solidFill>
              <a:effectLst>
                <a:outerShdw blurRad="38100" dist="38100" dir="2700000" algn="tl">
                  <a:srgbClr val="000000">
                    <a:alpha val="43137"/>
                  </a:srgbClr>
                </a:outerShdw>
              </a:effectLst>
            </a:rPr>
            <a:t>Opening = 915 thousand jobs.</a:t>
          </a:r>
        </a:p>
        <a:p>
          <a:pPr marL="0" lvl="0" indent="0" algn="l" defTabSz="622300">
            <a:lnSpc>
              <a:spcPct val="90000"/>
            </a:lnSpc>
            <a:spcBef>
              <a:spcPct val="0"/>
            </a:spcBef>
            <a:spcAft>
              <a:spcPct val="35000"/>
            </a:spcAft>
            <a:buNone/>
          </a:pPr>
          <a:r>
            <a:rPr lang="en-US" sz="1400" kern="1200" dirty="0">
              <a:solidFill>
                <a:srgbClr val="C00000"/>
              </a:solidFill>
              <a:effectLst>
                <a:outerShdw blurRad="38100" dist="38100" dir="2700000" algn="tl">
                  <a:srgbClr val="000000">
                    <a:alpha val="43137"/>
                  </a:srgbClr>
                </a:outerShdw>
              </a:effectLst>
            </a:rPr>
            <a:t>Hires =801 thousand</a:t>
          </a:r>
        </a:p>
        <a:p>
          <a:pPr marL="0" lvl="0" indent="0" algn="l" defTabSz="622300">
            <a:lnSpc>
              <a:spcPct val="90000"/>
            </a:lnSpc>
            <a:spcBef>
              <a:spcPct val="0"/>
            </a:spcBef>
            <a:spcAft>
              <a:spcPct val="35000"/>
            </a:spcAft>
            <a:buNone/>
          </a:pPr>
          <a:r>
            <a:rPr lang="en-US" sz="1400" kern="1200" dirty="0">
              <a:solidFill>
                <a:srgbClr val="C00000"/>
              </a:solidFill>
              <a:effectLst>
                <a:outerShdw blurRad="38100" dist="38100" dir="2700000" algn="tl">
                  <a:srgbClr val="000000">
                    <a:alpha val="43137"/>
                  </a:srgbClr>
                </a:outerShdw>
              </a:effectLst>
            </a:rPr>
            <a:t>Layoffs= 120 thousand.</a:t>
          </a:r>
        </a:p>
        <a:p>
          <a:pPr marL="0" lvl="0" indent="0" algn="l" defTabSz="622300">
            <a:lnSpc>
              <a:spcPct val="90000"/>
            </a:lnSpc>
            <a:spcBef>
              <a:spcPct val="0"/>
            </a:spcBef>
            <a:spcAft>
              <a:spcPct val="35000"/>
            </a:spcAft>
            <a:buNone/>
          </a:pPr>
          <a:r>
            <a:rPr lang="en-US" sz="1400" kern="1200" dirty="0">
              <a:solidFill>
                <a:schemeClr val="bg1"/>
              </a:solidFill>
              <a:effectLst>
                <a:outerShdw blurRad="38100" dist="38100" dir="2700000" algn="tl">
                  <a:srgbClr val="000000">
                    <a:alpha val="43137"/>
                  </a:srgbClr>
                </a:outerShdw>
              </a:effectLst>
            </a:rPr>
            <a:t>(all data are non-seasonally adjusted</a:t>
          </a:r>
          <a:r>
            <a:rPr lang="en-US" sz="1200" kern="1200" dirty="0">
              <a:solidFill>
                <a:schemeClr val="bg1"/>
              </a:solidFill>
              <a:effectLst>
                <a:outerShdw blurRad="38100" dist="38100" dir="2700000" algn="tl">
                  <a:srgbClr val="000000">
                    <a:alpha val="43137"/>
                  </a:srgbClr>
                </a:outerShdw>
              </a:effectLst>
            </a:rPr>
            <a:t>)</a:t>
          </a:r>
        </a:p>
        <a:p>
          <a:pPr marL="0" lvl="0" indent="0" algn="l" defTabSz="622300">
            <a:lnSpc>
              <a:spcPct val="90000"/>
            </a:lnSpc>
            <a:spcBef>
              <a:spcPct val="0"/>
            </a:spcBef>
            <a:spcAft>
              <a:spcPct val="35000"/>
            </a:spcAft>
            <a:buNone/>
          </a:pPr>
          <a:endParaRPr lang="en-US" sz="1200" kern="1200" dirty="0">
            <a:solidFill>
              <a:srgbClr val="C00000"/>
            </a:solidFill>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200" kern="1200" dirty="0">
            <a:solidFill>
              <a:srgbClr val="C00000"/>
            </a:solidFill>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200" kern="1200" dirty="0">
            <a:solidFill>
              <a:srgbClr val="C00000"/>
            </a:solidFill>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endParaRPr lang="en-US" sz="1100" kern="1200" dirty="0"/>
        </a:p>
        <a:p>
          <a:pPr marL="0" lvl="0" indent="0" algn="l" defTabSz="622300">
            <a:lnSpc>
              <a:spcPct val="90000"/>
            </a:lnSpc>
            <a:spcBef>
              <a:spcPct val="0"/>
            </a:spcBef>
            <a:spcAft>
              <a:spcPct val="35000"/>
            </a:spcAft>
            <a:buNone/>
          </a:pPr>
          <a:endParaRPr lang="en-US" sz="1100" kern="1200" dirty="0"/>
        </a:p>
      </dsp:txBody>
      <dsp:txXfrm>
        <a:off x="6810374" y="1362243"/>
        <a:ext cx="3095624" cy="2150910"/>
      </dsp:txXfrm>
    </dsp:sp>
    <dsp:sp modelId="{D53218B7-4880-411E-B874-DC4B4EE50ED1}">
      <dsp:nvSpPr>
        <dsp:cNvPr id="0" name=""/>
        <dsp:cNvSpPr/>
      </dsp:nvSpPr>
      <dsp:spPr>
        <a:xfrm>
          <a:off x="7829611" y="531031"/>
          <a:ext cx="1075455" cy="585219"/>
        </a:xfrm>
        <a:prstGeom prst="ellipse">
          <a:avLst/>
        </a:prstGeom>
        <a:gradFill rotWithShape="0">
          <a:gsLst>
            <a:gs pos="0">
              <a:schemeClr val="accent5">
                <a:hueOff val="-2646845"/>
                <a:satOff val="-14216"/>
                <a:lumOff val="4862"/>
                <a:alphaOff val="0"/>
                <a:tint val="94000"/>
                <a:satMod val="105000"/>
                <a:lumMod val="102000"/>
              </a:schemeClr>
            </a:gs>
            <a:gs pos="100000">
              <a:schemeClr val="accent5">
                <a:hueOff val="-2646845"/>
                <a:satOff val="-14216"/>
                <a:lumOff val="4862"/>
                <a:alphaOff val="0"/>
                <a:shade val="74000"/>
                <a:satMod val="128000"/>
                <a:lumMod val="100000"/>
              </a:schemeClr>
            </a:gs>
          </a:gsLst>
          <a:lin ang="5400000" scaled="0"/>
        </a:gradFill>
        <a:ln w="9525" cap="flat" cmpd="sng" algn="ctr">
          <a:solidFill>
            <a:schemeClr val="accent5">
              <a:hueOff val="-2646845"/>
              <a:satOff val="-14216"/>
              <a:lumOff val="486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3847" tIns="12700" rIns="83847" bIns="12700" numCol="1" spcCol="1270" anchor="ctr" anchorCtr="0">
          <a:noAutofit/>
        </a:bodyPr>
        <a:lstStyle/>
        <a:p>
          <a:pPr marL="0" lvl="0" indent="0" algn="ctr" defTabSz="1377950">
            <a:lnSpc>
              <a:spcPct val="90000"/>
            </a:lnSpc>
            <a:spcBef>
              <a:spcPct val="0"/>
            </a:spcBef>
            <a:spcAft>
              <a:spcPct val="35000"/>
            </a:spcAft>
            <a:buNone/>
          </a:pPr>
          <a:r>
            <a:rPr lang="en-US" sz="3100" kern="1200"/>
            <a:t>3</a:t>
          </a:r>
          <a:endParaRPr lang="en-US" sz="3100" kern="1200" dirty="0"/>
        </a:p>
      </dsp:txBody>
      <dsp:txXfrm>
        <a:off x="7987108" y="616734"/>
        <a:ext cx="760461" cy="413813"/>
      </dsp:txXfrm>
    </dsp:sp>
    <dsp:sp modelId="{49AB4E81-9760-4CA6-9BFA-A0CBD392D207}">
      <dsp:nvSpPr>
        <dsp:cNvPr id="0" name=""/>
        <dsp:cNvSpPr/>
      </dsp:nvSpPr>
      <dsp:spPr>
        <a:xfrm>
          <a:off x="6810374" y="3584778"/>
          <a:ext cx="3095624" cy="72"/>
        </a:xfrm>
        <a:prstGeom prst="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w="9525" cap="flat" cmpd="sng" algn="ctr">
          <a:solidFill>
            <a:schemeClr val="accent5">
              <a:hueOff val="-3308557"/>
              <a:satOff val="-17770"/>
              <a:lumOff val="60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EAEE6-95B5-40B2-AEC7-728BD09AE751}">
      <dsp:nvSpPr>
        <dsp:cNvPr id="0" name=""/>
        <dsp:cNvSpPr/>
      </dsp:nvSpPr>
      <dsp:spPr>
        <a:xfrm>
          <a:off x="0" y="246611"/>
          <a:ext cx="9905999" cy="798524"/>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Inflation Down, But Not Out?  </a:t>
          </a:r>
          <a:endParaRPr lang="en-US" sz="3500" kern="1200" dirty="0"/>
        </a:p>
      </dsp:txBody>
      <dsp:txXfrm>
        <a:off x="38981" y="285592"/>
        <a:ext cx="9828037" cy="720562"/>
      </dsp:txXfrm>
    </dsp:sp>
    <dsp:sp modelId="{C263E10C-2553-4EEF-B9F7-BC6443789168}">
      <dsp:nvSpPr>
        <dsp:cNvPr id="0" name=""/>
        <dsp:cNvSpPr/>
      </dsp:nvSpPr>
      <dsp:spPr>
        <a:xfrm>
          <a:off x="0" y="1145936"/>
          <a:ext cx="9905999" cy="798524"/>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Budget Priorities and Distortions in the Marketplace </a:t>
          </a:r>
          <a:endParaRPr lang="en-US" sz="3500" kern="1200" dirty="0"/>
        </a:p>
      </dsp:txBody>
      <dsp:txXfrm>
        <a:off x="38981" y="1184917"/>
        <a:ext cx="9828037" cy="720562"/>
      </dsp:txXfrm>
    </dsp:sp>
    <dsp:sp modelId="{B1AD71DA-4B0B-41FA-8E09-B098EA975F6D}">
      <dsp:nvSpPr>
        <dsp:cNvPr id="0" name=""/>
        <dsp:cNvSpPr/>
      </dsp:nvSpPr>
      <dsp:spPr>
        <a:xfrm>
          <a:off x="0" y="2045261"/>
          <a:ext cx="9905999" cy="798524"/>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Background--International Instability</a:t>
          </a:r>
          <a:endParaRPr lang="en-US" sz="3500" kern="1200"/>
        </a:p>
      </dsp:txBody>
      <dsp:txXfrm>
        <a:off x="38981" y="2084242"/>
        <a:ext cx="9828037" cy="720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47F0A-3121-4EC7-BCE7-359053EB2935}">
      <dsp:nvSpPr>
        <dsp:cNvPr id="0" name=""/>
        <dsp:cNvSpPr/>
      </dsp:nvSpPr>
      <dsp:spPr>
        <a:xfrm>
          <a:off x="1209" y="262438"/>
          <a:ext cx="4244392"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28EBEE-3AE3-444E-BFDB-874FAFC295EC}">
      <dsp:nvSpPr>
        <dsp:cNvPr id="0" name=""/>
        <dsp:cNvSpPr/>
      </dsp:nvSpPr>
      <dsp:spPr>
        <a:xfrm>
          <a:off x="472808" y="710458"/>
          <a:ext cx="4244392"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Unit labor Cost is not a problem as long a productivity rises commensurate to increase in labor costs</a:t>
          </a:r>
        </a:p>
      </dsp:txBody>
      <dsp:txXfrm>
        <a:off x="551747" y="789397"/>
        <a:ext cx="4086514" cy="2537310"/>
      </dsp:txXfrm>
    </dsp:sp>
    <dsp:sp modelId="{120541F7-C9AF-481C-9FBC-F78C7A51DA8D}">
      <dsp:nvSpPr>
        <dsp:cNvPr id="0" name=""/>
        <dsp:cNvSpPr/>
      </dsp:nvSpPr>
      <dsp:spPr>
        <a:xfrm>
          <a:off x="5188799" y="262438"/>
          <a:ext cx="4244392"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47F86E7-ED0C-46CB-BA5D-0B11EC196B24}">
      <dsp:nvSpPr>
        <dsp:cNvPr id="0" name=""/>
        <dsp:cNvSpPr/>
      </dsp:nvSpPr>
      <dsp:spPr>
        <a:xfrm>
          <a:off x="5660398" y="710458"/>
          <a:ext cx="4244392"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 Louisiana’s case, the data shows otherwise </a:t>
          </a:r>
        </a:p>
      </dsp:txBody>
      <dsp:txXfrm>
        <a:off x="5739337" y="789397"/>
        <a:ext cx="4086514" cy="253731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0.16751</cdr:x>
      <cdr:y>0.24482</cdr:y>
    </cdr:from>
    <cdr:to>
      <cdr:x>0.36717</cdr:x>
      <cdr:y>0.40209</cdr:y>
    </cdr:to>
    <cdr:sp macro="" textlink="">
      <cdr:nvSpPr>
        <cdr:cNvPr id="2" name="Rectangle 1">
          <a:extLst xmlns:a="http://schemas.openxmlformats.org/drawingml/2006/main">
            <a:ext uri="{FF2B5EF4-FFF2-40B4-BE49-F238E27FC236}">
              <a16:creationId xmlns:a16="http://schemas.microsoft.com/office/drawing/2014/main" id="{E9D6EEE4-07F4-6F3A-39BE-FCF12481A224}"/>
            </a:ext>
          </a:extLst>
        </cdr:cNvPr>
        <cdr:cNvSpPr/>
      </cdr:nvSpPr>
      <cdr:spPr>
        <a:xfrm xmlns:a="http://schemas.openxmlformats.org/drawingml/2006/main">
          <a:off x="942960" y="949088"/>
          <a:ext cx="1123941" cy="609684"/>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t>718 Openings per 1,000 Hires</a:t>
          </a:r>
        </a:p>
      </cdr:txBody>
    </cdr:sp>
  </cdr:relSizeAnchor>
  <cdr:relSizeAnchor xmlns:cdr="http://schemas.openxmlformats.org/drawingml/2006/chartDrawing">
    <cdr:from>
      <cdr:x>0.18956</cdr:x>
      <cdr:y>0.39585</cdr:y>
    </cdr:from>
    <cdr:to>
      <cdr:x>0.26567</cdr:x>
      <cdr:y>0.5759</cdr:y>
    </cdr:to>
    <cdr:cxnSp macro="">
      <cdr:nvCxnSpPr>
        <cdr:cNvPr id="4" name="Straight Arrow Connector 3">
          <a:extLst xmlns:a="http://schemas.openxmlformats.org/drawingml/2006/main">
            <a:ext uri="{FF2B5EF4-FFF2-40B4-BE49-F238E27FC236}">
              <a16:creationId xmlns:a16="http://schemas.microsoft.com/office/drawing/2014/main" id="{79F3A663-903C-B1E7-2A25-DB559C0AA32B}"/>
            </a:ext>
          </a:extLst>
        </cdr:cNvPr>
        <cdr:cNvCxnSpPr/>
      </cdr:nvCxnSpPr>
      <cdr:spPr>
        <a:xfrm xmlns:a="http://schemas.openxmlformats.org/drawingml/2006/main" flipH="1">
          <a:off x="1022868" y="2077226"/>
          <a:ext cx="410645" cy="944797"/>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0.6982</cdr:x>
      <cdr:y>0.55894</cdr:y>
    </cdr:from>
    <cdr:to>
      <cdr:x>0.89786</cdr:x>
      <cdr:y>0.71621</cdr:y>
    </cdr:to>
    <cdr:sp macro="" textlink="">
      <cdr:nvSpPr>
        <cdr:cNvPr id="3" name="Rectangle 2">
          <a:extLst xmlns:a="http://schemas.openxmlformats.org/drawingml/2006/main">
            <a:ext uri="{FF2B5EF4-FFF2-40B4-BE49-F238E27FC236}">
              <a16:creationId xmlns:a16="http://schemas.microsoft.com/office/drawing/2014/main" id="{CC66B09B-5F32-3AB9-A1FA-4295AA8C5DB3}"/>
            </a:ext>
          </a:extLst>
        </cdr:cNvPr>
        <cdr:cNvSpPr/>
      </cdr:nvSpPr>
      <cdr:spPr>
        <a:xfrm xmlns:a="http://schemas.openxmlformats.org/drawingml/2006/main">
          <a:off x="3767410" y="2933004"/>
          <a:ext cx="1077348" cy="825269"/>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1,357 Openings per 1,000 Hires</a:t>
          </a:r>
        </a:p>
      </cdr:txBody>
    </cdr:sp>
  </cdr:relSizeAnchor>
  <cdr:relSizeAnchor xmlns:cdr="http://schemas.openxmlformats.org/drawingml/2006/chartDrawing">
    <cdr:from>
      <cdr:x>0.79803</cdr:x>
      <cdr:y>0.37404</cdr:y>
    </cdr:from>
    <cdr:to>
      <cdr:x>0.91896</cdr:x>
      <cdr:y>0.55894</cdr:y>
    </cdr:to>
    <cdr:cxnSp macro="">
      <cdr:nvCxnSpPr>
        <cdr:cNvPr id="6" name="Straight Arrow Connector 5">
          <a:extLst xmlns:a="http://schemas.openxmlformats.org/drawingml/2006/main">
            <a:ext uri="{FF2B5EF4-FFF2-40B4-BE49-F238E27FC236}">
              <a16:creationId xmlns:a16="http://schemas.microsoft.com/office/drawing/2014/main" id="{35FDCDAE-A4DF-08D1-684B-00EB1CA1548F}"/>
            </a:ext>
          </a:extLst>
        </cdr:cNvPr>
        <cdr:cNvCxnSpPr>
          <a:stCxn xmlns:a="http://schemas.openxmlformats.org/drawingml/2006/main" id="3" idx="0"/>
        </cdr:cNvCxnSpPr>
      </cdr:nvCxnSpPr>
      <cdr:spPr>
        <a:xfrm xmlns:a="http://schemas.openxmlformats.org/drawingml/2006/main" flipV="1">
          <a:off x="4306084" y="1962764"/>
          <a:ext cx="652553" cy="9702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0.65745</cdr:x>
      <cdr:y>0.06461</cdr:y>
    </cdr:from>
    <cdr:to>
      <cdr:x>0.88376</cdr:x>
      <cdr:y>0.15598</cdr:y>
    </cdr:to>
    <cdr:sp macro="" textlink="">
      <cdr:nvSpPr>
        <cdr:cNvPr id="2" name="Rectangle 1">
          <a:extLst xmlns:a="http://schemas.openxmlformats.org/drawingml/2006/main">
            <a:ext uri="{FF2B5EF4-FFF2-40B4-BE49-F238E27FC236}">
              <a16:creationId xmlns:a16="http://schemas.microsoft.com/office/drawing/2014/main" id="{B54E4D6E-246F-D95C-0739-0062B5A38CB8}"/>
            </a:ext>
          </a:extLst>
        </cdr:cNvPr>
        <cdr:cNvSpPr/>
      </cdr:nvSpPr>
      <cdr:spPr>
        <a:xfrm xmlns:a="http://schemas.openxmlformats.org/drawingml/2006/main">
          <a:off x="4002833" y="323332"/>
          <a:ext cx="1377820" cy="457200"/>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August 2024 QCEW Job Level = 188,100</a:t>
          </a:r>
        </a:p>
      </cdr:txBody>
    </cdr:sp>
  </cdr:relSizeAnchor>
  <cdr:relSizeAnchor xmlns:cdr="http://schemas.openxmlformats.org/drawingml/2006/chartDrawing">
    <cdr:from>
      <cdr:x>0.8812</cdr:x>
      <cdr:y>0.15038</cdr:y>
    </cdr:from>
    <cdr:to>
      <cdr:x>0.97775</cdr:x>
      <cdr:y>0.34719</cdr:y>
    </cdr:to>
    <cdr:cxnSp macro="">
      <cdr:nvCxnSpPr>
        <cdr:cNvPr id="5" name="Straight Arrow Connector 4">
          <a:extLst xmlns:a="http://schemas.openxmlformats.org/drawingml/2006/main">
            <a:ext uri="{FF2B5EF4-FFF2-40B4-BE49-F238E27FC236}">
              <a16:creationId xmlns:a16="http://schemas.microsoft.com/office/drawing/2014/main" id="{6F50304D-89A5-107E-3824-C4610D3B722C}"/>
            </a:ext>
          </a:extLst>
        </cdr:cNvPr>
        <cdr:cNvCxnSpPr/>
      </cdr:nvCxnSpPr>
      <cdr:spPr>
        <a:xfrm xmlns:a="http://schemas.openxmlformats.org/drawingml/2006/main">
          <a:off x="5365102" y="752540"/>
          <a:ext cx="587829" cy="984851"/>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0.71156</cdr:x>
      <cdr:y>0.12132</cdr:y>
    </cdr:from>
    <cdr:to>
      <cdr:x>0.92556</cdr:x>
      <cdr:y>0.25258</cdr:y>
    </cdr:to>
    <cdr:sp macro="" textlink="">
      <cdr:nvSpPr>
        <cdr:cNvPr id="2" name="Rectangle 1">
          <a:extLst xmlns:a="http://schemas.openxmlformats.org/drawingml/2006/main">
            <a:ext uri="{FF2B5EF4-FFF2-40B4-BE49-F238E27FC236}">
              <a16:creationId xmlns:a16="http://schemas.microsoft.com/office/drawing/2014/main" id="{89748073-91A3-5DD2-05F9-93F57DA6267A}"/>
            </a:ext>
          </a:extLst>
        </cdr:cNvPr>
        <cdr:cNvSpPr/>
      </cdr:nvSpPr>
      <cdr:spPr>
        <a:xfrm xmlns:a="http://schemas.openxmlformats.org/drawingml/2006/main">
          <a:off x="4281350" y="603719"/>
          <a:ext cx="1287625" cy="653143"/>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August n2024 QCEW Job Level = 182,200 </a:t>
          </a:r>
        </a:p>
      </cdr:txBody>
    </cdr:sp>
  </cdr:relSizeAnchor>
  <cdr:relSizeAnchor xmlns:cdr="http://schemas.openxmlformats.org/drawingml/2006/chartDrawing">
    <cdr:from>
      <cdr:x>0.93177</cdr:x>
      <cdr:y>0.2507</cdr:y>
    </cdr:from>
    <cdr:to>
      <cdr:x>0.98604</cdr:x>
      <cdr:y>0.43633</cdr:y>
    </cdr:to>
    <cdr:cxnSp macro="">
      <cdr:nvCxnSpPr>
        <cdr:cNvPr id="4" name="Straight Arrow Connector 3">
          <a:extLst xmlns:a="http://schemas.openxmlformats.org/drawingml/2006/main">
            <a:ext uri="{FF2B5EF4-FFF2-40B4-BE49-F238E27FC236}">
              <a16:creationId xmlns:a16="http://schemas.microsoft.com/office/drawing/2014/main" id="{33314161-C0A4-6B72-8B00-6F3F409A8AE9}"/>
            </a:ext>
          </a:extLst>
        </cdr:cNvPr>
        <cdr:cNvCxnSpPr/>
      </cdr:nvCxnSpPr>
      <cdr:spPr>
        <a:xfrm xmlns:a="http://schemas.openxmlformats.org/drawingml/2006/main">
          <a:off x="5606297" y="1247533"/>
          <a:ext cx="326572" cy="92373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0.59791</cdr:x>
      <cdr:y>0.08689</cdr:y>
    </cdr:from>
    <cdr:to>
      <cdr:x>0.85167</cdr:x>
      <cdr:y>0.20506</cdr:y>
    </cdr:to>
    <cdr:sp macro="" textlink="">
      <cdr:nvSpPr>
        <cdr:cNvPr id="2" name="Rectangle 1">
          <a:extLst xmlns:a="http://schemas.openxmlformats.org/drawingml/2006/main">
            <a:ext uri="{FF2B5EF4-FFF2-40B4-BE49-F238E27FC236}">
              <a16:creationId xmlns:a16="http://schemas.microsoft.com/office/drawing/2014/main" id="{F36635EB-41CA-10CF-05E3-F723B2B2BBFF}"/>
            </a:ext>
          </a:extLst>
        </cdr:cNvPr>
        <cdr:cNvSpPr/>
      </cdr:nvSpPr>
      <cdr:spPr>
        <a:xfrm xmlns:a="http://schemas.openxmlformats.org/drawingml/2006/main">
          <a:off x="3209729" y="356741"/>
          <a:ext cx="1362269" cy="485191"/>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August 2024 QCEW Job Level =96,200 </a:t>
          </a:r>
        </a:p>
      </cdr:txBody>
    </cdr:sp>
  </cdr:relSizeAnchor>
  <cdr:relSizeAnchor xmlns:cdr="http://schemas.openxmlformats.org/drawingml/2006/chartDrawing">
    <cdr:from>
      <cdr:x>0.86384</cdr:x>
      <cdr:y>0.15235</cdr:y>
    </cdr:from>
    <cdr:to>
      <cdr:x>0.95074</cdr:x>
      <cdr:y>0.22734</cdr:y>
    </cdr:to>
    <cdr:cxnSp macro="">
      <cdr:nvCxnSpPr>
        <cdr:cNvPr id="4" name="Straight Arrow Connector 3">
          <a:extLst xmlns:a="http://schemas.openxmlformats.org/drawingml/2006/main">
            <a:ext uri="{FF2B5EF4-FFF2-40B4-BE49-F238E27FC236}">
              <a16:creationId xmlns:a16="http://schemas.microsoft.com/office/drawing/2014/main" id="{2B333205-9F11-ECE8-B1FA-146D7BEAB494}"/>
            </a:ext>
          </a:extLst>
        </cdr:cNvPr>
        <cdr:cNvCxnSpPr/>
      </cdr:nvCxnSpPr>
      <cdr:spPr>
        <a:xfrm xmlns:a="http://schemas.openxmlformats.org/drawingml/2006/main">
          <a:off x="4637313" y="625503"/>
          <a:ext cx="466530" cy="307911"/>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0.299</cdr:x>
      <cdr:y>0.28357</cdr:y>
    </cdr:from>
    <cdr:to>
      <cdr:x>0.43513</cdr:x>
      <cdr:y>0.33333</cdr:y>
    </cdr:to>
    <cdr:sp macro="" textlink="">
      <cdr:nvSpPr>
        <cdr:cNvPr id="2" name="Rectangle 1">
          <a:extLst xmlns:a="http://schemas.openxmlformats.org/drawingml/2006/main">
            <a:ext uri="{FF2B5EF4-FFF2-40B4-BE49-F238E27FC236}">
              <a16:creationId xmlns:a16="http://schemas.microsoft.com/office/drawing/2014/main" id="{EE287C4E-6413-8F60-FBA9-C72AC3ECC617}"/>
            </a:ext>
          </a:extLst>
        </cdr:cNvPr>
        <cdr:cNvSpPr/>
      </cdr:nvSpPr>
      <cdr:spPr>
        <a:xfrm xmlns:a="http://schemas.openxmlformats.org/drawingml/2006/main">
          <a:off x="2279865" y="1730375"/>
          <a:ext cx="1037966" cy="303645"/>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Actual Data</a:t>
          </a:r>
        </a:p>
      </cdr:txBody>
    </cdr:sp>
  </cdr:relSizeAnchor>
  <cdr:relSizeAnchor xmlns:cdr="http://schemas.openxmlformats.org/drawingml/2006/chartDrawing">
    <cdr:from>
      <cdr:x>0.43513</cdr:x>
      <cdr:y>0.30845</cdr:y>
    </cdr:from>
    <cdr:to>
      <cdr:x>0.52661</cdr:x>
      <cdr:y>0.40214</cdr:y>
    </cdr:to>
    <cdr:cxnSp macro="">
      <cdr:nvCxnSpPr>
        <cdr:cNvPr id="4" name="Straight Arrow Connector 3">
          <a:extLst xmlns:a="http://schemas.openxmlformats.org/drawingml/2006/main">
            <a:ext uri="{FF2B5EF4-FFF2-40B4-BE49-F238E27FC236}">
              <a16:creationId xmlns:a16="http://schemas.microsoft.com/office/drawing/2014/main" id="{E0AC5000-1B1E-3097-7100-00FED375BFC5}"/>
            </a:ext>
          </a:extLst>
        </cdr:cNvPr>
        <cdr:cNvCxnSpPr>
          <a:stCxn xmlns:a="http://schemas.openxmlformats.org/drawingml/2006/main" id="2" idx="3"/>
        </cdr:cNvCxnSpPr>
      </cdr:nvCxnSpPr>
      <cdr:spPr>
        <a:xfrm xmlns:a="http://schemas.openxmlformats.org/drawingml/2006/main">
          <a:off x="3317831" y="1882198"/>
          <a:ext cx="697528" cy="57170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0.49969</cdr:x>
      <cdr:y>0.58561</cdr:y>
    </cdr:from>
    <cdr:to>
      <cdr:x>0.61594</cdr:x>
      <cdr:y>0.63009</cdr:y>
    </cdr:to>
    <cdr:sp macro="" textlink="">
      <cdr:nvSpPr>
        <cdr:cNvPr id="6" name="Rectangle 5">
          <a:extLst xmlns:a="http://schemas.openxmlformats.org/drawingml/2006/main">
            <a:ext uri="{FF2B5EF4-FFF2-40B4-BE49-F238E27FC236}">
              <a16:creationId xmlns:a16="http://schemas.microsoft.com/office/drawing/2014/main" id="{3B4B029D-D226-3E9C-1188-054C7F834DF7}"/>
            </a:ext>
          </a:extLst>
        </cdr:cNvPr>
        <cdr:cNvSpPr/>
      </cdr:nvSpPr>
      <cdr:spPr>
        <a:xfrm xmlns:a="http://schemas.openxmlformats.org/drawingml/2006/main">
          <a:off x="3810085" y="3573463"/>
          <a:ext cx="886408" cy="271462"/>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Trend Line</a:t>
          </a:r>
        </a:p>
      </cdr:txBody>
    </cdr:sp>
  </cdr:relSizeAnchor>
  <cdr:relSizeAnchor xmlns:cdr="http://schemas.openxmlformats.org/drawingml/2006/chartDrawing">
    <cdr:from>
      <cdr:x>0.48623</cdr:x>
      <cdr:y>0.47738</cdr:y>
    </cdr:from>
    <cdr:to>
      <cdr:x>0.55781</cdr:x>
      <cdr:y>0.58561</cdr:y>
    </cdr:to>
    <cdr:cxnSp macro="">
      <cdr:nvCxnSpPr>
        <cdr:cNvPr id="8" name="Straight Arrow Connector 7">
          <a:extLst xmlns:a="http://schemas.openxmlformats.org/drawingml/2006/main">
            <a:ext uri="{FF2B5EF4-FFF2-40B4-BE49-F238E27FC236}">
              <a16:creationId xmlns:a16="http://schemas.microsoft.com/office/drawing/2014/main" id="{E4D2C885-4E42-D757-2146-1CF323AE2063}"/>
            </a:ext>
          </a:extLst>
        </cdr:cNvPr>
        <cdr:cNvCxnSpPr>
          <a:stCxn xmlns:a="http://schemas.openxmlformats.org/drawingml/2006/main" id="6" idx="0"/>
        </cdr:cNvCxnSpPr>
      </cdr:nvCxnSpPr>
      <cdr:spPr>
        <a:xfrm xmlns:a="http://schemas.openxmlformats.org/drawingml/2006/main" flipH="1" flipV="1">
          <a:off x="3707448" y="2913062"/>
          <a:ext cx="545841" cy="660401"/>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0.72259</cdr:x>
      <cdr:y>0.39449</cdr:y>
    </cdr:from>
    <cdr:to>
      <cdr:x>0.95221</cdr:x>
      <cdr:y>0.58315</cdr:y>
    </cdr:to>
    <cdr:sp macro="" textlink="">
      <cdr:nvSpPr>
        <cdr:cNvPr id="9" name="Oval 8">
          <a:extLst xmlns:a="http://schemas.openxmlformats.org/drawingml/2006/main">
            <a:ext uri="{FF2B5EF4-FFF2-40B4-BE49-F238E27FC236}">
              <a16:creationId xmlns:a16="http://schemas.microsoft.com/office/drawing/2014/main" id="{44E3CAD1-9BB7-D822-0619-C93C32DDCB6E}"/>
            </a:ext>
          </a:extLst>
        </cdr:cNvPr>
        <cdr:cNvSpPr/>
      </cdr:nvSpPr>
      <cdr:spPr>
        <a:xfrm xmlns:a="http://schemas.openxmlformats.org/drawingml/2006/main">
          <a:off x="5666877" y="2662157"/>
          <a:ext cx="1800808" cy="1273145"/>
        </a:xfrm>
        <a:prstGeom xmlns:a="http://schemas.openxmlformats.org/drawingml/2006/main" prst="ellipse">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Difference between Trend and Actual is 3 million fewer jobs.</a:t>
          </a:r>
        </a:p>
      </cdr:txBody>
    </cdr:sp>
  </cdr:relSizeAnchor>
  <cdr:relSizeAnchor xmlns:cdr="http://schemas.openxmlformats.org/drawingml/2006/chartDrawing">
    <cdr:from>
      <cdr:x>0.87622</cdr:x>
      <cdr:y>0.28078</cdr:y>
    </cdr:from>
    <cdr:to>
      <cdr:x>0.92143</cdr:x>
      <cdr:y>0.3983</cdr:y>
    </cdr:to>
    <cdr:cxnSp macro="">
      <cdr:nvCxnSpPr>
        <cdr:cNvPr id="19" name="Straight Arrow Connector 18">
          <a:extLst xmlns:a="http://schemas.openxmlformats.org/drawingml/2006/main">
            <a:ext uri="{FF2B5EF4-FFF2-40B4-BE49-F238E27FC236}">
              <a16:creationId xmlns:a16="http://schemas.microsoft.com/office/drawing/2014/main" id="{8F82C11D-8D1D-3025-7945-35E66F28C227}"/>
            </a:ext>
          </a:extLst>
        </cdr:cNvPr>
        <cdr:cNvCxnSpPr/>
      </cdr:nvCxnSpPr>
      <cdr:spPr>
        <a:xfrm xmlns:a="http://schemas.openxmlformats.org/drawingml/2006/main" flipH="1">
          <a:off x="6871694" y="1894795"/>
          <a:ext cx="354563" cy="793102"/>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0.20324</cdr:x>
      <cdr:y>0.18852</cdr:y>
    </cdr:from>
    <cdr:to>
      <cdr:x>0.3325</cdr:x>
      <cdr:y>0.24514</cdr:y>
    </cdr:to>
    <cdr:sp macro="" textlink="">
      <cdr:nvSpPr>
        <cdr:cNvPr id="21" name="Rectangle 20">
          <a:extLst xmlns:a="http://schemas.openxmlformats.org/drawingml/2006/main">
            <a:ext uri="{FF2B5EF4-FFF2-40B4-BE49-F238E27FC236}">
              <a16:creationId xmlns:a16="http://schemas.microsoft.com/office/drawing/2014/main" id="{0004730E-1CF5-0CEC-C052-8E119273675B}"/>
            </a:ext>
          </a:extLst>
        </cdr:cNvPr>
        <cdr:cNvSpPr/>
      </cdr:nvSpPr>
      <cdr:spPr>
        <a:xfrm xmlns:a="http://schemas.openxmlformats.org/drawingml/2006/main">
          <a:off x="1613797" y="1268691"/>
          <a:ext cx="1026367" cy="381000"/>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Trend Equation</a:t>
          </a:r>
        </a:p>
      </cdr:txBody>
    </cdr:sp>
  </cdr:relSizeAnchor>
  <cdr:relSizeAnchor xmlns:cdr="http://schemas.openxmlformats.org/drawingml/2006/chartDrawing">
    <cdr:from>
      <cdr:x>0.35835</cdr:x>
      <cdr:y>0.19835</cdr:y>
    </cdr:from>
    <cdr:to>
      <cdr:x>0.41358</cdr:x>
      <cdr:y>0.24081</cdr:y>
    </cdr:to>
    <cdr:sp macro="" textlink="">
      <cdr:nvSpPr>
        <cdr:cNvPr id="23" name="Arrow: Right 22">
          <a:extLst xmlns:a="http://schemas.openxmlformats.org/drawingml/2006/main">
            <a:ext uri="{FF2B5EF4-FFF2-40B4-BE49-F238E27FC236}">
              <a16:creationId xmlns:a16="http://schemas.microsoft.com/office/drawing/2014/main" id="{1A0BDA66-9384-833E-E872-A12A03630072}"/>
            </a:ext>
          </a:extLst>
        </cdr:cNvPr>
        <cdr:cNvSpPr/>
      </cdr:nvSpPr>
      <cdr:spPr>
        <a:xfrm xmlns:a="http://schemas.openxmlformats.org/drawingml/2006/main">
          <a:off x="2845437" y="1334804"/>
          <a:ext cx="438538" cy="285750"/>
        </a:xfrm>
        <a:prstGeom xmlns:a="http://schemas.openxmlformats.org/drawingml/2006/main" prst="right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0.18243</cdr:x>
      <cdr:y>0.1129</cdr:y>
    </cdr:from>
    <cdr:to>
      <cdr:x>0.40653</cdr:x>
      <cdr:y>0.25202</cdr:y>
    </cdr:to>
    <cdr:sp macro="" textlink="">
      <cdr:nvSpPr>
        <cdr:cNvPr id="2" name="Rectangle: Rounded Corners 1">
          <a:extLst xmlns:a="http://schemas.openxmlformats.org/drawingml/2006/main">
            <a:ext uri="{FF2B5EF4-FFF2-40B4-BE49-F238E27FC236}">
              <a16:creationId xmlns:a16="http://schemas.microsoft.com/office/drawing/2014/main" id="{1F395FD9-6562-311D-DBA0-BE640D5EB528}"/>
            </a:ext>
          </a:extLst>
        </cdr:cNvPr>
        <cdr:cNvSpPr/>
      </cdr:nvSpPr>
      <cdr:spPr>
        <a:xfrm xmlns:a="http://schemas.openxmlformats.org/drawingml/2006/main">
          <a:off x="1511559" y="522513"/>
          <a:ext cx="1856791" cy="643813"/>
        </a:xfrm>
        <a:prstGeom xmlns:a="http://schemas.openxmlformats.org/drawingml/2006/main" prst="round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0.45% increase to sales tax base  added January 2016</a:t>
          </a:r>
        </a:p>
      </cdr:txBody>
    </cdr:sp>
  </cdr:relSizeAnchor>
  <cdr:relSizeAnchor xmlns:cdr="http://schemas.openxmlformats.org/drawingml/2006/chartDrawing">
    <cdr:from>
      <cdr:x>0.4009</cdr:x>
      <cdr:y>0.24395</cdr:y>
    </cdr:from>
    <cdr:to>
      <cdr:x>0.44144</cdr:x>
      <cdr:y>0.36694</cdr:y>
    </cdr:to>
    <cdr:cxnSp macro="">
      <cdr:nvCxnSpPr>
        <cdr:cNvPr id="4" name="Straight Arrow Connector 3">
          <a:extLst xmlns:a="http://schemas.openxmlformats.org/drawingml/2006/main">
            <a:ext uri="{FF2B5EF4-FFF2-40B4-BE49-F238E27FC236}">
              <a16:creationId xmlns:a16="http://schemas.microsoft.com/office/drawing/2014/main" id="{8B57AB32-A4C7-3A12-0A8E-29E35E90E0E4}"/>
            </a:ext>
          </a:extLst>
        </cdr:cNvPr>
        <cdr:cNvCxnSpPr/>
      </cdr:nvCxnSpPr>
      <cdr:spPr>
        <a:xfrm xmlns:a="http://schemas.openxmlformats.org/drawingml/2006/main">
          <a:off x="3321696" y="1129004"/>
          <a:ext cx="335903" cy="569167"/>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cdr:x>
      <cdr:y>0.61282</cdr:y>
    </cdr:from>
    <cdr:to>
      <cdr:x>0.77785</cdr:x>
      <cdr:y>0.75173</cdr:y>
    </cdr:to>
    <cdr:cxnSp macro="">
      <cdr:nvCxnSpPr>
        <cdr:cNvPr id="3" name="Straight Arrow Connector 2">
          <a:extLst xmlns:a="http://schemas.openxmlformats.org/drawingml/2006/main">
            <a:ext uri="{FF2B5EF4-FFF2-40B4-BE49-F238E27FC236}">
              <a16:creationId xmlns:a16="http://schemas.microsoft.com/office/drawing/2014/main" id="{DA28B656-CD33-DC6D-016B-D34495194D63}"/>
            </a:ext>
          </a:extLst>
        </cdr:cNvPr>
        <cdr:cNvCxnSpPr/>
      </cdr:nvCxnSpPr>
      <cdr:spPr>
        <a:xfrm xmlns:a="http://schemas.openxmlformats.org/drawingml/2006/main">
          <a:off x="3948531" y="3856655"/>
          <a:ext cx="2194207" cy="874236"/>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0.32769</cdr:x>
      <cdr:y>0.57597</cdr:y>
    </cdr:from>
    <cdr:to>
      <cdr:x>0.49783</cdr:x>
      <cdr:y>0.65307</cdr:y>
    </cdr:to>
    <cdr:sp macro="" textlink="">
      <cdr:nvSpPr>
        <cdr:cNvPr id="4" name="Rectangle 3">
          <a:extLst xmlns:a="http://schemas.openxmlformats.org/drawingml/2006/main">
            <a:ext uri="{FF2B5EF4-FFF2-40B4-BE49-F238E27FC236}">
              <a16:creationId xmlns:a16="http://schemas.microsoft.com/office/drawing/2014/main" id="{F06C4DA3-7BD6-DA73-2C2F-6AD4ED3B7078}"/>
            </a:ext>
          </a:extLst>
        </cdr:cNvPr>
        <cdr:cNvSpPr/>
      </cdr:nvSpPr>
      <cdr:spPr>
        <a:xfrm xmlns:a="http://schemas.openxmlformats.org/drawingml/2006/main">
          <a:off x="2587775" y="3624757"/>
          <a:ext cx="1343608" cy="485192"/>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Covid-19  Economic Shutdown</a:t>
          </a:r>
        </a:p>
      </cdr:txBody>
    </cdr:sp>
  </cdr:relSizeAnchor>
</c:userShapes>
</file>

<file path=ppt/drawings/drawing5.xml><?xml version="1.0" encoding="utf-8"?>
<c:userShapes xmlns:c="http://schemas.openxmlformats.org/drawingml/2006/chart">
  <cdr:relSizeAnchor xmlns:cdr="http://schemas.openxmlformats.org/drawingml/2006/chartDrawing">
    <cdr:from>
      <cdr:x>0.7489</cdr:x>
      <cdr:y>0.08588</cdr:y>
    </cdr:from>
    <cdr:to>
      <cdr:x>0.8732</cdr:x>
      <cdr:y>0.15586</cdr:y>
    </cdr:to>
    <cdr:sp macro="" textlink="">
      <cdr:nvSpPr>
        <cdr:cNvPr id="2" name="Rectangle 1">
          <a:extLst xmlns:a="http://schemas.openxmlformats.org/drawingml/2006/main">
            <a:ext uri="{FF2B5EF4-FFF2-40B4-BE49-F238E27FC236}">
              <a16:creationId xmlns:a16="http://schemas.microsoft.com/office/drawing/2014/main" id="{AFCAC532-3691-91B9-F0F9-921A84EB7C07}"/>
            </a:ext>
          </a:extLst>
        </cdr:cNvPr>
        <cdr:cNvSpPr/>
      </cdr:nvSpPr>
      <cdr:spPr>
        <a:xfrm xmlns:a="http://schemas.openxmlformats.org/drawingml/2006/main">
          <a:off x="3710505" y="354937"/>
          <a:ext cx="615821" cy="289249"/>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89.3</a:t>
          </a:r>
        </a:p>
      </cdr:txBody>
    </cdr:sp>
  </cdr:relSizeAnchor>
  <cdr:relSizeAnchor xmlns:cdr="http://schemas.openxmlformats.org/drawingml/2006/chartDrawing">
    <cdr:from>
      <cdr:x>0.86755</cdr:x>
      <cdr:y>0.16489</cdr:y>
    </cdr:from>
    <cdr:to>
      <cdr:x>0.90521</cdr:x>
      <cdr:y>0.28454</cdr:y>
    </cdr:to>
    <cdr:cxnSp macro="">
      <cdr:nvCxnSpPr>
        <cdr:cNvPr id="4" name="Straight Arrow Connector 3">
          <a:extLst xmlns:a="http://schemas.openxmlformats.org/drawingml/2006/main">
            <a:ext uri="{FF2B5EF4-FFF2-40B4-BE49-F238E27FC236}">
              <a16:creationId xmlns:a16="http://schemas.microsoft.com/office/drawing/2014/main" id="{D78FA46A-2896-94ED-FAA7-BF718E98C485}"/>
            </a:ext>
          </a:extLst>
        </cdr:cNvPr>
        <cdr:cNvCxnSpPr/>
      </cdr:nvCxnSpPr>
      <cdr:spPr>
        <a:xfrm xmlns:a="http://schemas.openxmlformats.org/drawingml/2006/main">
          <a:off x="4298334" y="681509"/>
          <a:ext cx="186612" cy="494522"/>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0.31483</cdr:x>
      <cdr:y>0.18295</cdr:y>
    </cdr:from>
    <cdr:to>
      <cdr:x>0.43158</cdr:x>
      <cdr:y>0.25294</cdr:y>
    </cdr:to>
    <cdr:sp macro="" textlink="">
      <cdr:nvSpPr>
        <cdr:cNvPr id="2" name="Rectangle 1">
          <a:extLst xmlns:a="http://schemas.openxmlformats.org/drawingml/2006/main">
            <a:ext uri="{FF2B5EF4-FFF2-40B4-BE49-F238E27FC236}">
              <a16:creationId xmlns:a16="http://schemas.microsoft.com/office/drawing/2014/main" id="{BB074E6C-9D14-7D57-A93B-004869D21DC7}"/>
            </a:ext>
          </a:extLst>
        </cdr:cNvPr>
        <cdr:cNvSpPr/>
      </cdr:nvSpPr>
      <cdr:spPr>
        <a:xfrm xmlns:a="http://schemas.openxmlformats.org/drawingml/2006/main">
          <a:off x="1534886" y="756154"/>
          <a:ext cx="569167" cy="289249"/>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98.5</a:t>
          </a:r>
        </a:p>
      </cdr:txBody>
    </cdr:sp>
  </cdr:relSizeAnchor>
  <cdr:relSizeAnchor xmlns:cdr="http://schemas.openxmlformats.org/drawingml/2006/chartDrawing">
    <cdr:from>
      <cdr:x>0.24211</cdr:x>
      <cdr:y>0.21907</cdr:y>
    </cdr:from>
    <cdr:to>
      <cdr:x>0.31101</cdr:x>
      <cdr:y>0.26422</cdr:y>
    </cdr:to>
    <cdr:cxnSp macro="">
      <cdr:nvCxnSpPr>
        <cdr:cNvPr id="4" name="Straight Arrow Connector 3">
          <a:extLst xmlns:a="http://schemas.openxmlformats.org/drawingml/2006/main">
            <a:ext uri="{FF2B5EF4-FFF2-40B4-BE49-F238E27FC236}">
              <a16:creationId xmlns:a16="http://schemas.microsoft.com/office/drawing/2014/main" id="{961133BE-2CB5-D372-E2D6-3635FF1E800D}"/>
            </a:ext>
          </a:extLst>
        </cdr:cNvPr>
        <cdr:cNvCxnSpPr/>
      </cdr:nvCxnSpPr>
      <cdr:spPr>
        <a:xfrm xmlns:a="http://schemas.openxmlformats.org/drawingml/2006/main" flipH="1">
          <a:off x="1180322" y="905444"/>
          <a:ext cx="335902" cy="186612"/>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0.75869</cdr:x>
      <cdr:y>0.17452</cdr:y>
    </cdr:from>
    <cdr:to>
      <cdr:x>0.85432</cdr:x>
      <cdr:y>0.25847</cdr:y>
    </cdr:to>
    <cdr:sp macro="" textlink="">
      <cdr:nvSpPr>
        <cdr:cNvPr id="2" name="Rectangle 1">
          <a:extLst xmlns:a="http://schemas.openxmlformats.org/drawingml/2006/main">
            <a:ext uri="{FF2B5EF4-FFF2-40B4-BE49-F238E27FC236}">
              <a16:creationId xmlns:a16="http://schemas.microsoft.com/office/drawing/2014/main" id="{94FF3B21-F886-C7C2-0890-CBA75C714D77}"/>
            </a:ext>
          </a:extLst>
        </cdr:cNvPr>
        <cdr:cNvSpPr/>
      </cdr:nvSpPr>
      <cdr:spPr>
        <a:xfrm xmlns:a="http://schemas.openxmlformats.org/drawingml/2006/main">
          <a:off x="3701176" y="737118"/>
          <a:ext cx="466530" cy="354563"/>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98.8</a:t>
          </a:r>
        </a:p>
      </cdr:txBody>
    </cdr:sp>
  </cdr:relSizeAnchor>
  <cdr:relSizeAnchor xmlns:cdr="http://schemas.openxmlformats.org/drawingml/2006/chartDrawing">
    <cdr:from>
      <cdr:x>0.83519</cdr:x>
      <cdr:y>0.2651</cdr:y>
    </cdr:from>
    <cdr:to>
      <cdr:x>0.91744</cdr:x>
      <cdr:y>0.48159</cdr:y>
    </cdr:to>
    <cdr:cxnSp macro="">
      <cdr:nvCxnSpPr>
        <cdr:cNvPr id="4" name="Straight Arrow Connector 3">
          <a:extLst xmlns:a="http://schemas.openxmlformats.org/drawingml/2006/main">
            <a:ext uri="{FF2B5EF4-FFF2-40B4-BE49-F238E27FC236}">
              <a16:creationId xmlns:a16="http://schemas.microsoft.com/office/drawing/2014/main" id="{E8A32B6E-1F8E-51A6-DC6A-F27FA5408B7E}"/>
            </a:ext>
          </a:extLst>
        </cdr:cNvPr>
        <cdr:cNvCxnSpPr/>
      </cdr:nvCxnSpPr>
      <cdr:spPr>
        <a:xfrm xmlns:a="http://schemas.openxmlformats.org/drawingml/2006/main">
          <a:off x="4074399" y="1119673"/>
          <a:ext cx="401217" cy="91440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0.31704</cdr:x>
      <cdr:y>0.13357</cdr:y>
    </cdr:from>
    <cdr:to>
      <cdr:x>0.45438</cdr:x>
      <cdr:y>0.20344</cdr:y>
    </cdr:to>
    <cdr:sp macro="" textlink="">
      <cdr:nvSpPr>
        <cdr:cNvPr id="2" name="Rectangle 1">
          <a:extLst xmlns:a="http://schemas.openxmlformats.org/drawingml/2006/main">
            <a:ext uri="{FF2B5EF4-FFF2-40B4-BE49-F238E27FC236}">
              <a16:creationId xmlns:a16="http://schemas.microsoft.com/office/drawing/2014/main" id="{73EC347A-271A-8093-6AFB-4CF11CF0512C}"/>
            </a:ext>
          </a:extLst>
        </cdr:cNvPr>
        <cdr:cNvSpPr/>
      </cdr:nvSpPr>
      <cdr:spPr>
        <a:xfrm xmlns:a="http://schemas.openxmlformats.org/drawingml/2006/main">
          <a:off x="1593979" y="606489"/>
          <a:ext cx="690466" cy="317241"/>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101.6</a:t>
          </a:r>
        </a:p>
      </cdr:txBody>
    </cdr:sp>
  </cdr:relSizeAnchor>
  <cdr:relSizeAnchor xmlns:cdr="http://schemas.openxmlformats.org/drawingml/2006/chartDrawing">
    <cdr:from>
      <cdr:x>0.21497</cdr:x>
      <cdr:y>0.13562</cdr:y>
    </cdr:from>
    <cdr:to>
      <cdr:x>0.32261</cdr:x>
      <cdr:y>0.17261</cdr:y>
    </cdr:to>
    <cdr:cxnSp macro="">
      <cdr:nvCxnSpPr>
        <cdr:cNvPr id="4" name="Straight Arrow Connector 3">
          <a:extLst xmlns:a="http://schemas.openxmlformats.org/drawingml/2006/main">
            <a:ext uri="{FF2B5EF4-FFF2-40B4-BE49-F238E27FC236}">
              <a16:creationId xmlns:a16="http://schemas.microsoft.com/office/drawing/2014/main" id="{B8519718-6DB8-B140-2D7E-09A06B84215B}"/>
            </a:ext>
          </a:extLst>
        </cdr:cNvPr>
        <cdr:cNvCxnSpPr/>
      </cdr:nvCxnSpPr>
      <cdr:spPr>
        <a:xfrm xmlns:a="http://schemas.openxmlformats.org/drawingml/2006/main" flipH="1">
          <a:off x="1080796" y="615820"/>
          <a:ext cx="541175" cy="167951"/>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0.77651</cdr:x>
      <cdr:y>0.121</cdr:y>
    </cdr:from>
    <cdr:to>
      <cdr:x>0.89468</cdr:x>
      <cdr:y>0.18259</cdr:y>
    </cdr:to>
    <cdr:sp macro="" textlink="">
      <cdr:nvSpPr>
        <cdr:cNvPr id="2" name="Rectangle 1">
          <a:extLst xmlns:a="http://schemas.openxmlformats.org/drawingml/2006/main">
            <a:ext uri="{FF2B5EF4-FFF2-40B4-BE49-F238E27FC236}">
              <a16:creationId xmlns:a16="http://schemas.microsoft.com/office/drawing/2014/main" id="{EED2CFBD-63CF-577D-2D7F-B856260306E6}"/>
            </a:ext>
          </a:extLst>
        </cdr:cNvPr>
        <cdr:cNvSpPr/>
      </cdr:nvSpPr>
      <cdr:spPr>
        <a:xfrm xmlns:a="http://schemas.openxmlformats.org/drawingml/2006/main">
          <a:off x="3609392" y="494927"/>
          <a:ext cx="549281" cy="251926"/>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99.1</a:t>
          </a:r>
        </a:p>
      </cdr:txBody>
    </cdr:sp>
  </cdr:relSizeAnchor>
  <cdr:relSizeAnchor xmlns:cdr="http://schemas.openxmlformats.org/drawingml/2006/chartDrawing">
    <cdr:from>
      <cdr:x>0.89468</cdr:x>
      <cdr:y>0.18259</cdr:y>
    </cdr:from>
    <cdr:to>
      <cdr:x>0.91101</cdr:x>
      <cdr:y>0.31355</cdr:y>
    </cdr:to>
    <cdr:cxnSp macro="">
      <cdr:nvCxnSpPr>
        <cdr:cNvPr id="4" name="Straight Arrow Connector 3">
          <a:extLst xmlns:a="http://schemas.openxmlformats.org/drawingml/2006/main">
            <a:ext uri="{FF2B5EF4-FFF2-40B4-BE49-F238E27FC236}">
              <a16:creationId xmlns:a16="http://schemas.microsoft.com/office/drawing/2014/main" id="{ADA79B20-54DE-1157-CDA2-EA77B98EDE33}"/>
            </a:ext>
          </a:extLst>
        </cdr:cNvPr>
        <cdr:cNvCxnSpPr/>
      </cdr:nvCxnSpPr>
      <cdr:spPr>
        <a:xfrm xmlns:a="http://schemas.openxmlformats.org/drawingml/2006/main">
          <a:off x="4158673" y="746853"/>
          <a:ext cx="75870" cy="535709"/>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67BA0-A7DD-447F-A7B8-1A03E5AC1E0B}"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51AD9-1121-4F73-A6C4-1504E617CE63}" type="slidenum">
              <a:rPr lang="en-US" smtClean="0"/>
              <a:t>‹#›</a:t>
            </a:fld>
            <a:endParaRPr lang="en-US"/>
          </a:p>
        </p:txBody>
      </p:sp>
    </p:spTree>
    <p:extLst>
      <p:ext uri="{BB962C8B-B14F-4D97-AF65-F5344CB8AC3E}">
        <p14:creationId xmlns:p14="http://schemas.microsoft.com/office/powerpoint/2010/main" val="320067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9</a:t>
            </a:fld>
            <a:endParaRPr lang="en-US"/>
          </a:p>
        </p:txBody>
      </p:sp>
    </p:spTree>
    <p:extLst>
      <p:ext uri="{BB962C8B-B14F-4D97-AF65-F5344CB8AC3E}">
        <p14:creationId xmlns:p14="http://schemas.microsoft.com/office/powerpoint/2010/main" val="217163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25</a:t>
            </a:fld>
            <a:endParaRPr lang="en-US"/>
          </a:p>
        </p:txBody>
      </p:sp>
    </p:spTree>
    <p:extLst>
      <p:ext uri="{BB962C8B-B14F-4D97-AF65-F5344CB8AC3E}">
        <p14:creationId xmlns:p14="http://schemas.microsoft.com/office/powerpoint/2010/main" val="82817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26</a:t>
            </a:fld>
            <a:endParaRPr lang="en-US"/>
          </a:p>
        </p:txBody>
      </p:sp>
    </p:spTree>
    <p:extLst>
      <p:ext uri="{BB962C8B-B14F-4D97-AF65-F5344CB8AC3E}">
        <p14:creationId xmlns:p14="http://schemas.microsoft.com/office/powerpoint/2010/main" val="3202382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27</a:t>
            </a:fld>
            <a:endParaRPr lang="en-US"/>
          </a:p>
        </p:txBody>
      </p:sp>
    </p:spTree>
    <p:extLst>
      <p:ext uri="{BB962C8B-B14F-4D97-AF65-F5344CB8AC3E}">
        <p14:creationId xmlns:p14="http://schemas.microsoft.com/office/powerpoint/2010/main" val="150454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31</a:t>
            </a:fld>
            <a:endParaRPr lang="en-US"/>
          </a:p>
        </p:txBody>
      </p:sp>
    </p:spTree>
    <p:extLst>
      <p:ext uri="{BB962C8B-B14F-4D97-AF65-F5344CB8AC3E}">
        <p14:creationId xmlns:p14="http://schemas.microsoft.com/office/powerpoint/2010/main" val="2199571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40</a:t>
            </a:fld>
            <a:endParaRPr lang="en-US"/>
          </a:p>
        </p:txBody>
      </p:sp>
    </p:spTree>
    <p:extLst>
      <p:ext uri="{BB962C8B-B14F-4D97-AF65-F5344CB8AC3E}">
        <p14:creationId xmlns:p14="http://schemas.microsoft.com/office/powerpoint/2010/main" val="117644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43</a:t>
            </a:fld>
            <a:endParaRPr lang="en-US"/>
          </a:p>
        </p:txBody>
      </p:sp>
    </p:spTree>
    <p:extLst>
      <p:ext uri="{BB962C8B-B14F-4D97-AF65-F5344CB8AC3E}">
        <p14:creationId xmlns:p14="http://schemas.microsoft.com/office/powerpoint/2010/main" val="3045441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44</a:t>
            </a:fld>
            <a:endParaRPr lang="en-US"/>
          </a:p>
        </p:txBody>
      </p:sp>
    </p:spTree>
    <p:extLst>
      <p:ext uri="{BB962C8B-B14F-4D97-AF65-F5344CB8AC3E}">
        <p14:creationId xmlns:p14="http://schemas.microsoft.com/office/powerpoint/2010/main" val="3961519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49</a:t>
            </a:fld>
            <a:endParaRPr lang="en-US"/>
          </a:p>
        </p:txBody>
      </p:sp>
    </p:spTree>
    <p:extLst>
      <p:ext uri="{BB962C8B-B14F-4D97-AF65-F5344CB8AC3E}">
        <p14:creationId xmlns:p14="http://schemas.microsoft.com/office/powerpoint/2010/main" val="2139750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62</a:t>
            </a:fld>
            <a:endParaRPr lang="en-US"/>
          </a:p>
        </p:txBody>
      </p:sp>
    </p:spTree>
    <p:extLst>
      <p:ext uri="{BB962C8B-B14F-4D97-AF65-F5344CB8AC3E}">
        <p14:creationId xmlns:p14="http://schemas.microsoft.com/office/powerpoint/2010/main" val="1968502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63</a:t>
            </a:fld>
            <a:endParaRPr lang="en-US"/>
          </a:p>
        </p:txBody>
      </p:sp>
    </p:spTree>
    <p:extLst>
      <p:ext uri="{BB962C8B-B14F-4D97-AF65-F5344CB8AC3E}">
        <p14:creationId xmlns:p14="http://schemas.microsoft.com/office/powerpoint/2010/main" val="174443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12</a:t>
            </a:fld>
            <a:endParaRPr lang="en-US"/>
          </a:p>
        </p:txBody>
      </p:sp>
    </p:spTree>
    <p:extLst>
      <p:ext uri="{BB962C8B-B14F-4D97-AF65-F5344CB8AC3E}">
        <p14:creationId xmlns:p14="http://schemas.microsoft.com/office/powerpoint/2010/main" val="35090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67</a:t>
            </a:fld>
            <a:endParaRPr lang="en-US"/>
          </a:p>
        </p:txBody>
      </p:sp>
    </p:spTree>
    <p:extLst>
      <p:ext uri="{BB962C8B-B14F-4D97-AF65-F5344CB8AC3E}">
        <p14:creationId xmlns:p14="http://schemas.microsoft.com/office/powerpoint/2010/main" val="891053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68</a:t>
            </a:fld>
            <a:endParaRPr lang="en-US"/>
          </a:p>
        </p:txBody>
      </p:sp>
    </p:spTree>
    <p:extLst>
      <p:ext uri="{BB962C8B-B14F-4D97-AF65-F5344CB8AC3E}">
        <p14:creationId xmlns:p14="http://schemas.microsoft.com/office/powerpoint/2010/main" val="371202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15</a:t>
            </a:fld>
            <a:endParaRPr lang="en-US"/>
          </a:p>
        </p:txBody>
      </p:sp>
    </p:spTree>
    <p:extLst>
      <p:ext uri="{BB962C8B-B14F-4D97-AF65-F5344CB8AC3E}">
        <p14:creationId xmlns:p14="http://schemas.microsoft.com/office/powerpoint/2010/main" val="93427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16</a:t>
            </a:fld>
            <a:endParaRPr lang="en-US"/>
          </a:p>
        </p:txBody>
      </p:sp>
    </p:spTree>
    <p:extLst>
      <p:ext uri="{BB962C8B-B14F-4D97-AF65-F5344CB8AC3E}">
        <p14:creationId xmlns:p14="http://schemas.microsoft.com/office/powerpoint/2010/main" val="63651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18</a:t>
            </a:fld>
            <a:endParaRPr lang="en-US"/>
          </a:p>
        </p:txBody>
      </p:sp>
    </p:spTree>
    <p:extLst>
      <p:ext uri="{BB962C8B-B14F-4D97-AF65-F5344CB8AC3E}">
        <p14:creationId xmlns:p14="http://schemas.microsoft.com/office/powerpoint/2010/main" val="413414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19</a:t>
            </a:fld>
            <a:endParaRPr lang="en-US" dirty="0"/>
          </a:p>
        </p:txBody>
      </p:sp>
    </p:spTree>
    <p:extLst>
      <p:ext uri="{BB962C8B-B14F-4D97-AF65-F5344CB8AC3E}">
        <p14:creationId xmlns:p14="http://schemas.microsoft.com/office/powerpoint/2010/main" val="253981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21</a:t>
            </a:fld>
            <a:endParaRPr lang="en-US" dirty="0"/>
          </a:p>
        </p:txBody>
      </p:sp>
    </p:spTree>
    <p:extLst>
      <p:ext uri="{BB962C8B-B14F-4D97-AF65-F5344CB8AC3E}">
        <p14:creationId xmlns:p14="http://schemas.microsoft.com/office/powerpoint/2010/main" val="327461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23</a:t>
            </a:fld>
            <a:endParaRPr lang="en-US" dirty="0"/>
          </a:p>
        </p:txBody>
      </p:sp>
    </p:spTree>
    <p:extLst>
      <p:ext uri="{BB962C8B-B14F-4D97-AF65-F5344CB8AC3E}">
        <p14:creationId xmlns:p14="http://schemas.microsoft.com/office/powerpoint/2010/main" val="89784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24</a:t>
            </a:fld>
            <a:endParaRPr lang="en-US" dirty="0"/>
          </a:p>
        </p:txBody>
      </p:sp>
    </p:spTree>
    <p:extLst>
      <p:ext uri="{BB962C8B-B14F-4D97-AF65-F5344CB8AC3E}">
        <p14:creationId xmlns:p14="http://schemas.microsoft.com/office/powerpoint/2010/main" val="904661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10/23/2024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10/23/2024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newyorkfed.org/microeconomics/sce/household-spending#/" TargetMode="Externa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32.xml"/></Relationships>
</file>

<file path=ppt/slides/_rels/slide6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datacenterresearch.org/" TargetMode="External"/><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4411-49AC-48F7-AE5F-0F444AC0F5D6}"/>
              </a:ext>
            </a:extLst>
          </p:cNvPr>
          <p:cNvSpPr>
            <a:spLocks noGrp="1"/>
          </p:cNvSpPr>
          <p:nvPr>
            <p:ph type="ctrTitle"/>
          </p:nvPr>
        </p:nvSpPr>
        <p:spPr>
          <a:xfrm>
            <a:off x="4412974" y="963612"/>
            <a:ext cx="7721876" cy="5014911"/>
          </a:xfrm>
        </p:spPr>
        <p:txBody>
          <a:bodyPr anchor="ctr">
            <a:normAutofit/>
          </a:bodyPr>
          <a:lstStyle/>
          <a:p>
            <a:pPr algn="ctr"/>
            <a:r>
              <a:rPr lang="en-US" sz="6000"/>
              <a:t>October </a:t>
            </a:r>
            <a:r>
              <a:rPr lang="en-US" sz="6000" dirty="0"/>
              <a:t>2024</a:t>
            </a:r>
            <a:br>
              <a:rPr lang="en-US" sz="6000" dirty="0"/>
            </a:br>
            <a:r>
              <a:rPr lang="en-US" sz="6000" dirty="0"/>
              <a:t>Economic Overview</a:t>
            </a:r>
            <a:br>
              <a:rPr lang="en-US" sz="6000" dirty="0"/>
            </a:br>
            <a:br>
              <a:rPr lang="en-US" sz="6000" dirty="0"/>
            </a:br>
            <a:br>
              <a:rPr lang="en-US" sz="6000" dirty="0"/>
            </a:br>
            <a:r>
              <a:rPr lang="en-US" sz="3200" dirty="0"/>
              <a:t>www. GNODATACENTER.COM</a:t>
            </a:r>
          </a:p>
        </p:txBody>
      </p:sp>
      <p:sp>
        <p:nvSpPr>
          <p:cNvPr id="3" name="Subtitle 2">
            <a:extLst>
              <a:ext uri="{FF2B5EF4-FFF2-40B4-BE49-F238E27FC236}">
                <a16:creationId xmlns:a16="http://schemas.microsoft.com/office/drawing/2014/main" id="{1B623CE1-AB8B-4EBA-AD37-96DF0898E9BE}"/>
              </a:ext>
            </a:extLst>
          </p:cNvPr>
          <p:cNvSpPr>
            <a:spLocks noGrp="1"/>
          </p:cNvSpPr>
          <p:nvPr>
            <p:ph type="subTitle" idx="1"/>
          </p:nvPr>
        </p:nvSpPr>
        <p:spPr>
          <a:xfrm>
            <a:off x="985422" y="963612"/>
            <a:ext cx="3195961" cy="5656263"/>
          </a:xfrm>
        </p:spPr>
        <p:txBody>
          <a:bodyPr anchor="ctr">
            <a:normAutofit/>
          </a:bodyPr>
          <a:lstStyle/>
          <a:p>
            <a:pPr algn="r"/>
            <a:r>
              <a:rPr lang="en-US" sz="2800" b="1" dirty="0">
                <a:solidFill>
                  <a:srgbClr val="C00000"/>
                </a:solidFill>
              </a:rPr>
              <a:t>CURRENT ASSESSMENT OF U.S., LOUISIANA, NEW ORLEANS MSA and CITY OF NEW ORLEANS</a:t>
            </a:r>
          </a:p>
          <a:p>
            <a:pPr algn="r">
              <a:lnSpc>
                <a:spcPct val="50000"/>
              </a:lnSpc>
            </a:pPr>
            <a:r>
              <a:rPr lang="en-US" sz="1600" b="1" dirty="0">
                <a:solidFill>
                  <a:schemeClr val="tx1"/>
                </a:solidFill>
              </a:rPr>
              <a:t>Prepared By </a:t>
            </a:r>
          </a:p>
          <a:p>
            <a:pPr algn="r">
              <a:lnSpc>
                <a:spcPct val="50000"/>
              </a:lnSpc>
            </a:pPr>
            <a:r>
              <a:rPr lang="en-US" sz="1400" b="1" dirty="0">
                <a:solidFill>
                  <a:schemeClr val="tx1"/>
                </a:solidFill>
              </a:rPr>
              <a:t>Dr</a:t>
            </a:r>
            <a:r>
              <a:rPr lang="en-US" sz="1400" b="1" cap="none" dirty="0">
                <a:solidFill>
                  <a:schemeClr val="tx1"/>
                </a:solidFill>
              </a:rPr>
              <a:t>. </a:t>
            </a:r>
            <a:r>
              <a:rPr lang="en-US" sz="1400" b="1" dirty="0">
                <a:solidFill>
                  <a:schemeClr val="tx1"/>
                </a:solidFill>
              </a:rPr>
              <a:t>Raymond J. Brady</a:t>
            </a:r>
          </a:p>
          <a:p>
            <a:pPr algn="r">
              <a:lnSpc>
                <a:spcPct val="50000"/>
              </a:lnSpc>
            </a:pPr>
            <a:r>
              <a:rPr lang="en-US" sz="1200" b="1" i="1" dirty="0">
                <a:solidFill>
                  <a:srgbClr val="FFFF00"/>
                </a:solidFill>
              </a:rPr>
              <a:t>Systems SOLUTIONS</a:t>
            </a:r>
          </a:p>
          <a:p>
            <a:pPr algn="r">
              <a:lnSpc>
                <a:spcPct val="50000"/>
              </a:lnSpc>
            </a:pPr>
            <a:r>
              <a:rPr lang="en-US" sz="1200" b="1" i="1" dirty="0">
                <a:solidFill>
                  <a:srgbClr val="FFFF00"/>
                </a:solidFill>
              </a:rPr>
              <a:t> CONSULTING</a:t>
            </a:r>
          </a:p>
        </p:txBody>
      </p:sp>
    </p:spTree>
    <p:extLst>
      <p:ext uri="{BB962C8B-B14F-4D97-AF65-F5344CB8AC3E}">
        <p14:creationId xmlns:p14="http://schemas.microsoft.com/office/powerpoint/2010/main" val="390870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 name="Rectangle 11">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A2182486-F0D8-4645-8233-8AAD0B6F9B5F}"/>
              </a:ext>
            </a:extLst>
          </p:cNvPr>
          <p:cNvSpPr>
            <a:spLocks noGrp="1"/>
          </p:cNvSpPr>
          <p:nvPr>
            <p:ph type="title"/>
          </p:nvPr>
        </p:nvSpPr>
        <p:spPr>
          <a:xfrm>
            <a:off x="8072462" y="263525"/>
            <a:ext cx="3084891" cy="1034923"/>
          </a:xfrm>
        </p:spPr>
        <p:txBody>
          <a:bodyPr>
            <a:normAutofit fontScale="90000"/>
          </a:bodyPr>
          <a:lstStyle/>
          <a:p>
            <a:pPr algn="ctr"/>
            <a:br>
              <a:rPr lang="en-US" sz="2000" b="1" dirty="0"/>
            </a:br>
            <a:r>
              <a:rPr lang="en-US" sz="2000" b="1" dirty="0"/>
              <a:t>CPI Price Inflation</a:t>
            </a:r>
            <a:r>
              <a:rPr lang="en-US" sz="2000" dirty="0"/>
              <a:t>:</a:t>
            </a:r>
            <a:br>
              <a:rPr lang="en-US" sz="2000" dirty="0"/>
            </a:br>
            <a:r>
              <a:rPr lang="en-US" sz="1800" dirty="0">
                <a:solidFill>
                  <a:srgbClr val="FF0000"/>
                </a:solidFill>
                <a:effectLst>
                  <a:outerShdw blurRad="38100" dist="38100" dir="2700000" algn="tl">
                    <a:srgbClr val="000000">
                      <a:alpha val="43137"/>
                    </a:srgbClr>
                  </a:outerShdw>
                </a:effectLst>
              </a:rPr>
              <a:t> </a:t>
            </a:r>
            <a:r>
              <a:rPr lang="en-US" sz="1300" b="1" dirty="0">
                <a:solidFill>
                  <a:schemeClr val="bg1"/>
                </a:solidFill>
                <a:effectLst>
                  <a:outerShdw blurRad="38100" dist="38100" dir="2700000" algn="tl">
                    <a:srgbClr val="000000">
                      <a:alpha val="43137"/>
                    </a:srgbClr>
                  </a:outerShdw>
                </a:effectLst>
              </a:rPr>
              <a:t>(Non-Seasonally Adjusted  Data</a:t>
            </a:r>
            <a:r>
              <a:rPr lang="en-US" sz="2200" b="1" dirty="0">
                <a:solidFill>
                  <a:schemeClr val="bg1"/>
                </a:solidFill>
                <a:effectLst>
                  <a:outerShdw blurRad="38100" dist="38100" dir="2700000" algn="tl">
                    <a:srgbClr val="000000">
                      <a:alpha val="43137"/>
                    </a:srgbClr>
                  </a:outerShdw>
                </a:effectLst>
              </a:rPr>
              <a:t>)</a:t>
            </a:r>
            <a:br>
              <a:rPr lang="en-US" sz="2200" dirty="0">
                <a:solidFill>
                  <a:srgbClr val="FF0000"/>
                </a:solidFill>
                <a:effectLst>
                  <a:outerShdw blurRad="38100" dist="38100" dir="2700000" algn="tl">
                    <a:srgbClr val="000000">
                      <a:alpha val="43137"/>
                    </a:srgbClr>
                  </a:outerShdw>
                </a:effectLst>
              </a:rPr>
            </a:br>
            <a:endParaRPr lang="en-US" sz="2200" dirty="0">
              <a:solidFill>
                <a:srgbClr val="FF0000"/>
              </a:solidFill>
              <a:effectLst>
                <a:outerShdw blurRad="38100" dist="38100" dir="2700000" algn="tl">
                  <a:srgbClr val="000000">
                    <a:alpha val="43137"/>
                  </a:srgbClr>
                </a:outerShdw>
              </a:effectLst>
            </a:endParaRPr>
          </a:p>
        </p:txBody>
      </p:sp>
      <p:pic>
        <p:nvPicPr>
          <p:cNvPr id="4" name="Content Placeholder 3" descr="Price Inflation Definition">
            <a:extLst>
              <a:ext uri="{FF2B5EF4-FFF2-40B4-BE49-F238E27FC236}">
                <a16:creationId xmlns:a16="http://schemas.microsoft.com/office/drawing/2014/main" id="{14B883D6-F1D7-4A5C-863A-20231D1E03A0}"/>
              </a:ext>
            </a:extLst>
          </p:cNvPr>
          <p:cNvPicPr>
            <a:picLocks noChangeAspect="1"/>
          </p:cNvPicPr>
          <p:nvPr/>
        </p:nvPicPr>
        <p:blipFill rotWithShape="1">
          <a:blip r:embed="rId4">
            <a:extLst>
              <a:ext uri="{28A0092B-C50C-407E-A947-70E740481C1C}">
                <a14:useLocalDpi xmlns:a14="http://schemas.microsoft.com/office/drawing/2010/main" val="0"/>
              </a:ext>
            </a:extLst>
          </a:blip>
          <a:srcRect l="12615" r="1144" b="2"/>
          <a:stretch/>
        </p:blipFill>
        <p:spPr bwMode="auto">
          <a:xfrm>
            <a:off x="-1122042" y="9525"/>
            <a:ext cx="8161190" cy="6857990"/>
          </a:xfrm>
          <a:prstGeom prst="rect">
            <a:avLst/>
          </a:prstGeom>
          <a:noFill/>
        </p:spPr>
      </p:pic>
      <p:grpSp>
        <p:nvGrpSpPr>
          <p:cNvPr id="15" name="Group 14">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6" name="Rectangle 15">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7"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9" name="Rectangle 18">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20"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Rectangle 43">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45"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1"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2"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4"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5"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6" name="Rectangle 55">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7"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5"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6"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7"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8"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sp>
        <p:nvSpPr>
          <p:cNvPr id="8" name="Content Placeholder 7">
            <a:extLst>
              <a:ext uri="{FF2B5EF4-FFF2-40B4-BE49-F238E27FC236}">
                <a16:creationId xmlns:a16="http://schemas.microsoft.com/office/drawing/2014/main" id="{DCECED5C-91E2-B243-197B-780BC6A81C23}"/>
              </a:ext>
            </a:extLst>
          </p:cNvPr>
          <p:cNvSpPr>
            <a:spLocks noGrp="1"/>
          </p:cNvSpPr>
          <p:nvPr>
            <p:ph idx="1"/>
          </p:nvPr>
        </p:nvSpPr>
        <p:spPr>
          <a:xfrm>
            <a:off x="7314472" y="1298957"/>
            <a:ext cx="4797812" cy="4123944"/>
          </a:xfrm>
        </p:spPr>
        <p:txBody>
          <a:bodyPr>
            <a:normAutofit/>
          </a:bodyPr>
          <a:lstStyle/>
          <a:p>
            <a:pPr algn="ctr"/>
            <a:r>
              <a:rPr lang="en-US" sz="1800" dirty="0">
                <a:solidFill>
                  <a:srgbClr val="FF0000"/>
                </a:solidFill>
                <a:effectLst>
                  <a:outerShdw blurRad="38100" dist="38100" dir="2700000" algn="tl">
                    <a:srgbClr val="000000">
                      <a:alpha val="43137"/>
                    </a:srgbClr>
                  </a:outerShdw>
                </a:effectLst>
              </a:rPr>
              <a:t>August 2024 over August 2023</a:t>
            </a:r>
          </a:p>
          <a:p>
            <a:r>
              <a:rPr lang="en-US" sz="1800" b="1" dirty="0">
                <a:effectLst>
                  <a:outerShdw blurRad="38100" dist="38100" dir="2700000" algn="tl">
                    <a:srgbClr val="000000">
                      <a:alpha val="43137"/>
                    </a:srgbClr>
                  </a:outerShdw>
                </a:effectLst>
              </a:rPr>
              <a:t>All Items: 2.5% Increase</a:t>
            </a:r>
          </a:p>
          <a:p>
            <a:pPr lvl="1"/>
            <a:r>
              <a:rPr lang="en-US" sz="1800" b="1" dirty="0">
                <a:effectLst>
                  <a:outerShdw blurRad="38100" dist="38100" dir="2700000" algn="tl">
                    <a:srgbClr val="000000">
                      <a:alpha val="43137"/>
                    </a:srgbClr>
                  </a:outerShdw>
                </a:effectLst>
              </a:rPr>
              <a:t>Food at Home: 0.9% Increase</a:t>
            </a:r>
          </a:p>
          <a:p>
            <a:pPr lvl="1"/>
            <a:r>
              <a:rPr lang="en-US" sz="1800" b="1" dirty="0">
                <a:effectLst>
                  <a:outerShdw blurRad="38100" dist="38100" dir="2700000" algn="tl">
                    <a:srgbClr val="000000">
                      <a:alpha val="43137"/>
                    </a:srgbClr>
                  </a:outerShdw>
                </a:effectLst>
              </a:rPr>
              <a:t>Food Away from Home: 4.0% Increase</a:t>
            </a:r>
          </a:p>
          <a:p>
            <a:pPr lvl="1"/>
            <a:r>
              <a:rPr lang="en-US" sz="1800" b="1" dirty="0">
                <a:effectLst>
                  <a:outerShdw blurRad="38100" dist="38100" dir="2700000" algn="tl">
                    <a:srgbClr val="000000">
                      <a:alpha val="43137"/>
                    </a:srgbClr>
                  </a:outerShdw>
                </a:effectLst>
              </a:rPr>
              <a:t>Energy Commodities: 10.1% </a:t>
            </a:r>
            <a:r>
              <a:rPr lang="en-US" sz="1800" b="1" dirty="0">
                <a:solidFill>
                  <a:srgbClr val="FF0000"/>
                </a:solidFill>
                <a:effectLst>
                  <a:outerShdw blurRad="38100" dist="38100" dir="2700000" algn="tl">
                    <a:srgbClr val="000000">
                      <a:alpha val="43137"/>
                    </a:srgbClr>
                  </a:outerShdw>
                </a:effectLst>
              </a:rPr>
              <a:t>Decrease</a:t>
            </a:r>
          </a:p>
          <a:p>
            <a:pPr lvl="1"/>
            <a:r>
              <a:rPr lang="en-US" sz="1800" b="1" dirty="0">
                <a:effectLst>
                  <a:outerShdw blurRad="38100" dist="38100" dir="2700000" algn="tl">
                    <a:srgbClr val="000000">
                      <a:alpha val="43137"/>
                    </a:srgbClr>
                  </a:outerShdw>
                </a:effectLst>
              </a:rPr>
              <a:t>Energy Services: 3.1% Increase</a:t>
            </a:r>
          </a:p>
          <a:p>
            <a:pPr lvl="1"/>
            <a:r>
              <a:rPr lang="en-US" sz="1800" b="1" dirty="0">
                <a:effectLst>
                  <a:outerShdw blurRad="38100" dist="38100" dir="2700000" algn="tl">
                    <a:srgbClr val="000000">
                      <a:alpha val="43137"/>
                    </a:srgbClr>
                  </a:outerShdw>
                </a:effectLst>
              </a:rPr>
              <a:t>Shelter: 5.2% Increase</a:t>
            </a:r>
          </a:p>
          <a:p>
            <a:pPr lvl="1"/>
            <a:r>
              <a:rPr lang="en-US" sz="1800" b="1" dirty="0">
                <a:effectLst>
                  <a:outerShdw blurRad="38100" dist="38100" dir="2700000" algn="tl">
                    <a:srgbClr val="000000">
                      <a:alpha val="43137"/>
                    </a:srgbClr>
                  </a:outerShdw>
                </a:effectLst>
              </a:rPr>
              <a:t>Medical Services: 3.2% Increase</a:t>
            </a:r>
          </a:p>
          <a:p>
            <a:pPr lvl="1"/>
            <a:r>
              <a:rPr lang="en-US" sz="1800" b="1" dirty="0">
                <a:effectLst>
                  <a:outerShdw blurRad="38100" dist="38100" dir="2700000" algn="tl">
                    <a:srgbClr val="000000">
                      <a:alpha val="43137"/>
                    </a:srgbClr>
                  </a:outerShdw>
                </a:effectLst>
              </a:rPr>
              <a:t>All Items Less Food and Energy: 3.2% Increase</a:t>
            </a:r>
          </a:p>
          <a:p>
            <a:pPr lvl="1"/>
            <a:endParaRPr lang="en-US" sz="1400" b="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84C74155-D8C6-BEAB-0CAE-DD50CF1ACF6B}"/>
              </a:ext>
            </a:extLst>
          </p:cNvPr>
          <p:cNvSpPr/>
          <p:nvPr/>
        </p:nvSpPr>
        <p:spPr>
          <a:xfrm>
            <a:off x="7763256" y="5289551"/>
            <a:ext cx="3690556" cy="1467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0000"/>
                </a:solidFill>
                <a:effectLst>
                  <a:outerShdw blurRad="38100" dist="38100" dir="2700000" algn="tl">
                    <a:srgbClr val="000000">
                      <a:alpha val="43137"/>
                    </a:srgbClr>
                  </a:outerShdw>
                </a:effectLst>
              </a:rPr>
              <a:t>Latest  Total Compensation  (Employer Costs per Hour Worked)  Increase for all Civilian Workers over all Industries: (cost per hour worked)</a:t>
            </a:r>
          </a:p>
          <a:p>
            <a:pPr algn="ctr"/>
            <a:r>
              <a:rPr lang="en-US" sz="1400" b="1" dirty="0">
                <a:solidFill>
                  <a:srgbClr val="FF0000"/>
                </a:solidFill>
                <a:effectLst>
                  <a:outerShdw blurRad="38100" dist="38100" dir="2700000" algn="tl">
                    <a:srgbClr val="000000">
                      <a:alpha val="43137"/>
                    </a:srgbClr>
                  </a:outerShdw>
                </a:effectLst>
              </a:rPr>
              <a:t>2</a:t>
            </a:r>
            <a:r>
              <a:rPr lang="en-US" sz="1400" b="1" baseline="30000" dirty="0">
                <a:solidFill>
                  <a:srgbClr val="FF0000"/>
                </a:solidFill>
                <a:effectLst>
                  <a:outerShdw blurRad="38100" dist="38100" dir="2700000" algn="tl">
                    <a:srgbClr val="000000">
                      <a:alpha val="43137"/>
                    </a:srgbClr>
                  </a:outerShdw>
                </a:effectLst>
              </a:rPr>
              <a:t>nd</a:t>
            </a:r>
            <a:r>
              <a:rPr lang="en-US" sz="1400" b="1" dirty="0">
                <a:solidFill>
                  <a:srgbClr val="FF0000"/>
                </a:solidFill>
                <a:effectLst>
                  <a:outerShdw blurRad="38100" dist="38100" dir="2700000" algn="tl">
                    <a:srgbClr val="000000">
                      <a:alpha val="43137"/>
                    </a:srgbClr>
                  </a:outerShdw>
                </a:effectLst>
              </a:rPr>
              <a:t> quarter 2023 to 2</a:t>
            </a:r>
            <a:r>
              <a:rPr lang="en-US" sz="1400" b="1" baseline="30000" dirty="0">
                <a:solidFill>
                  <a:srgbClr val="FF0000"/>
                </a:solidFill>
                <a:effectLst>
                  <a:outerShdw blurRad="38100" dist="38100" dir="2700000" algn="tl">
                    <a:srgbClr val="000000">
                      <a:alpha val="43137"/>
                    </a:srgbClr>
                  </a:outerShdw>
                </a:effectLst>
              </a:rPr>
              <a:t>nd</a:t>
            </a:r>
            <a:r>
              <a:rPr lang="en-US" sz="1400" b="1" dirty="0">
                <a:solidFill>
                  <a:srgbClr val="FF0000"/>
                </a:solidFill>
                <a:effectLst>
                  <a:outerShdw blurRad="38100" dist="38100" dir="2700000" algn="tl">
                    <a:srgbClr val="000000">
                      <a:alpha val="43137"/>
                    </a:srgbClr>
                  </a:outerShdw>
                </a:effectLst>
              </a:rPr>
              <a:t> quarter 2024</a:t>
            </a:r>
          </a:p>
          <a:p>
            <a:pPr algn="ctr"/>
            <a:r>
              <a:rPr lang="en-US" sz="1400" b="1" dirty="0">
                <a:solidFill>
                  <a:schemeClr val="bg1"/>
                </a:solidFill>
                <a:effectLst>
                  <a:outerShdw blurRad="38100" dist="38100" dir="2700000" algn="tl">
                    <a:srgbClr val="000000">
                      <a:alpha val="43137"/>
                    </a:srgbClr>
                  </a:outerShdw>
                </a:effectLst>
              </a:rPr>
              <a:t>6.8% in current $</a:t>
            </a:r>
          </a:p>
          <a:p>
            <a:pPr algn="ctr"/>
            <a:endParaRPr lang="en-US" sz="1400" dirty="0"/>
          </a:p>
        </p:txBody>
      </p:sp>
      <p:sp>
        <p:nvSpPr>
          <p:cNvPr id="5" name="Rectangle 4">
            <a:extLst>
              <a:ext uri="{FF2B5EF4-FFF2-40B4-BE49-F238E27FC236}">
                <a16:creationId xmlns:a16="http://schemas.microsoft.com/office/drawing/2014/main" id="{FB8AC7FF-185E-C6F2-031B-781BB7A0A21B}"/>
              </a:ext>
            </a:extLst>
          </p:cNvPr>
          <p:cNvSpPr/>
          <p:nvPr/>
        </p:nvSpPr>
        <p:spPr>
          <a:xfrm>
            <a:off x="-557784" y="417512"/>
            <a:ext cx="1476947" cy="5476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Outside of Food at Home and Energy Prices Remain Sticky</a:t>
            </a:r>
          </a:p>
        </p:txBody>
      </p:sp>
    </p:spTree>
    <p:extLst>
      <p:ext uri="{BB962C8B-B14F-4D97-AF65-F5344CB8AC3E}">
        <p14:creationId xmlns:p14="http://schemas.microsoft.com/office/powerpoint/2010/main" val="121661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63" name="Group 62">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4"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65"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4"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5"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6"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7"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8"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9"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0"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81"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2"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3"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4"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5"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5" name="Content Placeholder 4" descr="A graph of green bars&#10;&#10;Description automatically generated with medium confidence">
            <a:extLst>
              <a:ext uri="{FF2B5EF4-FFF2-40B4-BE49-F238E27FC236}">
                <a16:creationId xmlns:a16="http://schemas.microsoft.com/office/drawing/2014/main" id="{2D934D18-DB44-90D6-E025-A94C8792F434}"/>
              </a:ext>
            </a:extLst>
          </p:cNvPr>
          <p:cNvPicPr>
            <a:picLocks noChangeAspect="1"/>
          </p:cNvPicPr>
          <p:nvPr/>
        </p:nvPicPr>
        <p:blipFill>
          <a:blip r:embed="rId3"/>
          <a:stretch>
            <a:fillRect/>
          </a:stretch>
        </p:blipFill>
        <p:spPr>
          <a:xfrm>
            <a:off x="4770319" y="643467"/>
            <a:ext cx="6726963" cy="5566562"/>
          </a:xfrm>
          <a:prstGeom prst="rect">
            <a:avLst/>
          </a:prstGeom>
        </p:spPr>
      </p:pic>
      <p:pic>
        <p:nvPicPr>
          <p:cNvPr id="10" name="Content Placeholder 9" descr="What You Need to Know About Inflation - Preparedness AdvicePreparedness ...">
            <a:extLst>
              <a:ext uri="{FF2B5EF4-FFF2-40B4-BE49-F238E27FC236}">
                <a16:creationId xmlns:a16="http://schemas.microsoft.com/office/drawing/2014/main" id="{75F5E7BB-7C80-F309-6922-99EF1DF25396}"/>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813" y="831584"/>
            <a:ext cx="4007993" cy="4026167"/>
          </a:xfrm>
          <a:prstGeom prst="rect">
            <a:avLst/>
          </a:prstGeom>
          <a:noFill/>
          <a:ln>
            <a:noFill/>
          </a:ln>
        </p:spPr>
      </p:pic>
    </p:spTree>
    <p:extLst>
      <p:ext uri="{BB962C8B-B14F-4D97-AF65-F5344CB8AC3E}">
        <p14:creationId xmlns:p14="http://schemas.microsoft.com/office/powerpoint/2010/main" val="194728632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776893-2FA3-4780-B33A-27A220FD18D2}"/>
              </a:ext>
            </a:extLst>
          </p:cNvPr>
          <p:cNvSpPr>
            <a:spLocks noGrp="1"/>
          </p:cNvSpPr>
          <p:nvPr>
            <p:ph type="title"/>
          </p:nvPr>
        </p:nvSpPr>
        <p:spPr>
          <a:xfrm>
            <a:off x="1059117" y="-396466"/>
            <a:ext cx="9905998" cy="1478570"/>
          </a:xfrm>
        </p:spPr>
        <p:txBody>
          <a:bodyPr/>
          <a:lstStyle/>
          <a:p>
            <a:endParaRPr lang="en-US" dirty="0"/>
          </a:p>
        </p:txBody>
      </p:sp>
      <p:sp>
        <p:nvSpPr>
          <p:cNvPr id="2" name="Rectangle 1">
            <a:extLst>
              <a:ext uri="{FF2B5EF4-FFF2-40B4-BE49-F238E27FC236}">
                <a16:creationId xmlns:a16="http://schemas.microsoft.com/office/drawing/2014/main" id="{9648DDB6-760F-4456-AD55-9040C3D52CCE}"/>
              </a:ext>
            </a:extLst>
          </p:cNvPr>
          <p:cNvSpPr/>
          <p:nvPr/>
        </p:nvSpPr>
        <p:spPr>
          <a:xfrm>
            <a:off x="2779776" y="0"/>
            <a:ext cx="7388352" cy="8138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a:p>
            <a:pPr algn="ctr"/>
            <a:r>
              <a:rPr lang="en-US" dirty="0"/>
              <a:t>Producer Price Inflation Index:</a:t>
            </a:r>
          </a:p>
          <a:p>
            <a:pPr algn="ctr"/>
            <a:r>
              <a:rPr lang="en-US" dirty="0"/>
              <a:t>Overall </a:t>
            </a:r>
            <a:r>
              <a:rPr lang="en-US" i="1" dirty="0"/>
              <a:t>Change,</a:t>
            </a:r>
            <a:r>
              <a:rPr lang="en-US" dirty="0"/>
              <a:t> all in a Positive Direction</a:t>
            </a:r>
          </a:p>
          <a:p>
            <a:pPr algn="ctr"/>
            <a:endParaRPr lang="en-US" dirty="0"/>
          </a:p>
          <a:p>
            <a:pPr algn="ctr"/>
            <a:endParaRPr lang="en-US" dirty="0"/>
          </a:p>
        </p:txBody>
      </p:sp>
      <p:pic>
        <p:nvPicPr>
          <p:cNvPr id="7" name="Content Placeholder 6" descr="A graph with a red and blue rectangle&#10;&#10;Description automatically generated">
            <a:extLst>
              <a:ext uri="{FF2B5EF4-FFF2-40B4-BE49-F238E27FC236}">
                <a16:creationId xmlns:a16="http://schemas.microsoft.com/office/drawing/2014/main" id="{E87959B4-BE29-7609-644C-09B925447676}"/>
              </a:ext>
            </a:extLst>
          </p:cNvPr>
          <p:cNvPicPr>
            <a:picLocks noGrp="1" noChangeAspect="1"/>
          </p:cNvPicPr>
          <p:nvPr>
            <p:ph sz="half" idx="1"/>
          </p:nvPr>
        </p:nvPicPr>
        <p:blipFill>
          <a:blip r:embed="rId3"/>
          <a:stretch>
            <a:fillRect/>
          </a:stretch>
        </p:blipFill>
        <p:spPr>
          <a:xfrm>
            <a:off x="438912" y="1082102"/>
            <a:ext cx="5278934" cy="4795122"/>
          </a:xfrm>
        </p:spPr>
      </p:pic>
      <p:pic>
        <p:nvPicPr>
          <p:cNvPr id="12" name="Content Placeholder 11" descr="A graph with blue squares&#10;&#10;Description automatically generated">
            <a:extLst>
              <a:ext uri="{FF2B5EF4-FFF2-40B4-BE49-F238E27FC236}">
                <a16:creationId xmlns:a16="http://schemas.microsoft.com/office/drawing/2014/main" id="{547A5D7D-F1AE-E1D8-B088-FA7F39AE842E}"/>
              </a:ext>
            </a:extLst>
          </p:cNvPr>
          <p:cNvPicPr>
            <a:picLocks noGrp="1" noChangeAspect="1"/>
          </p:cNvPicPr>
          <p:nvPr>
            <p:ph sz="half" idx="2"/>
          </p:nvPr>
        </p:nvPicPr>
        <p:blipFill>
          <a:blip r:embed="rId4"/>
          <a:stretch>
            <a:fillRect/>
          </a:stretch>
        </p:blipFill>
        <p:spPr>
          <a:xfrm>
            <a:off x="5717846" y="1082102"/>
            <a:ext cx="5867474" cy="4795122"/>
          </a:xfrm>
        </p:spPr>
      </p:pic>
    </p:spTree>
    <p:extLst>
      <p:ext uri="{BB962C8B-B14F-4D97-AF65-F5344CB8AC3E}">
        <p14:creationId xmlns:p14="http://schemas.microsoft.com/office/powerpoint/2010/main" val="194253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 name="Rectangle 206">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11" name="Rectangle 210">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13"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BBEACD83-C533-A9C9-2F93-3615C37752A9}"/>
              </a:ext>
            </a:extLst>
          </p:cNvPr>
          <p:cNvSpPr>
            <a:spLocks noGrp="1"/>
          </p:cNvSpPr>
          <p:nvPr>
            <p:ph idx="1"/>
          </p:nvPr>
        </p:nvSpPr>
        <p:spPr>
          <a:xfrm>
            <a:off x="820514" y="545569"/>
            <a:ext cx="2862444" cy="5427663"/>
          </a:xfrm>
        </p:spPr>
        <p:txBody>
          <a:bodyPr>
            <a:normAutofit fontScale="32500" lnSpcReduction="20000"/>
          </a:bodyPr>
          <a:lstStyle/>
          <a:p>
            <a:pPr marL="0" indent="0">
              <a:buNone/>
            </a:pPr>
            <a:endParaRPr lang="en-US" sz="1400" i="0" dirty="0">
              <a:solidFill>
                <a:srgbClr val="FFFFFF"/>
              </a:solidFill>
              <a:effectLst>
                <a:outerShdw blurRad="38100" dist="38100" dir="2700000" algn="tl">
                  <a:srgbClr val="000000">
                    <a:alpha val="43137"/>
                  </a:srgbClr>
                </a:outerShdw>
              </a:effectLst>
              <a:latin typeface="muli-extrabold"/>
            </a:endParaRPr>
          </a:p>
          <a:p>
            <a:pPr marL="0" indent="0">
              <a:buNone/>
            </a:pPr>
            <a:r>
              <a:rPr lang="en-US" sz="4500" i="0" dirty="0">
                <a:solidFill>
                  <a:srgbClr val="FF0000"/>
                </a:solidFill>
                <a:effectLst>
                  <a:outerShdw blurRad="38100" dist="38100" dir="2700000" algn="tl">
                    <a:srgbClr val="000000">
                      <a:alpha val="43137"/>
                    </a:srgbClr>
                  </a:outerShdw>
                </a:effectLst>
                <a:latin typeface="muli-extrabold"/>
              </a:rPr>
              <a:t>PPI Index: Peaked in March 2022</a:t>
            </a:r>
          </a:p>
          <a:p>
            <a:pPr marL="0" indent="0">
              <a:buNone/>
            </a:pPr>
            <a:r>
              <a:rPr lang="en-US" sz="4500" i="0" dirty="0">
                <a:solidFill>
                  <a:schemeClr val="bg1"/>
                </a:solidFill>
                <a:effectLst>
                  <a:outerShdw blurRad="38100" dist="38100" dir="2700000" algn="tl">
                    <a:srgbClr val="000000">
                      <a:alpha val="43137"/>
                    </a:srgbClr>
                  </a:outerShdw>
                </a:effectLst>
                <a:latin typeface="muli-extrabold"/>
              </a:rPr>
              <a:t>NOTE:  Total driven down mostly by fall in energy prices.</a:t>
            </a:r>
          </a:p>
          <a:p>
            <a:pPr marL="0" indent="0">
              <a:buNone/>
            </a:pPr>
            <a:r>
              <a:rPr lang="en-US" sz="4500" dirty="0">
                <a:solidFill>
                  <a:srgbClr val="FFFF00"/>
                </a:solidFill>
                <a:effectLst>
                  <a:outerShdw blurRad="38100" dist="38100" dir="2700000" algn="tl">
                    <a:srgbClr val="000000">
                      <a:alpha val="43137"/>
                    </a:srgbClr>
                  </a:outerShdw>
                </a:effectLst>
                <a:latin typeface="muli-extrabold"/>
              </a:rPr>
              <a:t>Services minus trade, transportation and warehousing remain stuck in the 4% to 4.8% range up to August 2024. </a:t>
            </a:r>
            <a:endParaRPr lang="en-US" sz="4500" i="0" dirty="0">
              <a:solidFill>
                <a:srgbClr val="FFFF00"/>
              </a:solidFill>
              <a:effectLst>
                <a:outerShdw blurRad="38100" dist="38100" dir="2700000" algn="tl">
                  <a:srgbClr val="000000">
                    <a:alpha val="43137"/>
                  </a:srgbClr>
                </a:outerShdw>
              </a:effectLst>
              <a:latin typeface="muli-extrabold"/>
            </a:endParaRPr>
          </a:p>
          <a:p>
            <a:pPr marL="0" indent="0">
              <a:buNone/>
            </a:pPr>
            <a:r>
              <a:rPr lang="en-US" sz="4500" i="0" dirty="0">
                <a:solidFill>
                  <a:schemeClr val="bg1"/>
                </a:solidFill>
                <a:effectLst>
                  <a:outerShdw blurRad="38100" dist="38100" dir="2700000" algn="tl">
                    <a:srgbClr val="000000">
                      <a:alpha val="43137"/>
                    </a:srgbClr>
                  </a:outerShdw>
                </a:effectLst>
                <a:latin typeface="muli-extrabold"/>
              </a:rPr>
              <a:t>Recent BLS “Hires and Openings” data suggest employers continue cutting back on hires.</a:t>
            </a:r>
            <a:r>
              <a:rPr lang="en-US" sz="4500" i="0" dirty="0">
                <a:solidFill>
                  <a:srgbClr val="FF0000"/>
                </a:solidFill>
                <a:effectLst>
                  <a:outerShdw blurRad="38100" dist="38100" dir="2700000" algn="tl">
                    <a:srgbClr val="000000">
                      <a:alpha val="43137"/>
                    </a:srgbClr>
                  </a:outerShdw>
                </a:effectLst>
                <a:latin typeface="muli-extrabold"/>
              </a:rPr>
              <a:t> </a:t>
            </a:r>
          </a:p>
          <a:p>
            <a:pPr marL="0" indent="0">
              <a:buNone/>
            </a:pPr>
            <a:r>
              <a:rPr lang="en-US" sz="4500" i="0" dirty="0">
                <a:solidFill>
                  <a:srgbClr val="FF0000"/>
                </a:solidFill>
                <a:effectLst>
                  <a:outerShdw blurRad="38100" dist="38100" dir="2700000" algn="tl">
                    <a:srgbClr val="000000">
                      <a:alpha val="43137"/>
                    </a:srgbClr>
                  </a:outerShdw>
                </a:effectLst>
                <a:latin typeface="muli-extrabold"/>
              </a:rPr>
              <a:t>Producer Price Index Data up to August 2024</a:t>
            </a:r>
          </a:p>
          <a:p>
            <a:pPr marL="0" indent="0">
              <a:buNone/>
            </a:pPr>
            <a:r>
              <a:rPr lang="en-US" sz="4500" dirty="0">
                <a:solidFill>
                  <a:srgbClr val="FF0000"/>
                </a:solidFill>
                <a:effectLst>
                  <a:outerShdw blurRad="38100" dist="38100" dir="2700000" algn="tl">
                    <a:srgbClr val="000000">
                      <a:alpha val="43137"/>
                    </a:srgbClr>
                  </a:outerShdw>
                </a:effectLst>
                <a:latin typeface="muli-extrabold"/>
              </a:rPr>
              <a:t>Wage, Salary and Benefits Data Up to June 2024</a:t>
            </a:r>
            <a:endParaRPr lang="en-US" sz="4500" i="0" dirty="0">
              <a:solidFill>
                <a:srgbClr val="FF0000"/>
              </a:solidFill>
              <a:effectLst>
                <a:outerShdw blurRad="38100" dist="38100" dir="2700000" algn="tl">
                  <a:srgbClr val="000000">
                    <a:alpha val="43137"/>
                  </a:srgbClr>
                </a:outerShdw>
              </a:effectLst>
              <a:latin typeface="muli-extrabold"/>
            </a:endParaRPr>
          </a:p>
          <a:p>
            <a:pPr marL="0" indent="0">
              <a:buNone/>
            </a:pPr>
            <a:endParaRPr lang="en-US" sz="3800" dirty="0">
              <a:solidFill>
                <a:srgbClr val="FFFFFF"/>
              </a:solidFill>
              <a:effectLst>
                <a:outerShdw blurRad="38100" dist="38100" dir="2700000" algn="tl">
                  <a:srgbClr val="000000">
                    <a:alpha val="43137"/>
                  </a:srgbClr>
                </a:outerShdw>
              </a:effectLst>
              <a:latin typeface="muli-extrabold"/>
            </a:endParaRPr>
          </a:p>
          <a:p>
            <a:pPr marL="0" indent="0">
              <a:buNone/>
            </a:pPr>
            <a:endParaRPr lang="en-US" i="0" dirty="0">
              <a:solidFill>
                <a:srgbClr val="FFFFFF"/>
              </a:solidFill>
              <a:effectLst>
                <a:outerShdw blurRad="38100" dist="38100" dir="2700000" algn="tl">
                  <a:srgbClr val="000000">
                    <a:alpha val="43137"/>
                  </a:srgbClr>
                </a:outerShdw>
              </a:effectLst>
              <a:latin typeface="muli-extrabold"/>
            </a:endParaRPr>
          </a:p>
          <a:p>
            <a:pPr marL="0" indent="0">
              <a:buNone/>
            </a:pPr>
            <a:br>
              <a:rPr lang="en-US" sz="1400" b="1" i="0" dirty="0">
                <a:solidFill>
                  <a:srgbClr val="FFFFFF"/>
                </a:solidFill>
                <a:effectLst>
                  <a:outerShdw blurRad="38100" dist="38100" dir="2700000" algn="tl">
                    <a:srgbClr val="000000">
                      <a:alpha val="43137"/>
                    </a:srgbClr>
                  </a:outerShdw>
                </a:effectLst>
                <a:latin typeface="muli-extrabold"/>
              </a:rPr>
            </a:br>
            <a:endParaRPr lang="en-US" sz="1400" dirty="0">
              <a:solidFill>
                <a:srgbClr val="FFFFFF"/>
              </a:solidFill>
              <a:effectLst>
                <a:outerShdw blurRad="38100" dist="38100" dir="2700000" algn="tl">
                  <a:srgbClr val="000000">
                    <a:alpha val="43137"/>
                  </a:srgbClr>
                </a:outerShdw>
              </a:effectLst>
            </a:endParaRPr>
          </a:p>
        </p:txBody>
      </p:sp>
      <p:grpSp>
        <p:nvGrpSpPr>
          <p:cNvPr id="215" name="Group 214">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6"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17"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8"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9"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0"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1"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2"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3"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4"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5"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6"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7"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28"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9"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0"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1"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2"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33"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4"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5"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6"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7"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8"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9"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0"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1"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2"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graphicFrame>
        <p:nvGraphicFramePr>
          <p:cNvPr id="2" name="Chart 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187928746"/>
              </p:ext>
            </p:extLst>
          </p:nvPr>
        </p:nvGraphicFramePr>
        <p:xfrm>
          <a:off x="4294490" y="167480"/>
          <a:ext cx="7213297" cy="32615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810350920"/>
              </p:ext>
            </p:extLst>
          </p:nvPr>
        </p:nvGraphicFramePr>
        <p:xfrm>
          <a:off x="4323065" y="3428999"/>
          <a:ext cx="7184722" cy="34147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95336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6" name="Rectangle 77">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71" name="Picture 4" descr="Person pressing button">
            <a:extLst>
              <a:ext uri="{FF2B5EF4-FFF2-40B4-BE49-F238E27FC236}">
                <a16:creationId xmlns:a16="http://schemas.microsoft.com/office/drawing/2014/main" id="{E7DD2204-CB38-457D-A659-32F761DA8BF7}"/>
              </a:ext>
            </a:extLst>
          </p:cNvPr>
          <p:cNvPicPr>
            <a:picLocks noChangeAspect="1"/>
          </p:cNvPicPr>
          <p:nvPr/>
        </p:nvPicPr>
        <p:blipFill rotWithShape="1">
          <a:blip r:embed="rId4"/>
          <a:srcRect l="11703" r="14727" b="-1"/>
          <a:stretch/>
        </p:blipFill>
        <p:spPr>
          <a:xfrm>
            <a:off x="-5597" y="10"/>
            <a:ext cx="6534413" cy="6857990"/>
          </a:xfrm>
          <a:prstGeom prst="rect">
            <a:avLst/>
          </a:prstGeom>
        </p:spPr>
      </p:pic>
      <p:grpSp>
        <p:nvGrpSpPr>
          <p:cNvPr id="137" name="Group 80">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38" name="Rectangle 81">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83"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4"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5" name="Rectangle 84">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86"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7"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8"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9"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0"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1"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2"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3"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4"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5"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6"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7"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8"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9"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0"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1"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2"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3"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4"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5"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6"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7"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8"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9"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0" name="Rectangle 109">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1"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2"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3"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4"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5"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6"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7"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8"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9"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0"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1"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2" name="Rectangle 121">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23"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9"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5"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6"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7"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8"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9"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0"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1"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2"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3"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4"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5"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917908E0-776D-4782-81E3-936E1F472C9F}"/>
              </a:ext>
            </a:extLst>
          </p:cNvPr>
          <p:cNvSpPr>
            <a:spLocks noGrp="1"/>
          </p:cNvSpPr>
          <p:nvPr>
            <p:ph idx="1"/>
          </p:nvPr>
        </p:nvSpPr>
        <p:spPr>
          <a:xfrm>
            <a:off x="6581204" y="858520"/>
            <a:ext cx="5420296" cy="4621529"/>
          </a:xfrm>
        </p:spPr>
        <p:txBody>
          <a:bodyPr>
            <a:normAutofit/>
          </a:bodyPr>
          <a:lstStyle/>
          <a:p>
            <a:pPr marL="0" indent="0">
              <a:buNone/>
            </a:pPr>
            <a:r>
              <a:rPr lang="en-US" sz="3200" b="1" dirty="0">
                <a:solidFill>
                  <a:srgbClr val="FF0000"/>
                </a:solidFill>
                <a:effectLst>
                  <a:outerShdw blurRad="38100" dist="38100" dir="2700000" algn="tl">
                    <a:srgbClr val="000000">
                      <a:alpha val="43137"/>
                    </a:srgbClr>
                  </a:outerShdw>
                </a:effectLst>
              </a:rPr>
              <a:t>Wage Pressure Affecting General Price Inflation</a:t>
            </a:r>
          </a:p>
          <a:p>
            <a:pPr marL="0" indent="0">
              <a:buNone/>
            </a:pPr>
            <a:r>
              <a:rPr lang="en-US" sz="3200" b="1" dirty="0">
                <a:solidFill>
                  <a:srgbClr val="FF0000"/>
                </a:solidFill>
                <a:effectLst>
                  <a:outerShdw blurRad="38100" dist="38100" dir="2700000" algn="tl">
                    <a:srgbClr val="000000">
                      <a:alpha val="43137"/>
                    </a:srgbClr>
                  </a:outerShdw>
                </a:effectLst>
              </a:rPr>
              <a:t>Product Supply Conditions</a:t>
            </a:r>
          </a:p>
          <a:p>
            <a:pPr marL="0" indent="0">
              <a:buNone/>
            </a:pPr>
            <a:r>
              <a:rPr lang="en-US" sz="3200" b="1" dirty="0">
                <a:solidFill>
                  <a:srgbClr val="FF0000"/>
                </a:solidFill>
                <a:effectLst>
                  <a:outerShdw blurRad="38100" dist="38100" dir="2700000" algn="tl">
                    <a:srgbClr val="000000">
                      <a:alpha val="43137"/>
                    </a:srgbClr>
                  </a:outerShdw>
                </a:effectLst>
              </a:rPr>
              <a:t>Labor Force Growth</a:t>
            </a:r>
          </a:p>
          <a:p>
            <a:pPr marL="0" indent="0">
              <a:buNone/>
            </a:pPr>
            <a:endParaRPr lang="en-US" sz="1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4398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A3907737-38CB-337E-69F2-F5DBEA8E3C17}"/>
              </a:ext>
            </a:extLst>
          </p:cNvPr>
          <p:cNvSpPr>
            <a:spLocks noGrp="1"/>
          </p:cNvSpPr>
          <p:nvPr>
            <p:ph type="title"/>
          </p:nvPr>
        </p:nvSpPr>
        <p:spPr>
          <a:xfrm>
            <a:off x="855266" y="232755"/>
            <a:ext cx="2851417" cy="984666"/>
          </a:xfrm>
        </p:spPr>
        <p:txBody>
          <a:bodyPr>
            <a:normAutofit fontScale="90000"/>
          </a:bodyPr>
          <a:lstStyle/>
          <a:p>
            <a:r>
              <a:rPr lang="en-US" sz="2000" b="1" dirty="0">
                <a:solidFill>
                  <a:srgbClr val="FFFF00"/>
                </a:solidFill>
                <a:effectLst>
                  <a:outerShdw blurRad="38100" dist="38100" dir="2700000" algn="tl">
                    <a:srgbClr val="000000">
                      <a:alpha val="43137"/>
                    </a:srgbClr>
                  </a:outerShdw>
                </a:effectLst>
              </a:rPr>
              <a:t>Inflation Built into system</a:t>
            </a:r>
            <a:br>
              <a:rPr lang="en-US" sz="2000" b="1" dirty="0">
                <a:solidFill>
                  <a:srgbClr val="FFFF00"/>
                </a:solidFill>
                <a:effectLst>
                  <a:outerShdw blurRad="38100" dist="38100" dir="2700000" algn="tl">
                    <a:srgbClr val="000000">
                      <a:alpha val="43137"/>
                    </a:srgbClr>
                  </a:outerShdw>
                </a:effectLst>
              </a:rPr>
            </a:br>
            <a:r>
              <a:rPr lang="en-US" sz="1300" b="1" dirty="0">
                <a:solidFill>
                  <a:srgbClr val="FFFF00"/>
                </a:solidFill>
                <a:effectLst>
                  <a:outerShdw blurRad="38100" dist="38100" dir="2700000" algn="tl">
                    <a:srgbClr val="000000">
                      <a:alpha val="43137"/>
                    </a:srgbClr>
                  </a:outerShdw>
                </a:effectLst>
              </a:rPr>
              <a:t>Statistics reflect change from same quarter a year ago at annualized rate</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17" name="Content Placeholder 16">
            <a:extLst>
              <a:ext uri="{FF2B5EF4-FFF2-40B4-BE49-F238E27FC236}">
                <a16:creationId xmlns:a16="http://schemas.microsoft.com/office/drawing/2014/main" id="{57CB2548-E54E-110E-54F8-36940C54ECA3}"/>
              </a:ext>
            </a:extLst>
          </p:cNvPr>
          <p:cNvSpPr>
            <a:spLocks noGrp="1"/>
          </p:cNvSpPr>
          <p:nvPr>
            <p:ph idx="1"/>
          </p:nvPr>
        </p:nvSpPr>
        <p:spPr>
          <a:xfrm>
            <a:off x="457446" y="1326959"/>
            <a:ext cx="3426851" cy="4464241"/>
          </a:xfrm>
        </p:spPr>
        <p:txBody>
          <a:bodyPr>
            <a:normAutofit/>
          </a:bodyPr>
          <a:lstStyle/>
          <a:p>
            <a:r>
              <a:rPr lang="en-US"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Nonfarm business sector labor productivity increased 2.7% percent in the 2</a:t>
            </a:r>
            <a:r>
              <a:rPr lang="en-US" sz="14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nd</a:t>
            </a:r>
            <a:r>
              <a:rPr lang="en-US"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quarter 2024 over the 2</a:t>
            </a:r>
            <a:r>
              <a:rPr lang="en-US" sz="14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nd</a:t>
            </a:r>
            <a:r>
              <a:rPr lang="en-US"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quarter 2023</a:t>
            </a:r>
          </a:p>
          <a:p>
            <a:r>
              <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Unit labor costs in the nonfarm sector increased by 0.3 % in the 2</a:t>
            </a:r>
            <a:r>
              <a:rPr lang="en-US" sz="1400" b="1"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nd</a:t>
            </a:r>
            <a:r>
              <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quarter 2024 over previous year quarter. </a:t>
            </a:r>
          </a:p>
          <a:p>
            <a:r>
              <a:rPr lang="en-US" sz="1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Real average hourly  earnings increased by 1.5% from September 2023 to September 2024.</a:t>
            </a:r>
          </a:p>
          <a:p>
            <a:r>
              <a:rPr lang="en-US" sz="1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Source: Bureau of Labor Statistics</a:t>
            </a:r>
          </a:p>
          <a:p>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graph showing the amount of costs&#10;&#10;Description automatically generated with medium confidence">
            <a:extLst>
              <a:ext uri="{FF2B5EF4-FFF2-40B4-BE49-F238E27FC236}">
                <a16:creationId xmlns:a16="http://schemas.microsoft.com/office/drawing/2014/main" id="{07C71C61-506B-56AD-8CE8-EFC9B0571A0C}"/>
              </a:ext>
            </a:extLst>
          </p:cNvPr>
          <p:cNvPicPr>
            <a:picLocks noChangeAspect="1"/>
          </p:cNvPicPr>
          <p:nvPr/>
        </p:nvPicPr>
        <p:blipFill>
          <a:blip r:embed="rId4"/>
          <a:stretch>
            <a:fillRect/>
          </a:stretch>
        </p:blipFill>
        <p:spPr>
          <a:xfrm>
            <a:off x="3985351" y="97894"/>
            <a:ext cx="8188640" cy="6801910"/>
          </a:xfrm>
          <a:prstGeom prst="rect">
            <a:avLst/>
          </a:prstGeom>
        </p:spPr>
      </p:pic>
      <p:sp>
        <p:nvSpPr>
          <p:cNvPr id="13" name="Rectangle 12">
            <a:extLst>
              <a:ext uri="{FF2B5EF4-FFF2-40B4-BE49-F238E27FC236}">
                <a16:creationId xmlns:a16="http://schemas.microsoft.com/office/drawing/2014/main" id="{8DA0F127-D3CD-734F-D620-C7A764CC2D5C}"/>
              </a:ext>
            </a:extLst>
          </p:cNvPr>
          <p:cNvSpPr/>
          <p:nvPr/>
        </p:nvSpPr>
        <p:spPr>
          <a:xfrm>
            <a:off x="4929479" y="1577975"/>
            <a:ext cx="714277" cy="3794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2.7%</a:t>
            </a:r>
          </a:p>
        </p:txBody>
      </p:sp>
      <p:cxnSp>
        <p:nvCxnSpPr>
          <p:cNvPr id="51" name="Connector: Elbow 50">
            <a:extLst>
              <a:ext uri="{FF2B5EF4-FFF2-40B4-BE49-F238E27FC236}">
                <a16:creationId xmlns:a16="http://schemas.microsoft.com/office/drawing/2014/main" id="{590F35EA-79FF-7C49-C33A-A84FB7724000}"/>
              </a:ext>
            </a:extLst>
          </p:cNvPr>
          <p:cNvCxnSpPr/>
          <p:nvPr/>
        </p:nvCxnSpPr>
        <p:spPr>
          <a:xfrm rot="5400000">
            <a:off x="5080616" y="2153866"/>
            <a:ext cx="376237" cy="4995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E3421546-F580-EDA6-AAB0-10D32229A574}"/>
              </a:ext>
            </a:extLst>
          </p:cNvPr>
          <p:cNvSpPr/>
          <p:nvPr/>
        </p:nvSpPr>
        <p:spPr>
          <a:xfrm>
            <a:off x="6096000" y="1022351"/>
            <a:ext cx="545712" cy="4127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100" dirty="0"/>
              <a:t>3.5%</a:t>
            </a:r>
          </a:p>
        </p:txBody>
      </p:sp>
      <p:cxnSp>
        <p:nvCxnSpPr>
          <p:cNvPr id="56" name="Connector: Elbow 55">
            <a:extLst>
              <a:ext uri="{FF2B5EF4-FFF2-40B4-BE49-F238E27FC236}">
                <a16:creationId xmlns:a16="http://schemas.microsoft.com/office/drawing/2014/main" id="{0901CD10-9DAA-DDF6-5EC0-9BDAB910FA56}"/>
              </a:ext>
            </a:extLst>
          </p:cNvPr>
          <p:cNvCxnSpPr/>
          <p:nvPr/>
        </p:nvCxnSpPr>
        <p:spPr>
          <a:xfrm rot="16200000" flipH="1">
            <a:off x="6288651" y="1590890"/>
            <a:ext cx="251618" cy="10196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EFDA82EA-5F7C-967D-B76F-B9A10B28C393}"/>
              </a:ext>
            </a:extLst>
          </p:cNvPr>
          <p:cNvSpPr/>
          <p:nvPr/>
        </p:nvSpPr>
        <p:spPr>
          <a:xfrm>
            <a:off x="7352523" y="3200401"/>
            <a:ext cx="537518" cy="3492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100" dirty="0"/>
              <a:t>0.7%</a:t>
            </a:r>
          </a:p>
        </p:txBody>
      </p:sp>
      <p:cxnSp>
        <p:nvCxnSpPr>
          <p:cNvPr id="59" name="Connector: Elbow 58">
            <a:extLst>
              <a:ext uri="{FF2B5EF4-FFF2-40B4-BE49-F238E27FC236}">
                <a16:creationId xmlns:a16="http://schemas.microsoft.com/office/drawing/2014/main" id="{8E0DB2DB-9E16-1DA6-7F19-76EE8DDD2CFC}"/>
              </a:ext>
            </a:extLst>
          </p:cNvPr>
          <p:cNvCxnSpPr/>
          <p:nvPr/>
        </p:nvCxnSpPr>
        <p:spPr>
          <a:xfrm rot="16200000" flipH="1">
            <a:off x="7330518" y="3730373"/>
            <a:ext cx="462059" cy="11947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60" name="Rectangle 59">
            <a:extLst>
              <a:ext uri="{FF2B5EF4-FFF2-40B4-BE49-F238E27FC236}">
                <a16:creationId xmlns:a16="http://schemas.microsoft.com/office/drawing/2014/main" id="{712C04E3-4D37-D05D-753F-F82D9AFD254F}"/>
              </a:ext>
            </a:extLst>
          </p:cNvPr>
          <p:cNvSpPr/>
          <p:nvPr/>
        </p:nvSpPr>
        <p:spPr>
          <a:xfrm>
            <a:off x="8546151" y="3442346"/>
            <a:ext cx="495213" cy="35977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100" dirty="0"/>
              <a:t>0.3%</a:t>
            </a:r>
          </a:p>
        </p:txBody>
      </p:sp>
      <p:cxnSp>
        <p:nvCxnSpPr>
          <p:cNvPr id="62" name="Connector: Elbow 61">
            <a:extLst>
              <a:ext uri="{FF2B5EF4-FFF2-40B4-BE49-F238E27FC236}">
                <a16:creationId xmlns:a16="http://schemas.microsoft.com/office/drawing/2014/main" id="{7E2BEB50-943C-36DF-A3DF-A02018512AA5}"/>
              </a:ext>
            </a:extLst>
          </p:cNvPr>
          <p:cNvCxnSpPr>
            <a:cxnSpLocks/>
          </p:cNvCxnSpPr>
          <p:nvPr/>
        </p:nvCxnSpPr>
        <p:spPr>
          <a:xfrm rot="5400000">
            <a:off x="8567384" y="3983680"/>
            <a:ext cx="327128" cy="12561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F2998A9E-F553-7526-2812-1A8C019C2DFE}"/>
              </a:ext>
            </a:extLst>
          </p:cNvPr>
          <p:cNvSpPr/>
          <p:nvPr/>
        </p:nvSpPr>
        <p:spPr>
          <a:xfrm>
            <a:off x="9642954" y="1382713"/>
            <a:ext cx="639381" cy="3849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100" dirty="0"/>
              <a:t>3.1%</a:t>
            </a:r>
          </a:p>
        </p:txBody>
      </p:sp>
      <p:cxnSp>
        <p:nvCxnSpPr>
          <p:cNvPr id="67" name="Connector: Elbow 66">
            <a:extLst>
              <a:ext uri="{FF2B5EF4-FFF2-40B4-BE49-F238E27FC236}">
                <a16:creationId xmlns:a16="http://schemas.microsoft.com/office/drawing/2014/main" id="{9AC818F7-6245-3207-C3CC-5977B1939712}"/>
              </a:ext>
            </a:extLst>
          </p:cNvPr>
          <p:cNvCxnSpPr/>
          <p:nvPr/>
        </p:nvCxnSpPr>
        <p:spPr>
          <a:xfrm rot="16200000" flipH="1">
            <a:off x="9748377" y="1850385"/>
            <a:ext cx="313046" cy="14763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68" name="Rectangle 67">
            <a:extLst>
              <a:ext uri="{FF2B5EF4-FFF2-40B4-BE49-F238E27FC236}">
                <a16:creationId xmlns:a16="http://schemas.microsoft.com/office/drawing/2014/main" id="{D2324D26-5862-D693-2DCD-43FD62BA5503}"/>
              </a:ext>
            </a:extLst>
          </p:cNvPr>
          <p:cNvSpPr/>
          <p:nvPr/>
        </p:nvSpPr>
        <p:spPr>
          <a:xfrm>
            <a:off x="10796312" y="3549650"/>
            <a:ext cx="587829" cy="327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100" dirty="0"/>
              <a:t>-0.1%</a:t>
            </a:r>
          </a:p>
        </p:txBody>
      </p:sp>
      <p:cxnSp>
        <p:nvCxnSpPr>
          <p:cNvPr id="70" name="Connector: Elbow 69">
            <a:extLst>
              <a:ext uri="{FF2B5EF4-FFF2-40B4-BE49-F238E27FC236}">
                <a16:creationId xmlns:a16="http://schemas.microsoft.com/office/drawing/2014/main" id="{246A30F1-C109-EB85-4739-7624020C1075}"/>
              </a:ext>
            </a:extLst>
          </p:cNvPr>
          <p:cNvCxnSpPr/>
          <p:nvPr/>
        </p:nvCxnSpPr>
        <p:spPr>
          <a:xfrm rot="16200000" flipH="1">
            <a:off x="10760038" y="4081177"/>
            <a:ext cx="598588" cy="2020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812595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9555496F-2016-483D-B42C-58668735619A}"/>
              </a:ext>
            </a:extLst>
          </p:cNvPr>
          <p:cNvSpPr>
            <a:spLocks noGrp="1"/>
          </p:cNvSpPr>
          <p:nvPr>
            <p:ph type="title"/>
          </p:nvPr>
        </p:nvSpPr>
        <p:spPr>
          <a:xfrm>
            <a:off x="793750" y="182393"/>
            <a:ext cx="2851417" cy="1822790"/>
          </a:xfrm>
        </p:spPr>
        <p:txBody>
          <a:bodyPr>
            <a:noAutofit/>
          </a:bodyPr>
          <a:lstStyle/>
          <a:p>
            <a:br>
              <a:rPr lang="en-US" sz="1800" b="1" dirty="0">
                <a:solidFill>
                  <a:srgbClr val="FFFFFF"/>
                </a:solidFill>
                <a:effectLst>
                  <a:outerShdw blurRad="38100" dist="38100" dir="2700000" algn="tl">
                    <a:srgbClr val="000000">
                      <a:alpha val="43137"/>
                    </a:srgbClr>
                  </a:outerShdw>
                </a:effectLst>
                <a:latin typeface="+mn-lt"/>
                <a:ea typeface="Times New Roman" panose="02020603050405020304" pitchFamily="18" charset="0"/>
              </a:rPr>
            </a:br>
            <a:r>
              <a:rPr lang="en-US" sz="20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Total compensation </a:t>
            </a:r>
            <a:br>
              <a:rPr lang="en-US" sz="1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br>
            <a:br>
              <a:rPr lang="en-US" sz="1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br>
            <a:r>
              <a:rPr lang="en-US" sz="1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All Civilian workers in All industries and occupations, 12-month percent change</a:t>
            </a:r>
            <a:br>
              <a:rPr lang="en-US" sz="1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br>
            <a:endParaRPr lang="en-US" sz="1800" b="1" dirty="0">
              <a:solidFill>
                <a:srgbClr val="FFFF00"/>
              </a:solidFill>
              <a:effectLst>
                <a:outerShdw blurRad="38100" dist="38100" dir="2700000" algn="tl">
                  <a:srgbClr val="000000">
                    <a:alpha val="43137"/>
                  </a:srgbClr>
                </a:outerShdw>
              </a:effectLst>
              <a:latin typeface="+mn-lt"/>
            </a:endParaRPr>
          </a:p>
        </p:txBody>
      </p:sp>
      <p:sp>
        <p:nvSpPr>
          <p:cNvPr id="9" name="Content Placeholder 8">
            <a:extLst>
              <a:ext uri="{FF2B5EF4-FFF2-40B4-BE49-F238E27FC236}">
                <a16:creationId xmlns:a16="http://schemas.microsoft.com/office/drawing/2014/main" id="{387AA6F1-4198-4F7C-AB73-E544616E7A8E}"/>
              </a:ext>
            </a:extLst>
          </p:cNvPr>
          <p:cNvSpPr>
            <a:spLocks noGrp="1"/>
          </p:cNvSpPr>
          <p:nvPr>
            <p:ph idx="1"/>
          </p:nvPr>
        </p:nvSpPr>
        <p:spPr>
          <a:xfrm>
            <a:off x="816373" y="1858963"/>
            <a:ext cx="2862444" cy="4678997"/>
          </a:xfrm>
        </p:spPr>
        <p:txBody>
          <a:bodyPr>
            <a:noAutofit/>
          </a:bodyPr>
          <a:lstStyle/>
          <a:p>
            <a:r>
              <a:rPr lang="en-US" sz="2800" b="1" dirty="0">
                <a:solidFill>
                  <a:srgbClr val="C00000"/>
                </a:solidFill>
                <a:effectLst>
                  <a:outerShdw blurRad="38100" dist="38100" dir="2700000" algn="tl">
                    <a:srgbClr val="000000">
                      <a:alpha val="43137"/>
                    </a:srgbClr>
                  </a:outerShdw>
                </a:effectLst>
              </a:rPr>
              <a:t>Inflationary Pressure:</a:t>
            </a:r>
          </a:p>
          <a:p>
            <a:r>
              <a:rPr lang="en-US" sz="2000" b="1" dirty="0">
                <a:solidFill>
                  <a:schemeClr val="bg1"/>
                </a:solidFill>
                <a:effectLst>
                  <a:outerShdw blurRad="38100" dist="38100" dir="2700000" algn="tl">
                    <a:srgbClr val="000000">
                      <a:alpha val="43137"/>
                    </a:srgbClr>
                  </a:outerShdw>
                </a:effectLst>
              </a:rPr>
              <a:t>Total Compensation: </a:t>
            </a:r>
          </a:p>
          <a:p>
            <a:r>
              <a:rPr lang="en-US" sz="1400" dirty="0">
                <a:solidFill>
                  <a:srgbClr val="C00000"/>
                </a:solidFill>
                <a:effectLst>
                  <a:outerShdw blurRad="38100" dist="38100" dir="2700000" algn="tl">
                    <a:srgbClr val="000000">
                      <a:alpha val="43137"/>
                    </a:srgbClr>
                  </a:outerShdw>
                </a:effectLst>
              </a:rPr>
              <a:t>2</a:t>
            </a:r>
            <a:r>
              <a:rPr lang="en-US" sz="1400" baseline="30000" dirty="0">
                <a:solidFill>
                  <a:srgbClr val="C00000"/>
                </a:solidFill>
                <a:effectLst>
                  <a:outerShdw blurRad="38100" dist="38100" dir="2700000" algn="tl">
                    <a:srgbClr val="000000">
                      <a:alpha val="43137"/>
                    </a:srgbClr>
                  </a:outerShdw>
                </a:effectLst>
              </a:rPr>
              <a:t>nd</a:t>
            </a:r>
            <a:r>
              <a:rPr lang="en-US" sz="1400" dirty="0">
                <a:solidFill>
                  <a:srgbClr val="C00000"/>
                </a:solidFill>
                <a:effectLst>
                  <a:outerShdw blurRad="38100" dist="38100" dir="2700000" algn="tl">
                    <a:srgbClr val="000000">
                      <a:alpha val="43137"/>
                    </a:srgbClr>
                  </a:outerShdw>
                </a:effectLst>
              </a:rPr>
              <a:t> quarter 2024 = 4.1% year over year (no change from 2</a:t>
            </a:r>
            <a:r>
              <a:rPr lang="en-US" sz="1400" baseline="30000" dirty="0">
                <a:solidFill>
                  <a:srgbClr val="C00000"/>
                </a:solidFill>
                <a:effectLst>
                  <a:outerShdw blurRad="38100" dist="38100" dir="2700000" algn="tl">
                    <a:srgbClr val="000000">
                      <a:alpha val="43137"/>
                    </a:srgbClr>
                  </a:outerShdw>
                </a:effectLst>
              </a:rPr>
              <a:t>nd</a:t>
            </a:r>
            <a:r>
              <a:rPr lang="en-US" sz="1400" dirty="0">
                <a:solidFill>
                  <a:srgbClr val="C00000"/>
                </a:solidFill>
                <a:effectLst>
                  <a:outerShdw blurRad="38100" dist="38100" dir="2700000" algn="tl">
                    <a:srgbClr val="000000">
                      <a:alpha val="43137"/>
                    </a:srgbClr>
                  </a:outerShdw>
                </a:effectLst>
              </a:rPr>
              <a:t> quarter 2023)</a:t>
            </a:r>
          </a:p>
          <a:p>
            <a:r>
              <a:rPr lang="en-US" sz="1600" dirty="0">
                <a:solidFill>
                  <a:srgbClr val="C00000"/>
                </a:solidFill>
                <a:effectLst>
                  <a:outerShdw blurRad="38100" dist="38100" dir="2700000" algn="tl">
                    <a:srgbClr val="000000">
                      <a:alpha val="43137"/>
                    </a:srgbClr>
                  </a:outerShdw>
                </a:effectLst>
              </a:rPr>
              <a:t>Most Current Real Hourly </a:t>
            </a:r>
            <a:r>
              <a:rPr lang="en-US" sz="1400" dirty="0">
                <a:solidFill>
                  <a:srgbClr val="C00000"/>
                </a:solidFill>
                <a:effectLst>
                  <a:outerShdw blurRad="38100" dist="38100" dir="2700000" algn="tl">
                    <a:srgbClr val="000000">
                      <a:alpha val="43137"/>
                    </a:srgbClr>
                  </a:outerShdw>
                </a:effectLst>
              </a:rPr>
              <a:t>Earnings </a:t>
            </a:r>
            <a:r>
              <a:rPr lang="en-US" sz="1400" b="1" dirty="0">
                <a:solidFill>
                  <a:srgbClr val="FFFF00"/>
                </a:solidFill>
                <a:effectLst>
                  <a:outerShdw blurRad="38100" dist="38100" dir="2700000" algn="tl">
                    <a:srgbClr val="000000">
                      <a:alpha val="43137"/>
                    </a:srgbClr>
                  </a:outerShdw>
                </a:effectLst>
              </a:rPr>
              <a:t>(real earning increased by 1.0% between June 2023 and June 2024 (seasonally adjusted)</a:t>
            </a:r>
          </a:p>
          <a:p>
            <a:r>
              <a:rPr lang="en-US" sz="1400" b="1" dirty="0">
                <a:solidFill>
                  <a:srgbClr val="FFFF00"/>
                </a:solidFill>
                <a:effectLst>
                  <a:outerShdw blurRad="38100" dist="38100" dir="2700000" algn="tl">
                    <a:srgbClr val="000000">
                      <a:alpha val="43137"/>
                    </a:srgbClr>
                  </a:outerShdw>
                </a:effectLst>
              </a:rPr>
              <a:t> </a:t>
            </a:r>
            <a:r>
              <a:rPr lang="en-US" sz="1200" b="1" dirty="0">
                <a:solidFill>
                  <a:srgbClr val="FF0000"/>
                </a:solidFill>
                <a:effectLst>
                  <a:outerShdw blurRad="38100" dist="38100" dir="2700000" algn="tl">
                    <a:srgbClr val="000000">
                      <a:alpha val="43137"/>
                    </a:srgbClr>
                  </a:outerShdw>
                </a:effectLst>
              </a:rPr>
              <a:t>(Source: BLS)</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6" name="Rectangle 5">
            <a:extLst>
              <a:ext uri="{FF2B5EF4-FFF2-40B4-BE49-F238E27FC236}">
                <a16:creationId xmlns:a16="http://schemas.microsoft.com/office/drawing/2014/main" id="{03A677D3-E722-4EC1-866B-734C019A1ACA}"/>
              </a:ext>
            </a:extLst>
          </p:cNvPr>
          <p:cNvSpPr/>
          <p:nvPr/>
        </p:nvSpPr>
        <p:spPr>
          <a:xfrm>
            <a:off x="6096000" y="5900738"/>
            <a:ext cx="5349240" cy="46831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Source: Bureau of Labor Statistics</a:t>
            </a:r>
          </a:p>
        </p:txBody>
      </p:sp>
      <p:sp>
        <p:nvSpPr>
          <p:cNvPr id="49" name="TextBox 48">
            <a:extLst>
              <a:ext uri="{FF2B5EF4-FFF2-40B4-BE49-F238E27FC236}">
                <a16:creationId xmlns:a16="http://schemas.microsoft.com/office/drawing/2014/main" id="{C8ED1932-9BF9-F826-1458-ACEE2D22CE8D}"/>
              </a:ext>
            </a:extLst>
          </p:cNvPr>
          <p:cNvSpPr txBox="1"/>
          <p:nvPr/>
        </p:nvSpPr>
        <p:spPr>
          <a:xfrm>
            <a:off x="5538851" y="5268013"/>
            <a:ext cx="6117336" cy="461665"/>
          </a:xfrm>
          <a:prstGeom prst="rect">
            <a:avLst/>
          </a:prstGeom>
          <a:noFill/>
        </p:spPr>
        <p:txBody>
          <a:bodyPr wrap="square">
            <a:spAutoFit/>
          </a:bodyPr>
          <a:lstStyle/>
          <a:p>
            <a:pPr marL="0" marR="0" algn="ctr">
              <a:spcBef>
                <a:spcPts val="0"/>
              </a:spcBef>
              <a:spcAft>
                <a:spcPts val="0"/>
              </a:spcAft>
            </a:pPr>
            <a:r>
              <a:rPr lang="en-US"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TOTAL COMPENSATION FOR ALL CIVILIAN WORKERS IN ALL INDUSTRIES AND OCCUPATIONS, </a:t>
            </a:r>
          </a:p>
          <a:p>
            <a:pPr algn="ctr"/>
            <a:r>
              <a:rPr lang="en-US"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12-MONTH PERCENT CHANGE in Current $ </a:t>
            </a:r>
            <a:endParaRPr lang="en-US" sz="1200" dirty="0">
              <a:effectLst>
                <a:outerShdw blurRad="38100" dist="38100" dir="2700000" algn="tl">
                  <a:srgbClr val="000000">
                    <a:alpha val="43137"/>
                  </a:srgbClr>
                </a:outerShdw>
              </a:effectLst>
            </a:endParaRPr>
          </a:p>
        </p:txBody>
      </p:sp>
      <p:pic>
        <p:nvPicPr>
          <p:cNvPr id="4" name="Picture 3" descr="A graph showing a line&#10;&#10;Description automatically generated">
            <a:extLst>
              <a:ext uri="{FF2B5EF4-FFF2-40B4-BE49-F238E27FC236}">
                <a16:creationId xmlns:a16="http://schemas.microsoft.com/office/drawing/2014/main" id="{921A95B5-DA11-13CB-EF9A-EEAF14ADF622}"/>
              </a:ext>
            </a:extLst>
          </p:cNvPr>
          <p:cNvPicPr>
            <a:picLocks noChangeAspect="1"/>
          </p:cNvPicPr>
          <p:nvPr/>
        </p:nvPicPr>
        <p:blipFill>
          <a:blip r:embed="rId4"/>
          <a:stretch>
            <a:fillRect/>
          </a:stretch>
        </p:blipFill>
        <p:spPr>
          <a:xfrm>
            <a:off x="4223415" y="527050"/>
            <a:ext cx="7668547" cy="4642109"/>
          </a:xfrm>
          <a:prstGeom prst="rect">
            <a:avLst/>
          </a:prstGeom>
        </p:spPr>
      </p:pic>
    </p:spTree>
    <p:extLst>
      <p:ext uri="{BB962C8B-B14F-4D97-AF65-F5344CB8AC3E}">
        <p14:creationId xmlns:p14="http://schemas.microsoft.com/office/powerpoint/2010/main" val="369293378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733FC3-275B-443C-8D94-E70B8DD00FAD}"/>
              </a:ext>
            </a:extLst>
          </p:cNvPr>
          <p:cNvSpPr>
            <a:spLocks noGrp="1"/>
          </p:cNvSpPr>
          <p:nvPr>
            <p:ph idx="1"/>
          </p:nvPr>
        </p:nvSpPr>
        <p:spPr>
          <a:xfrm>
            <a:off x="1141412" y="656948"/>
            <a:ext cx="9905999" cy="513425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ctr">
              <a:buNone/>
            </a:pPr>
            <a:endParaRPr lang="en-US" sz="4800" dirty="0"/>
          </a:p>
          <a:p>
            <a:pPr marL="0" indent="0" algn="ctr">
              <a:buNone/>
            </a:pPr>
            <a:r>
              <a:rPr lang="en-US" sz="4800" dirty="0"/>
              <a:t> Weakening of Major Manufacturing and Service Industries Indices Pointing to a “potential” Stall in Growth</a:t>
            </a:r>
          </a:p>
          <a:p>
            <a:pPr marL="0" indent="0" algn="ctr">
              <a:buNone/>
            </a:pPr>
            <a:r>
              <a:rPr lang="en-US" sz="4800" dirty="0"/>
              <a:t> </a:t>
            </a:r>
          </a:p>
        </p:txBody>
      </p:sp>
    </p:spTree>
    <p:extLst>
      <p:ext uri="{BB962C8B-B14F-4D97-AF65-F5344CB8AC3E}">
        <p14:creationId xmlns:p14="http://schemas.microsoft.com/office/powerpoint/2010/main" val="321026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5"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0068D199-40DB-4288-8CAF-9938142C8325}"/>
              </a:ext>
            </a:extLst>
          </p:cNvPr>
          <p:cNvSpPr>
            <a:spLocks noGrp="1"/>
          </p:cNvSpPr>
          <p:nvPr>
            <p:ph idx="1"/>
          </p:nvPr>
        </p:nvSpPr>
        <p:spPr>
          <a:xfrm>
            <a:off x="180975" y="465665"/>
            <a:ext cx="3494268" cy="6141510"/>
          </a:xfrm>
        </p:spPr>
        <p:txBody>
          <a:bodyPr>
            <a:normAutofit/>
          </a:bodyPr>
          <a:lstStyle/>
          <a:p>
            <a:r>
              <a:rPr lang="en-US" sz="1800" dirty="0">
                <a:solidFill>
                  <a:srgbClr val="FFFFFF"/>
                </a:solidFill>
                <a:effectLst>
                  <a:outerShdw blurRad="38100" dist="38100" dir="2700000" algn="tl">
                    <a:srgbClr val="000000">
                      <a:alpha val="43137"/>
                    </a:srgbClr>
                  </a:outerShdw>
                </a:effectLst>
                <a:latin typeface="+mj-lt"/>
              </a:rPr>
              <a:t>Manufacturers Purchasing Managers New Orders Index (PMI)  </a:t>
            </a:r>
            <a:r>
              <a:rPr lang="en-US" sz="1800">
                <a:solidFill>
                  <a:srgbClr val="FFFFFF"/>
                </a:solidFill>
                <a:effectLst>
                  <a:outerShdw blurRad="38100" dist="38100" dir="2700000" algn="tl">
                    <a:srgbClr val="000000">
                      <a:alpha val="43137"/>
                    </a:srgbClr>
                  </a:outerShdw>
                </a:effectLst>
                <a:latin typeface="+mj-lt"/>
              </a:rPr>
              <a:t>in September was </a:t>
            </a:r>
            <a:r>
              <a:rPr lang="en-US" sz="1800" dirty="0">
                <a:solidFill>
                  <a:srgbClr val="FFFFFF"/>
                </a:solidFill>
                <a:effectLst>
                  <a:outerShdw blurRad="38100" dist="38100" dir="2700000" algn="tl">
                    <a:srgbClr val="000000">
                      <a:alpha val="43137"/>
                    </a:srgbClr>
                  </a:outerShdw>
                </a:effectLst>
                <a:latin typeface="+mj-lt"/>
              </a:rPr>
              <a:t>47.3</a:t>
            </a:r>
          </a:p>
          <a:p>
            <a:endParaRPr lang="en-US" sz="1800" dirty="0">
              <a:solidFill>
                <a:srgbClr val="FFFFFF"/>
              </a:solidFill>
              <a:effectLst>
                <a:outerShdw blurRad="38100" dist="38100" dir="2700000" algn="tl">
                  <a:srgbClr val="000000">
                    <a:alpha val="43137"/>
                  </a:srgbClr>
                </a:outerShdw>
              </a:effectLst>
              <a:latin typeface="+mj-lt"/>
            </a:endParaRPr>
          </a:p>
          <a:p>
            <a:endParaRPr lang="en-US" sz="1800" dirty="0">
              <a:solidFill>
                <a:srgbClr val="FFFFFF"/>
              </a:solidFill>
              <a:effectLst>
                <a:outerShdw blurRad="38100" dist="38100" dir="2700000" algn="tl">
                  <a:srgbClr val="000000">
                    <a:alpha val="43137"/>
                  </a:srgbClr>
                </a:outerShdw>
              </a:effectLst>
              <a:latin typeface="+mj-lt"/>
            </a:endParaRPr>
          </a:p>
          <a:p>
            <a:endParaRPr lang="en-US" sz="1800" dirty="0">
              <a:solidFill>
                <a:srgbClr val="FFFFFF"/>
              </a:solidFill>
              <a:effectLst>
                <a:outerShdw blurRad="38100" dist="38100" dir="2700000" algn="tl">
                  <a:srgbClr val="000000">
                    <a:alpha val="43137"/>
                  </a:srgbClr>
                </a:outerShdw>
              </a:effectLst>
              <a:latin typeface="+mj-lt"/>
            </a:endParaRPr>
          </a:p>
          <a:p>
            <a:r>
              <a:rPr lang="en-US" sz="1400" b="0" i="0" dirty="0">
                <a:solidFill>
                  <a:srgbClr val="333333"/>
                </a:solidFill>
                <a:effectLst/>
                <a:latin typeface="Helvetica Neue"/>
              </a:rPr>
              <a:t>Source: tradingeconommics</a:t>
            </a:r>
            <a:r>
              <a:rPr lang="en-US" sz="1400" dirty="0">
                <a:solidFill>
                  <a:srgbClr val="333333"/>
                </a:solidFill>
                <a:latin typeface="Helvetica Neue"/>
              </a:rPr>
              <a:t>.com</a:t>
            </a:r>
            <a:endParaRPr lang="en-US" sz="1800" dirty="0">
              <a:solidFill>
                <a:srgbClr val="FFFFFF"/>
              </a:solidFill>
              <a:effectLst>
                <a:outerShdw blurRad="38100" dist="38100" dir="2700000" algn="tl">
                  <a:srgbClr val="000000">
                    <a:alpha val="43137"/>
                  </a:srgbClr>
                </a:outerShdw>
              </a:effectLst>
              <a:latin typeface="+mj-lt"/>
            </a:endParaRPr>
          </a:p>
        </p:txBody>
      </p:sp>
      <p:grpSp>
        <p:nvGrpSpPr>
          <p:cNvPr id="147" name="Group 146">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48"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49"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0"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1"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2"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3"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4"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5"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6"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7"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8"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9"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60"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1"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2"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3"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4"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65"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6"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7"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8"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9"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0"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1"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2"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3"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4"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109" name="Rectangle 108">
            <a:extLst>
              <a:ext uri="{FF2B5EF4-FFF2-40B4-BE49-F238E27FC236}">
                <a16:creationId xmlns:a16="http://schemas.microsoft.com/office/drawing/2014/main" id="{289D3506-9E3C-4299-B4D8-04F35A6ACE56}"/>
              </a:ext>
            </a:extLst>
          </p:cNvPr>
          <p:cNvSpPr/>
          <p:nvPr/>
        </p:nvSpPr>
        <p:spPr>
          <a:xfrm>
            <a:off x="5379868" y="328474"/>
            <a:ext cx="5777082" cy="765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Manufacturing Purchasing Managers New Orders Index</a:t>
            </a:r>
          </a:p>
        </p:txBody>
      </p:sp>
      <p:sp>
        <p:nvSpPr>
          <p:cNvPr id="3" name="TextBox 2">
            <a:extLst>
              <a:ext uri="{FF2B5EF4-FFF2-40B4-BE49-F238E27FC236}">
                <a16:creationId xmlns:a16="http://schemas.microsoft.com/office/drawing/2014/main" id="{C703B166-3CA1-BC8C-0B70-998180449572}"/>
              </a:ext>
            </a:extLst>
          </p:cNvPr>
          <p:cNvSpPr txBox="1"/>
          <p:nvPr/>
        </p:nvSpPr>
        <p:spPr>
          <a:xfrm>
            <a:off x="352425" y="1817954"/>
            <a:ext cx="3172004" cy="1169551"/>
          </a:xfrm>
          <a:prstGeom prst="rect">
            <a:avLst/>
          </a:prstGeom>
          <a:noFill/>
        </p:spPr>
        <p:txBody>
          <a:bodyPr wrap="square">
            <a:spAutoFit/>
          </a:bodyPr>
          <a:lstStyle/>
          <a:p>
            <a:r>
              <a:rPr lang="en-US" sz="1400" b="1" i="0" dirty="0">
                <a:solidFill>
                  <a:srgbClr val="333333"/>
                </a:solidFill>
                <a:effectLst/>
                <a:latin typeface="Arial" panose="020B0604020202020204" pitchFamily="34" charset="0"/>
                <a:cs typeface="Arial" panose="020B0604020202020204" pitchFamily="34" charset="0"/>
              </a:rPr>
              <a:t>A PMI reading above 50 percent indicates that the manufacturing economy is generally expanding; below 50 percent indicates that it is generally declining.</a:t>
            </a:r>
            <a:endParaRPr lang="en-US" sz="1400" b="1" dirty="0">
              <a:latin typeface="Arial" panose="020B0604020202020204" pitchFamily="34" charset="0"/>
              <a:cs typeface="Arial" panose="020B0604020202020204" pitchFamily="34" charset="0"/>
            </a:endParaRPr>
          </a:p>
        </p:txBody>
      </p:sp>
      <p:pic>
        <p:nvPicPr>
          <p:cNvPr id="4" name="Picture 3" descr="A graph of blue bars&#10;&#10;Description automatically generated">
            <a:extLst>
              <a:ext uri="{FF2B5EF4-FFF2-40B4-BE49-F238E27FC236}">
                <a16:creationId xmlns:a16="http://schemas.microsoft.com/office/drawing/2014/main" id="{FE4638A1-DC5E-A81C-CEB6-65FDC28815BF}"/>
              </a:ext>
            </a:extLst>
          </p:cNvPr>
          <p:cNvPicPr>
            <a:picLocks noChangeAspect="1"/>
          </p:cNvPicPr>
          <p:nvPr/>
        </p:nvPicPr>
        <p:blipFill>
          <a:blip r:embed="rId4"/>
          <a:stretch>
            <a:fillRect/>
          </a:stretch>
        </p:blipFill>
        <p:spPr>
          <a:xfrm>
            <a:off x="4315971" y="1382713"/>
            <a:ext cx="7695054" cy="5224462"/>
          </a:xfrm>
          <a:prstGeom prst="rect">
            <a:avLst/>
          </a:prstGeom>
        </p:spPr>
      </p:pic>
    </p:spTree>
    <p:extLst>
      <p:ext uri="{BB962C8B-B14F-4D97-AF65-F5344CB8AC3E}">
        <p14:creationId xmlns:p14="http://schemas.microsoft.com/office/powerpoint/2010/main" val="403535431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1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8" name="Content Placeholder 7">
            <a:extLst>
              <a:ext uri="{FF2B5EF4-FFF2-40B4-BE49-F238E27FC236}">
                <a16:creationId xmlns:a16="http://schemas.microsoft.com/office/drawing/2014/main" id="{2FF320DC-B645-44F4-A42C-517D5F14AB5E}"/>
              </a:ext>
            </a:extLst>
          </p:cNvPr>
          <p:cNvSpPr>
            <a:spLocks noGrp="1"/>
          </p:cNvSpPr>
          <p:nvPr>
            <p:ph idx="1"/>
          </p:nvPr>
        </p:nvSpPr>
        <p:spPr>
          <a:xfrm>
            <a:off x="142875" y="182880"/>
            <a:ext cx="3888933" cy="6023909"/>
          </a:xfrm>
        </p:spPr>
        <p:txBody>
          <a:bodyPr>
            <a:normAutofit/>
          </a:bodyPr>
          <a:lstStyle/>
          <a:p>
            <a:pPr algn="ctr">
              <a:buFont typeface="Wingdings" panose="05000000000000000000" pitchFamily="2" charset="2"/>
              <a:buChar char="Ø"/>
            </a:pPr>
            <a:r>
              <a:rPr lang="en-US" sz="1800" b="1" dirty="0">
                <a:solidFill>
                  <a:srgbClr val="C00000"/>
                </a:solidFill>
                <a:effectLst>
                  <a:outerShdw blurRad="38100" dist="38100" dir="2700000" algn="tl">
                    <a:srgbClr val="000000">
                      <a:alpha val="43137"/>
                    </a:srgbClr>
                  </a:outerShdw>
                </a:effectLst>
                <a:ea typeface="UD Digi Kyokasho N-B" panose="020B0400000000000000" pitchFamily="18" charset="-128"/>
              </a:rPr>
              <a:t>Strengthening Growth</a:t>
            </a:r>
          </a:p>
          <a:p>
            <a:pPr>
              <a:buFont typeface="Wingdings" panose="05000000000000000000" pitchFamily="2" charset="2"/>
              <a:buChar char="Ø"/>
            </a:pPr>
            <a:r>
              <a:rPr lang="en-US" sz="2000" b="1" dirty="0">
                <a:solidFill>
                  <a:schemeClr val="bg1"/>
                </a:solidFill>
                <a:effectLst>
                  <a:outerShdw blurRad="38100" dist="38100" dir="2700000" algn="tl">
                    <a:srgbClr val="000000">
                      <a:alpha val="43137"/>
                    </a:srgbClr>
                  </a:outerShdw>
                </a:effectLst>
                <a:ea typeface="UD Digi Kyokasho N-B" panose="020B0400000000000000" pitchFamily="18" charset="-128"/>
              </a:rPr>
              <a:t>To quote the “Trading Economics” Report:</a:t>
            </a:r>
          </a:p>
          <a:p>
            <a:pPr>
              <a:buFont typeface="Wingdings" panose="05000000000000000000" pitchFamily="2" charset="2"/>
              <a:buChar char="Ø"/>
            </a:pPr>
            <a:r>
              <a:rPr lang="en-US" sz="1600" b="1" dirty="0"/>
              <a:t>“ The S&amp;P Global US Services PMI rose to 55.2 in September of 2024 from 55.7 in the previous month, revised higher from the preliminary estimate of 55.4.”</a:t>
            </a:r>
          </a:p>
          <a:p>
            <a:r>
              <a:rPr lang="en-US" sz="1600" b="1" dirty="0">
                <a:solidFill>
                  <a:srgbClr val="FFFF00"/>
                </a:solidFill>
              </a:rPr>
              <a:t>According to Trading Economics statement associated with the current index, “Selling price inflation also accelerated. Despite the growth, business confidence dropped to its lowest level since October 2022 over concerns about an economic slowdown</a:t>
            </a:r>
            <a:r>
              <a:rPr lang="en-US" sz="1600" b="1" dirty="0"/>
              <a:t>.” </a:t>
            </a:r>
          </a:p>
          <a:p>
            <a:pPr>
              <a:buFont typeface="Wingdings" panose="05000000000000000000" pitchFamily="2" charset="2"/>
              <a:buChar char="Ø"/>
            </a:pPr>
            <a:endParaRPr lang="en-US" sz="1600" b="1" dirty="0"/>
          </a:p>
          <a:p>
            <a:r>
              <a:rPr lang="en-US" sz="1400" dirty="0">
                <a:solidFill>
                  <a:srgbClr val="FF0000"/>
                </a:solidFill>
              </a:rPr>
              <a:t>Source: Summary statistics. “Trading Economics” </a:t>
            </a:r>
          </a:p>
        </p:txBody>
      </p:sp>
      <p:grpSp>
        <p:nvGrpSpPr>
          <p:cNvPr id="19" name="Group 1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2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2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2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2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2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2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2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2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2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3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3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4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4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4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4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4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4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4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sp>
        <p:nvSpPr>
          <p:cNvPr id="5" name="Rectangle 4">
            <a:extLst>
              <a:ext uri="{FF2B5EF4-FFF2-40B4-BE49-F238E27FC236}">
                <a16:creationId xmlns:a16="http://schemas.microsoft.com/office/drawing/2014/main" id="{1DDAE8E6-75CA-4821-BE3D-5CF554BF8A6D}"/>
              </a:ext>
            </a:extLst>
          </p:cNvPr>
          <p:cNvSpPr/>
          <p:nvPr/>
        </p:nvSpPr>
        <p:spPr>
          <a:xfrm>
            <a:off x="5379868" y="328474"/>
            <a:ext cx="5777082" cy="765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Services Purchasing Managers Index (PMI)</a:t>
            </a:r>
          </a:p>
        </p:txBody>
      </p:sp>
      <p:sp>
        <p:nvSpPr>
          <p:cNvPr id="6" name="Rectangle 5">
            <a:extLst>
              <a:ext uri="{FF2B5EF4-FFF2-40B4-BE49-F238E27FC236}">
                <a16:creationId xmlns:a16="http://schemas.microsoft.com/office/drawing/2014/main" id="{1C1CEF09-11FC-54EE-91EC-38FC65506AC4}"/>
              </a:ext>
            </a:extLst>
          </p:cNvPr>
          <p:cNvSpPr/>
          <p:nvPr/>
        </p:nvSpPr>
        <p:spPr>
          <a:xfrm>
            <a:off x="6739128" y="6330950"/>
            <a:ext cx="2679192" cy="1985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Source: Trading Economics</a:t>
            </a:r>
          </a:p>
        </p:txBody>
      </p:sp>
      <p:pic>
        <p:nvPicPr>
          <p:cNvPr id="7" name="Picture 6" descr="A graph of blue bars&#10;&#10;Description automatically generated">
            <a:extLst>
              <a:ext uri="{FF2B5EF4-FFF2-40B4-BE49-F238E27FC236}">
                <a16:creationId xmlns:a16="http://schemas.microsoft.com/office/drawing/2014/main" id="{9C70203D-F8A6-8637-0795-EA32D8A66482}"/>
              </a:ext>
            </a:extLst>
          </p:cNvPr>
          <p:cNvPicPr>
            <a:picLocks noChangeAspect="1"/>
          </p:cNvPicPr>
          <p:nvPr/>
        </p:nvPicPr>
        <p:blipFill>
          <a:blip r:embed="rId4"/>
          <a:stretch>
            <a:fillRect/>
          </a:stretch>
        </p:blipFill>
        <p:spPr>
          <a:xfrm>
            <a:off x="4387701" y="1420813"/>
            <a:ext cx="7483171" cy="5449078"/>
          </a:xfrm>
          <a:prstGeom prst="rect">
            <a:avLst/>
          </a:prstGeom>
        </p:spPr>
      </p:pic>
    </p:spTree>
    <p:extLst>
      <p:ext uri="{BB962C8B-B14F-4D97-AF65-F5344CB8AC3E}">
        <p14:creationId xmlns:p14="http://schemas.microsoft.com/office/powerpoint/2010/main" val="280883339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E4B7D-98C4-4708-98BD-3295C56D5F29}"/>
              </a:ext>
            </a:extLst>
          </p:cNvPr>
          <p:cNvSpPr>
            <a:spLocks noGrp="1"/>
          </p:cNvSpPr>
          <p:nvPr>
            <p:ph idx="4294967295"/>
          </p:nvPr>
        </p:nvSpPr>
        <p:spPr>
          <a:xfrm>
            <a:off x="69272" y="310896"/>
            <a:ext cx="12053455" cy="6172200"/>
          </a:xfrm>
        </p:spPr>
        <p:txBody>
          <a:bodyPr anchor="ctr">
            <a:normAutofit/>
          </a:bodyPr>
          <a:lstStyle/>
          <a:p>
            <a:pPr marL="0" indent="0" algn="ctr">
              <a:buNone/>
            </a:pPr>
            <a:r>
              <a:rPr lang="en-US" sz="4000" b="1" dirty="0">
                <a:solidFill>
                  <a:srgbClr val="FFFFFF"/>
                </a:solidFill>
                <a:effectLst>
                  <a:outerShdw blurRad="38100" dist="38100" dir="2700000" algn="tl">
                    <a:srgbClr val="000000">
                      <a:alpha val="43137"/>
                    </a:srgbClr>
                  </a:outerShdw>
                </a:effectLst>
              </a:rPr>
              <a:t>October Update of the </a:t>
            </a:r>
          </a:p>
          <a:p>
            <a:pPr marL="0" indent="0" algn="ctr">
              <a:buNone/>
            </a:pPr>
            <a:r>
              <a:rPr lang="en-US" sz="4000" b="1" dirty="0">
                <a:solidFill>
                  <a:srgbClr val="FFFFFF"/>
                </a:solidFill>
                <a:effectLst>
                  <a:outerShdw blurRad="38100" dist="38100" dir="2700000" algn="tl">
                    <a:srgbClr val="000000">
                      <a:alpha val="43137"/>
                    </a:srgbClr>
                  </a:outerShdw>
                </a:effectLst>
              </a:rPr>
              <a:t>U.S. 2024 Economic Outlook:</a:t>
            </a:r>
          </a:p>
          <a:p>
            <a:pPr marL="0" indent="0" algn="ctr">
              <a:lnSpc>
                <a:spcPct val="100000"/>
              </a:lnSpc>
              <a:buNone/>
            </a:pPr>
            <a:r>
              <a:rPr lang="en-US" sz="3600" dirty="0">
                <a:solidFill>
                  <a:srgbClr val="FF0000"/>
                </a:solidFill>
                <a:effectLst>
                  <a:outerShdw blurRad="38100" dist="38100" dir="2700000" algn="tl">
                    <a:srgbClr val="000000">
                      <a:alpha val="43137"/>
                    </a:srgbClr>
                  </a:outerShdw>
                </a:effectLst>
              </a:rPr>
              <a:t>Key Words:</a:t>
            </a:r>
          </a:p>
          <a:p>
            <a:pPr marL="0" indent="0" algn="ctr">
              <a:lnSpc>
                <a:spcPct val="100000"/>
              </a:lnSpc>
              <a:buNone/>
            </a:pPr>
            <a:r>
              <a:rPr lang="en-US" sz="3600" dirty="0">
                <a:solidFill>
                  <a:srgbClr val="FFFF00"/>
                </a:solidFill>
                <a:effectLst>
                  <a:outerShdw blurRad="38100" dist="38100" dir="2700000" algn="tl">
                    <a:srgbClr val="000000">
                      <a:alpha val="43137"/>
                    </a:srgbClr>
                  </a:outerShdw>
                </a:effectLst>
              </a:rPr>
              <a:t>Inflation Rate Down, Is it a Trend or ?</a:t>
            </a:r>
          </a:p>
          <a:p>
            <a:pPr marL="0" indent="0" algn="ctr">
              <a:lnSpc>
                <a:spcPct val="100000"/>
              </a:lnSpc>
              <a:buNone/>
            </a:pPr>
            <a:r>
              <a:rPr lang="en-US" sz="3600" dirty="0">
                <a:solidFill>
                  <a:srgbClr val="FFFFFF"/>
                </a:solidFill>
                <a:effectLst>
                  <a:outerShdw blurRad="38100" dist="38100" dir="2700000" algn="tl">
                    <a:srgbClr val="000000">
                      <a:alpha val="43137"/>
                    </a:srgbClr>
                  </a:outerShdw>
                </a:effectLst>
              </a:rPr>
              <a:t> Debt: No discussion on Managing </a:t>
            </a:r>
          </a:p>
          <a:p>
            <a:pPr marL="0" indent="0" algn="ctr">
              <a:lnSpc>
                <a:spcPct val="100000"/>
              </a:lnSpc>
              <a:buNone/>
            </a:pPr>
            <a:r>
              <a:rPr lang="en-US" sz="3600" dirty="0">
                <a:solidFill>
                  <a:srgbClr val="FFFFFF"/>
                </a:solidFill>
                <a:effectLst>
                  <a:outerShdw blurRad="38100" dist="38100" dir="2700000" algn="tl">
                    <a:srgbClr val="000000">
                      <a:alpha val="43137"/>
                    </a:srgbClr>
                  </a:outerShdw>
                </a:effectLst>
              </a:rPr>
              <a:t>Consumer Spending Holding Up Because of a Mountain of Debt</a:t>
            </a:r>
            <a:r>
              <a:rPr lang="en-US" sz="3600" dirty="0">
                <a:effectLst>
                  <a:outerShdw blurRad="38100" dist="38100" dir="2700000" algn="tl">
                    <a:srgbClr val="000000">
                      <a:alpha val="43137"/>
                    </a:srgbClr>
                  </a:outerShdw>
                </a:effectLst>
              </a:rPr>
              <a:t> </a:t>
            </a:r>
          </a:p>
          <a:p>
            <a:pPr marL="0" indent="0" algn="ctr">
              <a:lnSpc>
                <a:spcPct val="100000"/>
              </a:lnSpc>
              <a:buNone/>
            </a:pPr>
            <a:r>
              <a:rPr lang="en-US" sz="3600" dirty="0">
                <a:solidFill>
                  <a:srgbClr val="FF0000"/>
                </a:solidFill>
                <a:effectLst>
                  <a:outerShdw blurRad="38100" dist="38100" dir="2700000" algn="tl">
                    <a:srgbClr val="000000">
                      <a:alpha val="43137"/>
                    </a:srgbClr>
                  </a:outerShdw>
                </a:effectLst>
              </a:rPr>
              <a:t>Data: The Rear-View Mirror Problem</a:t>
            </a:r>
            <a:r>
              <a:rPr lang="en-US" sz="3600" dirty="0">
                <a:effectLst>
                  <a:outerShdw blurRad="38100" dist="38100" dir="2700000" algn="tl">
                    <a:srgbClr val="000000">
                      <a:alpha val="43137"/>
                    </a:srgbClr>
                  </a:outerShdw>
                </a:effectLst>
              </a:rPr>
              <a:t> </a:t>
            </a:r>
          </a:p>
          <a:p>
            <a:pPr marL="0" indent="0" algn="ctr">
              <a:lnSpc>
                <a:spcPct val="100000"/>
              </a:lnSpc>
              <a:buNone/>
            </a:pPr>
            <a:r>
              <a:rPr lang="en-US" sz="3600" dirty="0">
                <a:solidFill>
                  <a:srgbClr val="FF0000"/>
                </a:solidFill>
                <a:effectLst>
                  <a:outerShdw blurRad="38100" dist="38100" dir="2700000" algn="tl">
                    <a:srgbClr val="000000">
                      <a:alpha val="43137"/>
                    </a:srgbClr>
                  </a:outerShdw>
                </a:effectLst>
              </a:rPr>
              <a:t>	</a:t>
            </a:r>
            <a:endParaRPr lang="en-US" sz="3600" dirty="0">
              <a:solidFill>
                <a:srgbClr val="FFFFFF"/>
              </a:solidFill>
            </a:endParaRPr>
          </a:p>
        </p:txBody>
      </p:sp>
    </p:spTree>
    <p:extLst>
      <p:ext uri="{BB962C8B-B14F-4D97-AF65-F5344CB8AC3E}">
        <p14:creationId xmlns:p14="http://schemas.microsoft.com/office/powerpoint/2010/main" val="3374181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3CB4A-AD5E-4F89-A9E5-931F21624646}"/>
              </a:ext>
            </a:extLst>
          </p:cNvPr>
          <p:cNvSpPr>
            <a:spLocks noGrp="1"/>
          </p:cNvSpPr>
          <p:nvPr>
            <p:ph idx="1"/>
          </p:nvPr>
        </p:nvSpPr>
        <p:spPr>
          <a:xfrm>
            <a:off x="1141412" y="648070"/>
            <a:ext cx="9905999" cy="5143131"/>
          </a:xfrm>
        </p:spPr>
        <p:txBody>
          <a:bodyPr>
            <a:normAutofit/>
          </a:bodyPr>
          <a:lstStyle/>
          <a:p>
            <a:pPr marL="0" indent="0" algn="ctr">
              <a:buNone/>
            </a:pPr>
            <a:endParaRPr lang="en-US" sz="4400" dirty="0">
              <a:solidFill>
                <a:schemeClr val="bg1"/>
              </a:solidFill>
              <a:effectLst>
                <a:outerShdw blurRad="38100" dist="38100" dir="2700000" algn="tl">
                  <a:srgbClr val="000000">
                    <a:alpha val="43137"/>
                  </a:srgbClr>
                </a:outerShdw>
              </a:effectLst>
            </a:endParaRPr>
          </a:p>
          <a:p>
            <a:pPr marL="0" indent="0" algn="ctr">
              <a:buNone/>
            </a:pPr>
            <a:endParaRPr lang="en-US" sz="4400" dirty="0">
              <a:solidFill>
                <a:schemeClr val="bg1"/>
              </a:solidFill>
              <a:effectLst>
                <a:outerShdw blurRad="38100" dist="38100" dir="2700000" algn="tl">
                  <a:srgbClr val="000000">
                    <a:alpha val="43137"/>
                  </a:srgbClr>
                </a:outerShdw>
              </a:effectLst>
            </a:endParaRPr>
          </a:p>
          <a:p>
            <a:pPr marL="0" indent="0" algn="ctr">
              <a:buNone/>
            </a:pPr>
            <a:r>
              <a:rPr lang="en-US" sz="4400" dirty="0">
                <a:solidFill>
                  <a:schemeClr val="bg1"/>
                </a:solidFill>
                <a:effectLst>
                  <a:outerShdw blurRad="38100" dist="38100" dir="2700000" algn="tl">
                    <a:srgbClr val="000000">
                      <a:alpha val="43137"/>
                    </a:srgbClr>
                  </a:outerShdw>
                </a:effectLst>
              </a:rPr>
              <a:t>Independent Data Still Finds Bottlenecks in Finding Skilled Labor</a:t>
            </a:r>
          </a:p>
        </p:txBody>
      </p:sp>
    </p:spTree>
    <p:extLst>
      <p:ext uri="{BB962C8B-B14F-4D97-AF65-F5344CB8AC3E}">
        <p14:creationId xmlns:p14="http://schemas.microsoft.com/office/powerpoint/2010/main" val="1275624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1"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513" name="Group 512">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514"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515"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16"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17"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518"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19"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0"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1"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2"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3"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4"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5"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6"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7"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8"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29"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0"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1"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2"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3"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4"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5"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6"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7"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8"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39"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40"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41"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42"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543"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44"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45"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46"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47"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48"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49"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50"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51"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52"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53"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54"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555"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56"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57"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58"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59"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60"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61"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62"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63"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64"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65"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66"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67"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grpSp>
      <p:sp>
        <p:nvSpPr>
          <p:cNvPr id="569" name="Rectangle 568">
            <a:extLst>
              <a:ext uri="{FF2B5EF4-FFF2-40B4-BE49-F238E27FC236}">
                <a16:creationId xmlns:a16="http://schemas.microsoft.com/office/drawing/2014/main" id="{CD614432-46FD-4B63-8194-64F233F94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571" name="Group 570">
            <a:extLst>
              <a:ext uri="{FF2B5EF4-FFF2-40B4-BE49-F238E27FC236}">
                <a16:creationId xmlns:a16="http://schemas.microsoft.com/office/drawing/2014/main" id="{57D43E06-E0E9-45FB-9DD8-4513BF040A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572" name="Rectangle 5">
              <a:extLst>
                <a:ext uri="{FF2B5EF4-FFF2-40B4-BE49-F238E27FC236}">
                  <a16:creationId xmlns:a16="http://schemas.microsoft.com/office/drawing/2014/main" id="{BC31D834-B127-4A66-A0A9-2956DB0766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573" name="Freeform 6">
              <a:extLst>
                <a:ext uri="{FF2B5EF4-FFF2-40B4-BE49-F238E27FC236}">
                  <a16:creationId xmlns:a16="http://schemas.microsoft.com/office/drawing/2014/main" id="{AEB45F0E-3639-41ED-99CC-CCA38D61D6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74" name="Freeform 7">
              <a:extLst>
                <a:ext uri="{FF2B5EF4-FFF2-40B4-BE49-F238E27FC236}">
                  <a16:creationId xmlns:a16="http://schemas.microsoft.com/office/drawing/2014/main" id="{5302B214-0D24-40CA-BFB4-CF38694B0D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75" name="Rectangle 8">
              <a:extLst>
                <a:ext uri="{FF2B5EF4-FFF2-40B4-BE49-F238E27FC236}">
                  <a16:creationId xmlns:a16="http://schemas.microsoft.com/office/drawing/2014/main" id="{BB18DCBD-D74A-40C8-B325-B49FC52BA28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576" name="Freeform 9">
              <a:extLst>
                <a:ext uri="{FF2B5EF4-FFF2-40B4-BE49-F238E27FC236}">
                  <a16:creationId xmlns:a16="http://schemas.microsoft.com/office/drawing/2014/main" id="{02CFFDAE-C576-45A9-8D6F-3FF8F2EAF5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77" name="Freeform 10">
              <a:extLst>
                <a:ext uri="{FF2B5EF4-FFF2-40B4-BE49-F238E27FC236}">
                  <a16:creationId xmlns:a16="http://schemas.microsoft.com/office/drawing/2014/main" id="{382510FF-8736-4655-A749-972F90D8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78" name="Freeform 11">
              <a:extLst>
                <a:ext uri="{FF2B5EF4-FFF2-40B4-BE49-F238E27FC236}">
                  <a16:creationId xmlns:a16="http://schemas.microsoft.com/office/drawing/2014/main" id="{302B8B45-64D1-4E5D-BBCC-AB578EC64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79" name="Freeform 12">
              <a:extLst>
                <a:ext uri="{FF2B5EF4-FFF2-40B4-BE49-F238E27FC236}">
                  <a16:creationId xmlns:a16="http://schemas.microsoft.com/office/drawing/2014/main" id="{C63FCB23-1A4C-4B0E-991C-1E1AD04759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0" name="Freeform 13">
              <a:extLst>
                <a:ext uri="{FF2B5EF4-FFF2-40B4-BE49-F238E27FC236}">
                  <a16:creationId xmlns:a16="http://schemas.microsoft.com/office/drawing/2014/main" id="{49B472C6-502A-452F-857D-3007E7519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1" name="Freeform 14">
              <a:extLst>
                <a:ext uri="{FF2B5EF4-FFF2-40B4-BE49-F238E27FC236}">
                  <a16:creationId xmlns:a16="http://schemas.microsoft.com/office/drawing/2014/main" id="{1887487B-9617-48BB-BC6E-2E095DDB7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2" name="Freeform 15">
              <a:extLst>
                <a:ext uri="{FF2B5EF4-FFF2-40B4-BE49-F238E27FC236}">
                  <a16:creationId xmlns:a16="http://schemas.microsoft.com/office/drawing/2014/main" id="{8CCC40D8-3574-4709-B597-0C9EB8AC97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3" name="Freeform 16">
              <a:extLst>
                <a:ext uri="{FF2B5EF4-FFF2-40B4-BE49-F238E27FC236}">
                  <a16:creationId xmlns:a16="http://schemas.microsoft.com/office/drawing/2014/main" id="{5C2DE696-C0F1-4470-AA20-1B185DFE05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4" name="Freeform 17">
              <a:extLst>
                <a:ext uri="{FF2B5EF4-FFF2-40B4-BE49-F238E27FC236}">
                  <a16:creationId xmlns:a16="http://schemas.microsoft.com/office/drawing/2014/main" id="{3044BF69-E88A-4FE6-A7C7-E6222C39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5" name="Freeform 18">
              <a:extLst>
                <a:ext uri="{FF2B5EF4-FFF2-40B4-BE49-F238E27FC236}">
                  <a16:creationId xmlns:a16="http://schemas.microsoft.com/office/drawing/2014/main" id="{87F8C68F-552A-4831-87FC-D45485F782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6" name="Freeform 19">
              <a:extLst>
                <a:ext uri="{FF2B5EF4-FFF2-40B4-BE49-F238E27FC236}">
                  <a16:creationId xmlns:a16="http://schemas.microsoft.com/office/drawing/2014/main" id="{439F4E03-58CC-4C01-B28D-4B4B5A6CF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7" name="Freeform 20">
              <a:extLst>
                <a:ext uri="{FF2B5EF4-FFF2-40B4-BE49-F238E27FC236}">
                  <a16:creationId xmlns:a16="http://schemas.microsoft.com/office/drawing/2014/main" id="{638B9EF8-62E2-409B-A243-493F3008A0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8" name="Freeform 21">
              <a:extLst>
                <a:ext uri="{FF2B5EF4-FFF2-40B4-BE49-F238E27FC236}">
                  <a16:creationId xmlns:a16="http://schemas.microsoft.com/office/drawing/2014/main" id="{BF251EFD-0032-41FD-A617-D4F06953E0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89" name="Freeform 22">
              <a:extLst>
                <a:ext uri="{FF2B5EF4-FFF2-40B4-BE49-F238E27FC236}">
                  <a16:creationId xmlns:a16="http://schemas.microsoft.com/office/drawing/2014/main" id="{3DF212F4-57CD-4E08-BC1F-CA81C516C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0" name="Freeform 23">
              <a:extLst>
                <a:ext uri="{FF2B5EF4-FFF2-40B4-BE49-F238E27FC236}">
                  <a16:creationId xmlns:a16="http://schemas.microsoft.com/office/drawing/2014/main" id="{6C8506A9-98D5-4346-BA53-7BE67D7D0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1" name="Freeform 24">
              <a:extLst>
                <a:ext uri="{FF2B5EF4-FFF2-40B4-BE49-F238E27FC236}">
                  <a16:creationId xmlns:a16="http://schemas.microsoft.com/office/drawing/2014/main" id="{7D36D3DC-4B56-4591-B3CB-20F2A8E08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2" name="Freeform 25">
              <a:extLst>
                <a:ext uri="{FF2B5EF4-FFF2-40B4-BE49-F238E27FC236}">
                  <a16:creationId xmlns:a16="http://schemas.microsoft.com/office/drawing/2014/main" id="{19C17C52-3CF4-4CB1-93B0-D71E838B5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3" name="Freeform 26">
              <a:extLst>
                <a:ext uri="{FF2B5EF4-FFF2-40B4-BE49-F238E27FC236}">
                  <a16:creationId xmlns:a16="http://schemas.microsoft.com/office/drawing/2014/main" id="{F723AE18-264F-4AA7-88D7-83570E326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4" name="Freeform 27">
              <a:extLst>
                <a:ext uri="{FF2B5EF4-FFF2-40B4-BE49-F238E27FC236}">
                  <a16:creationId xmlns:a16="http://schemas.microsoft.com/office/drawing/2014/main" id="{4CCF1D1F-3F13-4891-8139-ADA1CD8DD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5" name="Freeform 28">
              <a:extLst>
                <a:ext uri="{FF2B5EF4-FFF2-40B4-BE49-F238E27FC236}">
                  <a16:creationId xmlns:a16="http://schemas.microsoft.com/office/drawing/2014/main" id="{78BFA10C-74DF-41B4-8E08-50CC82B7A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6" name="Freeform 29">
              <a:extLst>
                <a:ext uri="{FF2B5EF4-FFF2-40B4-BE49-F238E27FC236}">
                  <a16:creationId xmlns:a16="http://schemas.microsoft.com/office/drawing/2014/main" id="{DFCDD40B-D4BD-4091-9EE8-869FF64F0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7" name="Freeform 30">
              <a:extLst>
                <a:ext uri="{FF2B5EF4-FFF2-40B4-BE49-F238E27FC236}">
                  <a16:creationId xmlns:a16="http://schemas.microsoft.com/office/drawing/2014/main" id="{C795EC66-071B-4C40-934A-C3AB55649B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8" name="Freeform 31">
              <a:extLst>
                <a:ext uri="{FF2B5EF4-FFF2-40B4-BE49-F238E27FC236}">
                  <a16:creationId xmlns:a16="http://schemas.microsoft.com/office/drawing/2014/main" id="{4DFDE558-A234-4BD5-A26C-99870882F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599" name="Freeform 32">
              <a:extLst>
                <a:ext uri="{FF2B5EF4-FFF2-40B4-BE49-F238E27FC236}">
                  <a16:creationId xmlns:a16="http://schemas.microsoft.com/office/drawing/2014/main" id="{0A007A33-7683-48EB-9714-ADEDDC1DB3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00" name="Rectangle 33">
              <a:extLst>
                <a:ext uri="{FF2B5EF4-FFF2-40B4-BE49-F238E27FC236}">
                  <a16:creationId xmlns:a16="http://schemas.microsoft.com/office/drawing/2014/main" id="{EC290698-D471-4505-B43E-87EEFB3619E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601" name="Freeform 34">
              <a:extLst>
                <a:ext uri="{FF2B5EF4-FFF2-40B4-BE49-F238E27FC236}">
                  <a16:creationId xmlns:a16="http://schemas.microsoft.com/office/drawing/2014/main" id="{8B75059B-DDB3-4BDF-9AE6-D9A4A5ED43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02" name="Freeform 35">
              <a:extLst>
                <a:ext uri="{FF2B5EF4-FFF2-40B4-BE49-F238E27FC236}">
                  <a16:creationId xmlns:a16="http://schemas.microsoft.com/office/drawing/2014/main" id="{81B849DB-E967-4042-B061-AD30AB053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03" name="Freeform 36">
              <a:extLst>
                <a:ext uri="{FF2B5EF4-FFF2-40B4-BE49-F238E27FC236}">
                  <a16:creationId xmlns:a16="http://schemas.microsoft.com/office/drawing/2014/main" id="{E8E1D58B-C2EE-4DAC-BC7D-ABC55F5C3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04" name="Freeform 37">
              <a:extLst>
                <a:ext uri="{FF2B5EF4-FFF2-40B4-BE49-F238E27FC236}">
                  <a16:creationId xmlns:a16="http://schemas.microsoft.com/office/drawing/2014/main" id="{7D867EE2-CC64-459F-B1FD-5770B0C85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05" name="Freeform 38">
              <a:extLst>
                <a:ext uri="{FF2B5EF4-FFF2-40B4-BE49-F238E27FC236}">
                  <a16:creationId xmlns:a16="http://schemas.microsoft.com/office/drawing/2014/main" id="{96DBF1BF-0F1A-4646-B493-2C210BF91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06" name="Freeform 39">
              <a:extLst>
                <a:ext uri="{FF2B5EF4-FFF2-40B4-BE49-F238E27FC236}">
                  <a16:creationId xmlns:a16="http://schemas.microsoft.com/office/drawing/2014/main" id="{C14EBC57-DC59-4BAB-BFEF-5E2A17202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07" name="Freeform 40">
              <a:extLst>
                <a:ext uri="{FF2B5EF4-FFF2-40B4-BE49-F238E27FC236}">
                  <a16:creationId xmlns:a16="http://schemas.microsoft.com/office/drawing/2014/main" id="{05A2794A-7B60-4B1F-B43C-C08F51C667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08" name="Freeform 41">
              <a:extLst>
                <a:ext uri="{FF2B5EF4-FFF2-40B4-BE49-F238E27FC236}">
                  <a16:creationId xmlns:a16="http://schemas.microsoft.com/office/drawing/2014/main" id="{3394CF13-32C3-4BE9-AA6D-DF8F825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09" name="Freeform 42">
              <a:extLst>
                <a:ext uri="{FF2B5EF4-FFF2-40B4-BE49-F238E27FC236}">
                  <a16:creationId xmlns:a16="http://schemas.microsoft.com/office/drawing/2014/main" id="{2E4C0BA3-1B29-4D8C-9E6E-CDAFF7C957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0" name="Freeform 43">
              <a:extLst>
                <a:ext uri="{FF2B5EF4-FFF2-40B4-BE49-F238E27FC236}">
                  <a16:creationId xmlns:a16="http://schemas.microsoft.com/office/drawing/2014/main" id="{A8623A34-11DB-4490-AF5D-26513AD50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1" name="Freeform 44">
              <a:extLst>
                <a:ext uri="{FF2B5EF4-FFF2-40B4-BE49-F238E27FC236}">
                  <a16:creationId xmlns:a16="http://schemas.microsoft.com/office/drawing/2014/main" id="{AA01C5BF-55D0-406B-9447-9E6323AB463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2" name="Rectangle 45">
              <a:extLst>
                <a:ext uri="{FF2B5EF4-FFF2-40B4-BE49-F238E27FC236}">
                  <a16:creationId xmlns:a16="http://schemas.microsoft.com/office/drawing/2014/main" id="{592233FB-D11D-40BB-B825-D67497779CF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613" name="Freeform 46">
              <a:extLst>
                <a:ext uri="{FF2B5EF4-FFF2-40B4-BE49-F238E27FC236}">
                  <a16:creationId xmlns:a16="http://schemas.microsoft.com/office/drawing/2014/main" id="{3FD97EB1-F159-4021-B498-18ED5AD95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4" name="Freeform 47">
              <a:extLst>
                <a:ext uri="{FF2B5EF4-FFF2-40B4-BE49-F238E27FC236}">
                  <a16:creationId xmlns:a16="http://schemas.microsoft.com/office/drawing/2014/main" id="{663683DC-3029-493D-AC2E-B6475D4CA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5" name="Freeform 48">
              <a:extLst>
                <a:ext uri="{FF2B5EF4-FFF2-40B4-BE49-F238E27FC236}">
                  <a16:creationId xmlns:a16="http://schemas.microsoft.com/office/drawing/2014/main" id="{B8D533F2-4DD0-47E4-B6F4-FE1DC5257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6" name="Freeform 49">
              <a:extLst>
                <a:ext uri="{FF2B5EF4-FFF2-40B4-BE49-F238E27FC236}">
                  <a16:creationId xmlns:a16="http://schemas.microsoft.com/office/drawing/2014/main" id="{ECD96B65-7D14-4D80-A430-882ADD9B38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7" name="Freeform 50">
              <a:extLst>
                <a:ext uri="{FF2B5EF4-FFF2-40B4-BE49-F238E27FC236}">
                  <a16:creationId xmlns:a16="http://schemas.microsoft.com/office/drawing/2014/main" id="{7CF501C3-E940-4890-B417-54DB8EB62C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8" name="Freeform 51">
              <a:extLst>
                <a:ext uri="{FF2B5EF4-FFF2-40B4-BE49-F238E27FC236}">
                  <a16:creationId xmlns:a16="http://schemas.microsoft.com/office/drawing/2014/main" id="{DDDA19B3-D841-4B23-A0DA-8CDD36BFF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9" name="Freeform 52">
              <a:extLst>
                <a:ext uri="{FF2B5EF4-FFF2-40B4-BE49-F238E27FC236}">
                  <a16:creationId xmlns:a16="http://schemas.microsoft.com/office/drawing/2014/main" id="{1AE5B2C0-5A75-4732-9DC8-EC0562E33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 name="Freeform 53">
              <a:extLst>
                <a:ext uri="{FF2B5EF4-FFF2-40B4-BE49-F238E27FC236}">
                  <a16:creationId xmlns:a16="http://schemas.microsoft.com/office/drawing/2014/main" id="{BBDD5730-79D7-4521-BC7B-26C613C92A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1" name="Freeform 54">
              <a:extLst>
                <a:ext uri="{FF2B5EF4-FFF2-40B4-BE49-F238E27FC236}">
                  <a16:creationId xmlns:a16="http://schemas.microsoft.com/office/drawing/2014/main" id="{9A5C68A3-07A7-49FF-B29A-04E350105B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2" name="Freeform 55">
              <a:extLst>
                <a:ext uri="{FF2B5EF4-FFF2-40B4-BE49-F238E27FC236}">
                  <a16:creationId xmlns:a16="http://schemas.microsoft.com/office/drawing/2014/main" id="{E615EBAF-955F-4294-99EB-922C7A400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3" name="Freeform 56">
              <a:extLst>
                <a:ext uri="{FF2B5EF4-FFF2-40B4-BE49-F238E27FC236}">
                  <a16:creationId xmlns:a16="http://schemas.microsoft.com/office/drawing/2014/main" id="{B1592F83-EF32-4C0A-993A-2B6AC8186E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4" name="Freeform 57">
              <a:extLst>
                <a:ext uri="{FF2B5EF4-FFF2-40B4-BE49-F238E27FC236}">
                  <a16:creationId xmlns:a16="http://schemas.microsoft.com/office/drawing/2014/main" id="{F1C4D2B1-55D6-4040-AE4D-F7C5D326F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5" name="Freeform 58">
              <a:extLst>
                <a:ext uri="{FF2B5EF4-FFF2-40B4-BE49-F238E27FC236}">
                  <a16:creationId xmlns:a16="http://schemas.microsoft.com/office/drawing/2014/main" id="{DC7DBDFF-6BF3-41F0-A002-44B913CDC9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grpSp>
      <p:pic>
        <p:nvPicPr>
          <p:cNvPr id="627" name="Picture 2">
            <a:extLst>
              <a:ext uri="{FF2B5EF4-FFF2-40B4-BE49-F238E27FC236}">
                <a16:creationId xmlns:a16="http://schemas.microsoft.com/office/drawing/2014/main" id="{0B0BC616-AF73-491B-AACB-A8C3A548B6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55181B-FF1B-4910-B99A-CA4D17CA46B7}"/>
              </a:ext>
            </a:extLst>
          </p:cNvPr>
          <p:cNvSpPr>
            <a:spLocks noGrp="1"/>
          </p:cNvSpPr>
          <p:nvPr>
            <p:ph type="title"/>
          </p:nvPr>
        </p:nvSpPr>
        <p:spPr>
          <a:xfrm>
            <a:off x="6805613" y="636588"/>
            <a:ext cx="4741353" cy="4610100"/>
          </a:xfrm>
        </p:spPr>
        <p:txBody>
          <a:bodyPr vert="horz" lIns="91440" tIns="45720" rIns="91440" bIns="45720" rtlCol="0" anchor="b">
            <a:normAutofit fontScale="90000"/>
          </a:bodyPr>
          <a:lstStyle/>
          <a:p>
            <a:pPr marL="342900" indent="-342900"/>
            <a:r>
              <a:rPr lang="en-US" sz="1600" b="1" dirty="0">
                <a:solidFill>
                  <a:srgbClr val="FFFF00"/>
                </a:solidFill>
                <a:effectLst>
                  <a:outerShdw blurRad="38100" dist="38100" dir="2700000" algn="tl">
                    <a:srgbClr val="000000">
                      <a:alpha val="43137"/>
                    </a:srgbClr>
                  </a:outerShdw>
                </a:effectLst>
              </a:rPr>
              <a:t>      Openings per hires continue to Contract</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Wage Pressure </a:t>
            </a:r>
            <a:r>
              <a:rPr lang="en-US" sz="1600" i="1" cap="none" dirty="0">
                <a:ln w="0"/>
                <a:effectLst>
                  <a:outerShdw blurRad="38100" dist="19050" dir="2700000" algn="tl" rotWithShape="0">
                    <a:schemeClr val="dk1">
                      <a:alpha val="40000"/>
                    </a:schemeClr>
                  </a:outerShdw>
                </a:effectLst>
              </a:rPr>
              <a:t>likely </a:t>
            </a:r>
            <a:r>
              <a:rPr lang="en-US" sz="1600" dirty="0">
                <a:ln w="0"/>
                <a:solidFill>
                  <a:srgbClr val="FFFFFF"/>
                </a:solidFill>
                <a:effectLst>
                  <a:outerShdw blurRad="38100" dist="19050" dir="2700000" algn="tl" rotWithShape="0">
                    <a:schemeClr val="dk1">
                      <a:alpha val="40000"/>
                    </a:schemeClr>
                  </a:outerShdw>
                </a:effectLst>
              </a:rPr>
              <a:t>to Continue to decelerate</a:t>
            </a:r>
            <a:br>
              <a:rPr lang="en-US" sz="1600" dirty="0">
                <a:ln w="0"/>
                <a:solidFill>
                  <a:srgbClr val="FFFFFF"/>
                </a:solidFill>
                <a:effectLst>
                  <a:outerShdw blurRad="38100" dist="19050" dir="2700000" algn="tl" rotWithShape="0">
                    <a:schemeClr val="dk1">
                      <a:alpha val="40000"/>
                    </a:schemeClr>
                  </a:outerShdw>
                </a:effectLst>
              </a:rPr>
            </a:b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Openings per Hires continue to fall</a:t>
            </a:r>
            <a:br>
              <a:rPr lang="en-US" sz="1600" dirty="0">
                <a:ln w="0"/>
                <a:solidFill>
                  <a:srgbClr val="FFFFFF"/>
                </a:solidFill>
                <a:effectLst>
                  <a:outerShdw blurRad="38100" dist="19050" dir="2700000" algn="tl" rotWithShape="0">
                    <a:schemeClr val="dk1">
                      <a:alpha val="40000"/>
                    </a:schemeClr>
                  </a:outerShdw>
                </a:effectLst>
              </a:rPr>
            </a:b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However, Inflationary Pressures still well above historical levels.</a:t>
            </a:r>
            <a:br>
              <a:rPr lang="en-US" sz="1600" dirty="0">
                <a:ln w="0"/>
                <a:solidFill>
                  <a:srgbClr val="FFFFFF"/>
                </a:solidFill>
                <a:effectLst>
                  <a:outerShdw blurRad="38100" dist="19050" dir="2700000" algn="tl" rotWithShape="0">
                    <a:schemeClr val="dk1">
                      <a:alpha val="40000"/>
                    </a:schemeClr>
                  </a:outerShdw>
                </a:effectLst>
              </a:rPr>
            </a:b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Layoffs and discharges at  historical low level, implying Reduction in labor turnover</a:t>
            </a: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Pointing to continued stress on prices from wage inflation. </a:t>
            </a:r>
            <a:br>
              <a:rPr lang="en-US" sz="1600" dirty="0">
                <a:ln w="0"/>
                <a:solidFill>
                  <a:srgbClr val="FFFFFF"/>
                </a:solidFill>
                <a:effectLst>
                  <a:outerShdw blurRad="38100" dist="19050" dir="2700000" algn="tl" rotWithShape="0">
                    <a:schemeClr val="dk1">
                      <a:alpha val="40000"/>
                    </a:schemeClr>
                  </a:outerShdw>
                </a:effectLst>
              </a:rPr>
            </a:b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00"/>
                </a:solidFill>
              </a:rPr>
              <a:t>As of August, there were 0.96 job openings for every unemployed </a:t>
            </a:r>
            <a:r>
              <a:rPr lang="en-US" sz="1600" dirty="0">
                <a:ln w="0"/>
                <a:solidFill>
                  <a:srgbClr val="C00000"/>
                </a:solidFill>
              </a:rPr>
              <a:t>(non-seasonally adjusted data) </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Potential Consequences:</a:t>
            </a:r>
            <a:br>
              <a:rPr lang="en-US" sz="1600" b="1" dirty="0">
                <a:solidFill>
                  <a:srgbClr val="FFFFFF"/>
                </a:solidFill>
                <a:effectLst>
                  <a:outerShdw blurRad="38100" dist="38100" dir="2700000" algn="tl">
                    <a:srgbClr val="000000">
                      <a:alpha val="43137"/>
                    </a:srgbClr>
                  </a:outerShdw>
                </a:effectLst>
              </a:rPr>
            </a:br>
            <a:r>
              <a:rPr lang="en-US" sz="1600" dirty="0">
                <a:ln w="0"/>
                <a:solidFill>
                  <a:srgbClr val="FFFFFF"/>
                </a:solidFill>
                <a:effectLst>
                  <a:outerShdw blurRad="38100" dist="19050" dir="2700000" algn="tl" rotWithShape="0">
                    <a:schemeClr val="dk1">
                      <a:alpha val="40000"/>
                    </a:schemeClr>
                  </a:outerShdw>
                </a:effectLst>
              </a:rPr>
              <a:t>rapid slowdown in hiring</a:t>
            </a: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Excess aggregate Labor</a:t>
            </a: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downward pressure on wage increase </a:t>
            </a:r>
            <a:br>
              <a:rPr lang="en-US" sz="1600" dirty="0">
                <a:ln w="0"/>
                <a:solidFill>
                  <a:srgbClr val="FFFFFF"/>
                </a:solidFill>
                <a:effectLst>
                  <a:outerShdw blurRad="38100" dist="19050" dir="2700000" algn="tl" rotWithShape="0">
                    <a:schemeClr val="dk1">
                      <a:alpha val="40000"/>
                    </a:schemeClr>
                  </a:outerShdw>
                </a:effectLst>
              </a:rPr>
            </a:br>
            <a:br>
              <a:rPr lang="en-US" sz="1400" dirty="0">
                <a:ln w="0"/>
                <a:solidFill>
                  <a:srgbClr val="FFFFFF"/>
                </a:solidFill>
                <a:effectLst>
                  <a:outerShdw blurRad="38100" dist="19050" dir="2700000" algn="tl" rotWithShape="0">
                    <a:schemeClr val="dk1">
                      <a:alpha val="40000"/>
                    </a:schemeClr>
                  </a:outerShdw>
                </a:effectLst>
              </a:rPr>
            </a:br>
            <a:endParaRPr lang="en-US" sz="1400" b="1" dirty="0">
              <a:solidFill>
                <a:srgbClr val="FFFFFF"/>
              </a:solidFill>
              <a:effectLst>
                <a:outerShdw blurRad="38100" dist="38100" dir="2700000" algn="tl">
                  <a:srgbClr val="000000">
                    <a:alpha val="43137"/>
                  </a:srgbClr>
                </a:outerShdw>
              </a:effectLst>
            </a:endParaRPr>
          </a:p>
        </p:txBody>
      </p:sp>
      <p:sp useBgFill="1">
        <p:nvSpPr>
          <p:cNvPr id="629" name="Round Diagonal Corner Rectangle 6">
            <a:extLst>
              <a:ext uri="{FF2B5EF4-FFF2-40B4-BE49-F238E27FC236}">
                <a16:creationId xmlns:a16="http://schemas.microsoft.com/office/drawing/2014/main" id="{7C914900-562F-42A1-9E63-CD117E0CA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7CAF639E-A824-8A08-B744-7B2F642CA4A2}"/>
              </a:ext>
            </a:extLst>
          </p:cNvPr>
          <p:cNvGraphicFramePr>
            <a:graphicFrameLocks/>
          </p:cNvGraphicFramePr>
          <p:nvPr>
            <p:extLst>
              <p:ext uri="{D42A27DB-BD31-4B8C-83A1-F6EECF244321}">
                <p14:modId xmlns:p14="http://schemas.microsoft.com/office/powerpoint/2010/main" val="2378362377"/>
              </p:ext>
            </p:extLst>
          </p:nvPr>
        </p:nvGraphicFramePr>
        <p:xfrm>
          <a:off x="738188" y="808451"/>
          <a:ext cx="5395913" cy="5247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182962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50D6-8254-4C63-A90A-492B2F73994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76178E-FE11-45A3-9BA0-BBB12AC3623A}"/>
              </a:ext>
            </a:extLst>
          </p:cNvPr>
          <p:cNvSpPr>
            <a:spLocks noGrp="1"/>
          </p:cNvSpPr>
          <p:nvPr>
            <p:ph idx="1"/>
          </p:nvPr>
        </p:nvSpPr>
        <p:spPr>
          <a:xfrm>
            <a:off x="1141412" y="618518"/>
            <a:ext cx="9905999" cy="5371221"/>
          </a:xfrm>
        </p:spPr>
        <p:style>
          <a:lnRef idx="1">
            <a:schemeClr val="dk1"/>
          </a:lnRef>
          <a:fillRef idx="3">
            <a:schemeClr val="dk1"/>
          </a:fillRef>
          <a:effectRef idx="2">
            <a:schemeClr val="dk1"/>
          </a:effectRef>
          <a:fontRef idx="minor">
            <a:schemeClr val="lt1"/>
          </a:fontRef>
        </p:style>
        <p:txBody>
          <a:bodyPr>
            <a:normAutofit/>
          </a:bodyPr>
          <a:lstStyle/>
          <a:p>
            <a:pPr marL="0" indent="0" algn="ctr">
              <a:buNone/>
            </a:pPr>
            <a:endParaRPr lang="en-US" sz="4400" dirty="0"/>
          </a:p>
          <a:p>
            <a:pPr marL="0" indent="0" algn="ctr">
              <a:buNone/>
            </a:pPr>
            <a:endParaRPr lang="en-US" sz="4400" dirty="0">
              <a:ln w="0"/>
              <a:effectLst>
                <a:outerShdw blurRad="38100" dist="19050" dir="2700000" algn="tl" rotWithShape="0">
                  <a:schemeClr val="dk1">
                    <a:alpha val="40000"/>
                  </a:schemeClr>
                </a:outerShdw>
              </a:effectLst>
            </a:endParaRPr>
          </a:p>
          <a:p>
            <a:pPr marL="0" indent="0" algn="ctr">
              <a:buNone/>
            </a:pPr>
            <a:r>
              <a:rPr lang="en-US" sz="4400" dirty="0">
                <a:ln w="0"/>
                <a:effectLst>
                  <a:outerShdw blurRad="38100" dist="19050" dir="2700000" algn="tl" rotWithShape="0">
                    <a:schemeClr val="dk1">
                      <a:alpha val="40000"/>
                    </a:schemeClr>
                  </a:outerShdw>
                </a:effectLst>
              </a:rPr>
              <a:t>The Job and Labor Force Situation </a:t>
            </a:r>
          </a:p>
          <a:p>
            <a:pPr marL="0" indent="0" algn="ctr">
              <a:buNone/>
            </a:pPr>
            <a:endParaRPr lang="en-US"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250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D23D9-CA47-4B3D-9BD0-AD5D8F92AABA}"/>
              </a:ext>
            </a:extLst>
          </p:cNvPr>
          <p:cNvSpPr>
            <a:spLocks noGrp="1"/>
          </p:cNvSpPr>
          <p:nvPr>
            <p:ph type="title"/>
          </p:nvPr>
        </p:nvSpPr>
        <p:spPr>
          <a:xfrm>
            <a:off x="1141413" y="173736"/>
            <a:ext cx="9905998" cy="758952"/>
          </a:xfrm>
        </p:spPr>
        <p:txBody>
          <a:bodyPr>
            <a:noAutofit/>
          </a:bodyPr>
          <a:lstStyle/>
          <a:p>
            <a:pPr algn="ctr"/>
            <a:r>
              <a:rPr lang="en-US" sz="2400" b="1" dirty="0">
                <a:solidFill>
                  <a:srgbClr val="FF0000"/>
                </a:solidFill>
                <a:effectLst>
                  <a:outerShdw blurRad="38100" dist="38100" dir="2700000" algn="tl">
                    <a:srgbClr val="000000">
                      <a:alpha val="43137"/>
                    </a:srgbClr>
                  </a:outerShdw>
                </a:effectLst>
              </a:rPr>
              <a:t>U.S. Employment Change Viewed </a:t>
            </a:r>
            <a:br>
              <a:rPr lang="en-US" sz="2400" b="1" dirty="0">
                <a:solidFill>
                  <a:srgbClr val="FF0000"/>
                </a:solidFill>
                <a:effectLst>
                  <a:outerShdw blurRad="38100" dist="38100" dir="2700000" algn="tl">
                    <a:srgbClr val="000000">
                      <a:alpha val="43137"/>
                    </a:srgbClr>
                  </a:outerShdw>
                </a:effectLst>
              </a:rPr>
            </a:br>
            <a:r>
              <a:rPr lang="en-US" sz="2400" b="1" dirty="0">
                <a:solidFill>
                  <a:srgbClr val="FF0000"/>
                </a:solidFill>
                <a:effectLst>
                  <a:outerShdw blurRad="38100" dist="38100" dir="2700000" algn="tl">
                    <a:srgbClr val="000000">
                      <a:alpha val="43137"/>
                    </a:srgbClr>
                  </a:outerShdw>
                </a:effectLst>
              </a:rPr>
              <a:t>From A three-month and a twelve-month Change</a:t>
            </a:r>
          </a:p>
        </p:txBody>
      </p:sp>
      <p:pic>
        <p:nvPicPr>
          <p:cNvPr id="5" name="Picture 4" descr="A graph of different colored bars&#10;&#10;Description automatically generated">
            <a:extLst>
              <a:ext uri="{FF2B5EF4-FFF2-40B4-BE49-F238E27FC236}">
                <a16:creationId xmlns:a16="http://schemas.microsoft.com/office/drawing/2014/main" id="{D4C46920-F6D2-F0C2-951A-15601AE841C9}"/>
              </a:ext>
            </a:extLst>
          </p:cNvPr>
          <p:cNvPicPr>
            <a:picLocks noChangeAspect="1"/>
          </p:cNvPicPr>
          <p:nvPr/>
        </p:nvPicPr>
        <p:blipFill>
          <a:blip r:embed="rId3"/>
          <a:stretch>
            <a:fillRect/>
          </a:stretch>
        </p:blipFill>
        <p:spPr>
          <a:xfrm>
            <a:off x="147702" y="1115567"/>
            <a:ext cx="5946710" cy="5322144"/>
          </a:xfrm>
          <a:prstGeom prst="rect">
            <a:avLst/>
          </a:prstGeom>
        </p:spPr>
      </p:pic>
      <p:pic>
        <p:nvPicPr>
          <p:cNvPr id="10" name="Content Placeholder 9" descr="A graph of different colored bars&#10;&#10;Description automatically generated">
            <a:extLst>
              <a:ext uri="{FF2B5EF4-FFF2-40B4-BE49-F238E27FC236}">
                <a16:creationId xmlns:a16="http://schemas.microsoft.com/office/drawing/2014/main" id="{B65DE174-1AEE-6241-4372-ACB4BA084D93}"/>
              </a:ext>
            </a:extLst>
          </p:cNvPr>
          <p:cNvPicPr>
            <a:picLocks noGrp="1" noChangeAspect="1"/>
          </p:cNvPicPr>
          <p:nvPr>
            <p:ph sz="half" idx="2"/>
          </p:nvPr>
        </p:nvPicPr>
        <p:blipFill>
          <a:blip r:embed="rId4"/>
          <a:stretch>
            <a:fillRect/>
          </a:stretch>
        </p:blipFill>
        <p:spPr>
          <a:xfrm>
            <a:off x="6094412" y="1115567"/>
            <a:ext cx="5718143" cy="5322144"/>
          </a:xfrm>
        </p:spPr>
      </p:pic>
    </p:spTree>
    <p:extLst>
      <p:ext uri="{BB962C8B-B14F-4D97-AF65-F5344CB8AC3E}">
        <p14:creationId xmlns:p14="http://schemas.microsoft.com/office/powerpoint/2010/main" val="58598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52"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253" name="Group 133">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5"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136"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37"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38"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139"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0"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1"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2"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3"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4"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5"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6"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7"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8"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49"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0"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1"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2"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3"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4"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5"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6"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7"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8"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59"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60"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61"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62"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63"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164"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65"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66"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67"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68"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69"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70"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71"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72"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73"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74"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75"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176"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77"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78"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79"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80"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81"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82"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83"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84"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85"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86"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87"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88"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grpSp>
      <p:sp>
        <p:nvSpPr>
          <p:cNvPr id="2" name="Title 1">
            <a:extLst>
              <a:ext uri="{FF2B5EF4-FFF2-40B4-BE49-F238E27FC236}">
                <a16:creationId xmlns:a16="http://schemas.microsoft.com/office/drawing/2014/main" id="{1A76E74E-F373-0E25-31D1-E5233D0BBC3E}"/>
              </a:ext>
            </a:extLst>
          </p:cNvPr>
          <p:cNvSpPr>
            <a:spLocks noGrp="1"/>
          </p:cNvSpPr>
          <p:nvPr>
            <p:ph type="title"/>
          </p:nvPr>
        </p:nvSpPr>
        <p:spPr>
          <a:xfrm>
            <a:off x="1928812" y="4772023"/>
            <a:ext cx="8739187" cy="1558925"/>
          </a:xfrm>
        </p:spPr>
        <p:txBody>
          <a:bodyPr vert="horz" lIns="91440" tIns="45720" rIns="91440" bIns="45720" rtlCol="0" anchor="b">
            <a:normAutofit/>
          </a:bodyPr>
          <a:lstStyle/>
          <a:p>
            <a:pPr algn="ctr"/>
            <a:r>
              <a:rPr lang="en-US" sz="1600" b="1" dirty="0">
                <a:solidFill>
                  <a:srgbClr val="FFFF00"/>
                </a:solidFill>
                <a:effectLst>
                  <a:outerShdw blurRad="38100" dist="38100" dir="2700000" algn="tl">
                    <a:srgbClr val="000000">
                      <a:alpha val="43137"/>
                    </a:srgbClr>
                  </a:outerShdw>
                </a:effectLst>
              </a:rPr>
              <a:t>Year 2008 indicates Participation Rate Pattern Change </a:t>
            </a:r>
            <a:br>
              <a:rPr lang="en-US" sz="1600" b="1" dirty="0">
                <a:solidFill>
                  <a:srgbClr val="FFFF00"/>
                </a:solidFill>
                <a:effectLst>
                  <a:outerShdw blurRad="38100" dist="38100" dir="2700000" algn="tl">
                    <a:srgbClr val="000000">
                      <a:alpha val="43137"/>
                    </a:srgbClr>
                  </a:outerShdw>
                </a:effectLst>
              </a:rPr>
            </a:br>
            <a:r>
              <a:rPr lang="en-US" sz="1600" b="1" dirty="0">
                <a:solidFill>
                  <a:srgbClr val="FFFF00"/>
                </a:solidFill>
                <a:effectLst>
                  <a:outerShdw blurRad="38100" dist="38100" dir="2700000" algn="tl">
                    <a:srgbClr val="000000">
                      <a:alpha val="43137"/>
                    </a:srgbClr>
                  </a:outerShdw>
                </a:effectLst>
              </a:rPr>
              <a:t>Primary Causes…</a:t>
            </a:r>
            <a:br>
              <a:rPr lang="en-US" sz="1600" b="1" dirty="0">
                <a:solidFill>
                  <a:srgbClr val="FFFF00"/>
                </a:solidFill>
                <a:effectLst>
                  <a:outerShdw blurRad="38100" dist="38100" dir="2700000" algn="tl">
                    <a:srgbClr val="000000">
                      <a:alpha val="43137"/>
                    </a:srgbClr>
                  </a:outerShdw>
                </a:effectLst>
              </a:rPr>
            </a:br>
            <a:r>
              <a:rPr lang="en-US" sz="1600" b="1" dirty="0">
                <a:solidFill>
                  <a:srgbClr val="FFFF00"/>
                </a:solidFill>
                <a:effectLst>
                  <a:outerShdw blurRad="38100" dist="38100" dir="2700000" algn="tl">
                    <a:srgbClr val="000000">
                      <a:alpha val="43137"/>
                    </a:srgbClr>
                  </a:outerShdw>
                </a:effectLst>
              </a:rPr>
              <a:t>	Population aging, and Decline in the number of people who want to work </a:t>
            </a:r>
            <a:br>
              <a:rPr lang="en-US" sz="1600" dirty="0"/>
            </a:br>
            <a:r>
              <a:rPr lang="en-US" sz="1600" dirty="0"/>
              <a:t>	</a:t>
            </a:r>
            <a:r>
              <a:rPr lang="en-US" sz="1000" b="1" dirty="0">
                <a:effectLst>
                  <a:outerShdw blurRad="38100" dist="38100" dir="2700000" algn="tl">
                    <a:srgbClr val="000000">
                      <a:alpha val="43137"/>
                    </a:srgbClr>
                  </a:outerShdw>
                </a:effectLst>
              </a:rPr>
              <a:t>(source: National Bureau of Economic Research, “Declining Desire to work and Downward Trends in  Unemployment and Participation,” Working Paper 21252, June 2015)</a:t>
            </a:r>
          </a:p>
        </p:txBody>
      </p:sp>
      <p:graphicFrame>
        <p:nvGraphicFramePr>
          <p:cNvPr id="3" name="Chart 2">
            <a:extLst>
              <a:ext uri="{FF2B5EF4-FFF2-40B4-BE49-F238E27FC236}">
                <a16:creationId xmlns:a16="http://schemas.microsoft.com/office/drawing/2014/main" id="{7BFB25DF-EB43-8471-3C1B-99C5B9D6C1DE}"/>
              </a:ext>
            </a:extLst>
          </p:cNvPr>
          <p:cNvGraphicFramePr>
            <a:graphicFrameLocks/>
          </p:cNvGraphicFramePr>
          <p:nvPr>
            <p:extLst>
              <p:ext uri="{D42A27DB-BD31-4B8C-83A1-F6EECF244321}">
                <p14:modId xmlns:p14="http://schemas.microsoft.com/office/powerpoint/2010/main" val="167565229"/>
              </p:ext>
            </p:extLst>
          </p:nvPr>
        </p:nvGraphicFramePr>
        <p:xfrm>
          <a:off x="1371600" y="450847"/>
          <a:ext cx="10315575" cy="47958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263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 name="Rectangle 296">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oup 298">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00"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dirty="0"/>
            </a:p>
          </p:txBody>
        </p:sp>
        <p:sp>
          <p:nvSpPr>
            <p:cNvPr id="301"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02"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03"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04"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05"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06"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07"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08"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09"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10"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11"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312"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13"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14"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15"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16"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dirty="0"/>
            </a:p>
          </p:txBody>
        </p:sp>
        <p:sp>
          <p:nvSpPr>
            <p:cNvPr id="317"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18"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19"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20"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21"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22"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23"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24"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25"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26"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grpSp>
      <p:pic>
        <p:nvPicPr>
          <p:cNvPr id="328"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330" name="Rectangle 329">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332" name="Group 331">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333"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dirty="0"/>
            </a:p>
          </p:txBody>
        </p:sp>
        <p:sp>
          <p:nvSpPr>
            <p:cNvPr id="334"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35"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36"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37"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38"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39"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40"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41"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42"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43"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44"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345"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46"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47"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48"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49"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dirty="0"/>
            </a:p>
          </p:txBody>
        </p:sp>
        <p:sp>
          <p:nvSpPr>
            <p:cNvPr id="350"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51"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52"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53"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54"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55"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56"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57"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58"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sp>
          <p:nvSpPr>
            <p:cNvPr id="359"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dirty="0"/>
            </a:p>
          </p:txBody>
        </p:sp>
      </p:grpSp>
      <p:pic>
        <p:nvPicPr>
          <p:cNvPr id="361"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C3F732-4780-4FC8-81C0-99CC89A240DA}"/>
              </a:ext>
            </a:extLst>
          </p:cNvPr>
          <p:cNvSpPr>
            <a:spLocks noGrp="1"/>
          </p:cNvSpPr>
          <p:nvPr>
            <p:ph type="title"/>
          </p:nvPr>
        </p:nvSpPr>
        <p:spPr>
          <a:xfrm>
            <a:off x="853330" y="1134681"/>
            <a:ext cx="2743310" cy="4255025"/>
          </a:xfrm>
        </p:spPr>
        <p:txBody>
          <a:bodyPr>
            <a:normAutofit fontScale="90000"/>
          </a:bodyPr>
          <a:lstStyle/>
          <a:p>
            <a:r>
              <a:rPr lang="en-US" sz="2000" dirty="0">
                <a:solidFill>
                  <a:srgbClr val="FFFFFF"/>
                </a:solidFill>
              </a:rPr>
              <a:t> </a:t>
            </a:r>
            <a:r>
              <a:rPr lang="en-US" sz="2000" b="1" dirty="0">
                <a:solidFill>
                  <a:srgbClr val="FFFFFF"/>
                </a:solidFill>
                <a:effectLst>
                  <a:outerShdw blurRad="38100" dist="38100" dir="2700000" algn="tl">
                    <a:srgbClr val="000000">
                      <a:alpha val="43137"/>
                    </a:srgbClr>
                  </a:outerShdw>
                </a:effectLst>
              </a:rPr>
              <a:t>The Problem:</a:t>
            </a:r>
            <a:br>
              <a:rPr lang="en-US" sz="2000" dirty="0">
                <a:solidFill>
                  <a:srgbClr val="FFFFFF"/>
                </a:solidFill>
              </a:rPr>
            </a:br>
            <a:r>
              <a:rPr lang="en-US" sz="2000" dirty="0">
                <a:solidFill>
                  <a:srgbClr val="FFFFFF"/>
                </a:solidFill>
                <a:effectLst>
                  <a:outerShdw blurRad="38100" dist="38100" dir="2700000" algn="tl">
                    <a:srgbClr val="000000">
                      <a:alpha val="43137"/>
                    </a:srgbClr>
                  </a:outerShdw>
                </a:effectLst>
              </a:rPr>
              <a:t>Stagnation </a:t>
            </a:r>
            <a:r>
              <a:rPr lang="en-US" sz="2000" i="1" dirty="0">
                <a:solidFill>
                  <a:srgbClr val="FF0000"/>
                </a:solidFill>
                <a:effectLst>
                  <a:outerShdw blurRad="38100" dist="38100" dir="2700000" algn="tl">
                    <a:srgbClr val="000000">
                      <a:alpha val="43137"/>
                    </a:srgbClr>
                  </a:outerShdw>
                </a:effectLst>
              </a:rPr>
              <a:t>(see above chart)</a:t>
            </a:r>
            <a:r>
              <a:rPr lang="en-US" sz="2000" dirty="0">
                <a:solidFill>
                  <a:srgbClr val="FFFFFF"/>
                </a:solidFill>
                <a:effectLst>
                  <a:outerShdw blurRad="38100" dist="38100" dir="2700000" algn="tl">
                    <a:srgbClr val="000000">
                      <a:alpha val="43137"/>
                    </a:srgbClr>
                  </a:outerShdw>
                </a:effectLst>
              </a:rPr>
              <a:t> in Labor force Growth  likely limiting  </a:t>
            </a:r>
            <a:r>
              <a:rPr lang="en-US" sz="2000" b="1" i="1" dirty="0">
                <a:solidFill>
                  <a:srgbClr val="FFFFFF"/>
                </a:solidFill>
                <a:effectLst>
                  <a:outerShdw blurRad="38100" dist="38100" dir="2700000" algn="tl">
                    <a:srgbClr val="000000">
                      <a:alpha val="43137"/>
                    </a:srgbClr>
                  </a:outerShdw>
                </a:effectLst>
              </a:rPr>
              <a:t>Potential </a:t>
            </a:r>
            <a:r>
              <a:rPr lang="en-US" sz="2000" dirty="0">
                <a:solidFill>
                  <a:srgbClr val="FFFFFF"/>
                </a:solidFill>
                <a:effectLst>
                  <a:outerShdw blurRad="38100" dist="38100" dir="2700000" algn="tl">
                    <a:srgbClr val="000000">
                      <a:alpha val="43137"/>
                    </a:srgbClr>
                  </a:outerShdw>
                </a:effectLst>
              </a:rPr>
              <a:t>Job Growth?</a:t>
            </a:r>
            <a:br>
              <a:rPr lang="en-US" sz="2000" dirty="0">
                <a:solidFill>
                  <a:srgbClr val="FFFFFF"/>
                </a:solidFill>
                <a:effectLst>
                  <a:outerShdw blurRad="38100" dist="38100" dir="2700000" algn="tl">
                    <a:srgbClr val="000000">
                      <a:alpha val="43137"/>
                    </a:srgbClr>
                  </a:outerShdw>
                </a:effectLst>
              </a:rPr>
            </a:br>
            <a:br>
              <a:rPr lang="en-US" sz="2000" dirty="0">
                <a:solidFill>
                  <a:srgbClr val="FFFFFF"/>
                </a:solidFill>
              </a:rPr>
            </a:br>
            <a:r>
              <a:rPr lang="en-US" sz="2000" dirty="0">
                <a:solidFill>
                  <a:srgbClr val="FFFFFF"/>
                </a:solidFill>
                <a:effectLst>
                  <a:outerShdw blurRad="38100" dist="38100" dir="2700000" algn="tl">
                    <a:srgbClr val="000000">
                      <a:alpha val="43137"/>
                    </a:srgbClr>
                  </a:outerShdw>
                </a:effectLst>
              </a:rPr>
              <a:t>Adjusted for Price Inflation, long term Real </a:t>
            </a:r>
            <a:r>
              <a:rPr lang="en-US" sz="2000" i="1" dirty="0">
                <a:solidFill>
                  <a:srgbClr val="FFFF00"/>
                </a:solidFill>
                <a:effectLst>
                  <a:outerShdw blurRad="38100" dist="38100" dir="2700000" algn="tl">
                    <a:srgbClr val="000000">
                      <a:alpha val="43137"/>
                    </a:srgbClr>
                  </a:outerShdw>
                </a:effectLst>
              </a:rPr>
              <a:t>Potential</a:t>
            </a:r>
            <a:r>
              <a:rPr lang="en-US" sz="2000" dirty="0">
                <a:solidFill>
                  <a:srgbClr val="FFFFFF"/>
                </a:solidFill>
                <a:effectLst>
                  <a:outerShdw blurRad="38100" dist="38100" dir="2700000" algn="tl">
                    <a:srgbClr val="000000">
                      <a:alpha val="43137"/>
                    </a:srgbClr>
                  </a:outerShdw>
                </a:effectLst>
              </a:rPr>
              <a:t> Personal Income Growth LESS than trend</a:t>
            </a:r>
            <a:br>
              <a:rPr lang="en-US" sz="2000" dirty="0">
                <a:solidFill>
                  <a:srgbClr val="FFFFFF"/>
                </a:solidFill>
                <a:effectLst>
                  <a:outerShdw blurRad="38100" dist="38100" dir="2700000" algn="tl">
                    <a:srgbClr val="000000">
                      <a:alpha val="43137"/>
                    </a:srgbClr>
                  </a:outerShdw>
                </a:effectLst>
              </a:rPr>
            </a:br>
            <a:br>
              <a:rPr lang="en-US" sz="2000" dirty="0">
                <a:solidFill>
                  <a:srgbClr val="FFFFFF"/>
                </a:solidFill>
                <a:effectLst>
                  <a:outerShdw blurRad="38100" dist="38100" dir="2700000" algn="tl">
                    <a:srgbClr val="000000">
                      <a:alpha val="43137"/>
                    </a:srgbClr>
                  </a:outerShdw>
                </a:effectLst>
              </a:rPr>
            </a:br>
            <a:br>
              <a:rPr lang="en-US" sz="2000" dirty="0">
                <a:solidFill>
                  <a:srgbClr val="FFFFFF"/>
                </a:solidFill>
              </a:rPr>
            </a:br>
            <a:br>
              <a:rPr lang="en-US" sz="2000" dirty="0">
                <a:solidFill>
                  <a:srgbClr val="FFFFFF"/>
                </a:solidFill>
              </a:rPr>
            </a:br>
            <a:endParaRPr lang="en-US" sz="2000" dirty="0">
              <a:solidFill>
                <a:srgbClr val="FFFFFF"/>
              </a:solidFill>
            </a:endParaRPr>
          </a:p>
        </p:txBody>
      </p:sp>
      <p:graphicFrame>
        <p:nvGraphicFramePr>
          <p:cNvPr id="7" name="Table 6">
            <a:extLst>
              <a:ext uri="{FF2B5EF4-FFF2-40B4-BE49-F238E27FC236}">
                <a16:creationId xmlns:a16="http://schemas.microsoft.com/office/drawing/2014/main" id="{BBF98449-228C-EE6F-15CB-D86F87387328}"/>
              </a:ext>
            </a:extLst>
          </p:cNvPr>
          <p:cNvGraphicFramePr>
            <a:graphicFrameLocks noGrp="1"/>
          </p:cNvGraphicFramePr>
          <p:nvPr/>
        </p:nvGraphicFramePr>
        <p:xfrm>
          <a:off x="0" y="0"/>
          <a:ext cx="609600" cy="39052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642551247"/>
                    </a:ext>
                  </a:extLst>
                </a:gridCol>
              </a:tblGrid>
              <a:tr h="190500">
                <a:tc>
                  <a:txBody>
                    <a:bodyPr/>
                    <a:lstStyle/>
                    <a:p>
                      <a:pPr algn="r" fontAlgn="b"/>
                      <a:r>
                        <a:rPr lang="en-US" sz="1100" u="none" strike="noStrike">
                          <a:effectLst/>
                        </a:rPr>
                        <a:t>116574.3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6097836"/>
                  </a:ext>
                </a:extLst>
              </a:tr>
              <a:tr h="200025">
                <a:tc>
                  <a:txBody>
                    <a:bodyPr/>
                    <a:lstStyle/>
                    <a:p>
                      <a:pPr algn="r" fontAlgn="b"/>
                      <a:r>
                        <a:rPr lang="en-US" sz="1100" u="none" strike="noStrike" dirty="0">
                          <a:effectLst/>
                        </a:rPr>
                        <a:t>438.8672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5471354"/>
                  </a:ext>
                </a:extLst>
              </a:tr>
            </a:tbl>
          </a:graphicData>
        </a:graphic>
      </p:graphicFrame>
      <p:graphicFrame>
        <p:nvGraphicFramePr>
          <p:cNvPr id="3" name="Chart 2">
            <a:extLst>
              <a:ext uri="{FF2B5EF4-FFF2-40B4-BE49-F238E27FC236}">
                <a16:creationId xmlns:a16="http://schemas.microsoft.com/office/drawing/2014/main" id="{421D1FE5-0B49-429E-93DE-9F025018E6B9}"/>
              </a:ext>
            </a:extLst>
          </p:cNvPr>
          <p:cNvGraphicFramePr>
            <a:graphicFrameLocks/>
          </p:cNvGraphicFramePr>
          <p:nvPr>
            <p:extLst>
              <p:ext uri="{D42A27DB-BD31-4B8C-83A1-F6EECF244321}">
                <p14:modId xmlns:p14="http://schemas.microsoft.com/office/powerpoint/2010/main" val="2325272651"/>
              </p:ext>
            </p:extLst>
          </p:nvPr>
        </p:nvGraphicFramePr>
        <p:xfrm>
          <a:off x="4124530" y="102638"/>
          <a:ext cx="7940315" cy="67296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281965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44C98-F2F9-44A1-8DC8-7149B3A282AC}"/>
              </a:ext>
            </a:extLst>
          </p:cNvPr>
          <p:cNvSpPr>
            <a:spLocks noGrp="1"/>
          </p:cNvSpPr>
          <p:nvPr>
            <p:ph type="title"/>
          </p:nvPr>
        </p:nvSpPr>
        <p:spPr>
          <a:xfrm>
            <a:off x="1141413" y="618518"/>
            <a:ext cx="9905998" cy="1478570"/>
          </a:xfrm>
        </p:spPr>
        <p:style>
          <a:lnRef idx="2">
            <a:schemeClr val="dk1"/>
          </a:lnRef>
          <a:fillRef idx="1">
            <a:schemeClr val="lt1"/>
          </a:fillRef>
          <a:effectRef idx="0">
            <a:schemeClr val="dk1"/>
          </a:effectRef>
          <a:fontRef idx="minor">
            <a:schemeClr val="dk1"/>
          </a:fontRef>
        </p:style>
        <p:txBody>
          <a:bodyPr>
            <a:normAutofit/>
          </a:bodyPr>
          <a:lstStyle/>
          <a:p>
            <a:pPr algn="ctr"/>
            <a:r>
              <a:rPr lang="en-US" dirty="0">
                <a:effectLst>
                  <a:outerShdw blurRad="38100" dist="38100" dir="2700000" algn="tl">
                    <a:srgbClr val="000000">
                      <a:alpha val="43137"/>
                    </a:srgbClr>
                  </a:outerShdw>
                </a:effectLst>
              </a:rPr>
              <a:t>A Closer Look At Accommodations and Food Services In Leisure and Hospitality</a:t>
            </a:r>
          </a:p>
        </p:txBody>
      </p:sp>
      <p:graphicFrame>
        <p:nvGraphicFramePr>
          <p:cNvPr id="5" name="Content Placeholder 2">
            <a:extLst>
              <a:ext uri="{FF2B5EF4-FFF2-40B4-BE49-F238E27FC236}">
                <a16:creationId xmlns:a16="http://schemas.microsoft.com/office/drawing/2014/main" id="{A19CF9A1-BF74-5372-B2FC-061F65543FBF}"/>
              </a:ext>
            </a:extLst>
          </p:cNvPr>
          <p:cNvGraphicFramePr>
            <a:graphicFrameLocks noGrp="1"/>
          </p:cNvGraphicFramePr>
          <p:nvPr>
            <p:ph idx="1"/>
            <p:extLst>
              <p:ext uri="{D42A27DB-BD31-4B8C-83A1-F6EECF244321}">
                <p14:modId xmlns:p14="http://schemas.microsoft.com/office/powerpoint/2010/main" val="300620354"/>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61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4D706-442A-4A87-BAEA-6037810C98A1}"/>
              </a:ext>
            </a:extLst>
          </p:cNvPr>
          <p:cNvSpPr>
            <a:spLocks noGrp="1"/>
          </p:cNvSpPr>
          <p:nvPr>
            <p:ph type="title"/>
          </p:nvPr>
        </p:nvSpPr>
        <p:spPr>
          <a:xfrm>
            <a:off x="1141413" y="202548"/>
            <a:ext cx="9905998" cy="1031892"/>
          </a:xfrm>
        </p:spPr>
        <p:txBody>
          <a:bodyPr>
            <a:normAutofit/>
          </a:bodyPr>
          <a:lstStyle/>
          <a:p>
            <a:pPr algn="ctr"/>
            <a:r>
              <a:rPr lang="en-US" sz="1600" b="1" dirty="0">
                <a:effectLst>
                  <a:outerShdw blurRad="38100" dist="38100" dir="2700000" algn="tl">
                    <a:srgbClr val="000000">
                      <a:alpha val="43137"/>
                    </a:srgbClr>
                  </a:outerShdw>
                </a:effectLst>
              </a:rPr>
              <a:t>The National Unemployment Situation</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Percent unemployed</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Source: BLS Current Population Survey</a:t>
            </a:r>
            <a:endParaRPr lang="en-US" sz="1600" dirty="0"/>
          </a:p>
        </p:txBody>
      </p:sp>
      <p:graphicFrame>
        <p:nvGraphicFramePr>
          <p:cNvPr id="5" name="Content Placeholder 4">
            <a:extLst>
              <a:ext uri="{FF2B5EF4-FFF2-40B4-BE49-F238E27FC236}">
                <a16:creationId xmlns:a16="http://schemas.microsoft.com/office/drawing/2014/main" id="{FBB9FB0D-6F10-0023-8C3D-B251E3E7490A}"/>
              </a:ext>
            </a:extLst>
          </p:cNvPr>
          <p:cNvGraphicFramePr>
            <a:graphicFrameLocks noGrp="1"/>
          </p:cNvGraphicFramePr>
          <p:nvPr>
            <p:ph idx="1"/>
            <p:extLst>
              <p:ext uri="{D42A27DB-BD31-4B8C-83A1-F6EECF244321}">
                <p14:modId xmlns:p14="http://schemas.microsoft.com/office/powerpoint/2010/main" val="2706278448"/>
              </p:ext>
            </p:extLst>
          </p:nvPr>
        </p:nvGraphicFramePr>
        <p:xfrm>
          <a:off x="1141413" y="1161288"/>
          <a:ext cx="9069236" cy="4855464"/>
        </p:xfrm>
        <a:graphic>
          <a:graphicData uri="http://schemas.openxmlformats.org/drawingml/2006/table">
            <a:tbl>
              <a:tblPr/>
              <a:tblGrid>
                <a:gridCol w="1254699">
                  <a:extLst>
                    <a:ext uri="{9D8B030D-6E8A-4147-A177-3AD203B41FA5}">
                      <a16:colId xmlns:a16="http://schemas.microsoft.com/office/drawing/2014/main" val="2524971751"/>
                    </a:ext>
                  </a:extLst>
                </a:gridCol>
                <a:gridCol w="1075666">
                  <a:extLst>
                    <a:ext uri="{9D8B030D-6E8A-4147-A177-3AD203B41FA5}">
                      <a16:colId xmlns:a16="http://schemas.microsoft.com/office/drawing/2014/main" val="3447138300"/>
                    </a:ext>
                  </a:extLst>
                </a:gridCol>
                <a:gridCol w="1205460">
                  <a:extLst>
                    <a:ext uri="{9D8B030D-6E8A-4147-A177-3AD203B41FA5}">
                      <a16:colId xmlns:a16="http://schemas.microsoft.com/office/drawing/2014/main" val="2672312084"/>
                    </a:ext>
                  </a:extLst>
                </a:gridCol>
                <a:gridCol w="2815394">
                  <a:extLst>
                    <a:ext uri="{9D8B030D-6E8A-4147-A177-3AD203B41FA5}">
                      <a16:colId xmlns:a16="http://schemas.microsoft.com/office/drawing/2014/main" val="3908153223"/>
                    </a:ext>
                  </a:extLst>
                </a:gridCol>
                <a:gridCol w="736515">
                  <a:extLst>
                    <a:ext uri="{9D8B030D-6E8A-4147-A177-3AD203B41FA5}">
                      <a16:colId xmlns:a16="http://schemas.microsoft.com/office/drawing/2014/main" val="890811755"/>
                    </a:ext>
                  </a:extLst>
                </a:gridCol>
                <a:gridCol w="1981502">
                  <a:extLst>
                    <a:ext uri="{9D8B030D-6E8A-4147-A177-3AD203B41FA5}">
                      <a16:colId xmlns:a16="http://schemas.microsoft.com/office/drawing/2014/main" val="2691121612"/>
                    </a:ext>
                  </a:extLst>
                </a:gridCol>
              </a:tblGrid>
              <a:tr h="696458">
                <a:tc gridSpan="6">
                  <a:txBody>
                    <a:bodyPr/>
                    <a:lstStyle/>
                    <a:p>
                      <a:pPr algn="ctr" rtl="0" fontAlgn="b">
                        <a:spcBef>
                          <a:spcPts val="0"/>
                        </a:spcBef>
                        <a:spcAft>
                          <a:spcPts val="0"/>
                        </a:spcAft>
                      </a:pPr>
                      <a:r>
                        <a:rPr lang="en-US" sz="1800" b="0" i="0" u="none" strike="noStrike" dirty="0">
                          <a:solidFill>
                            <a:srgbClr val="000000"/>
                          </a:solidFill>
                          <a:effectLst/>
                          <a:latin typeface="Tw Cen MT" panose="020B0602020104020603" pitchFamily="34" charset="0"/>
                        </a:rPr>
                        <a:t>Seasonally Adjusted</a:t>
                      </a:r>
                      <a:endParaRPr lang="en-US" sz="1800" b="0" i="0" u="none" strike="noStrike" dirty="0">
                        <a:effectLst/>
                        <a:latin typeface="Arial" panose="020B0604020202020204" pitchFamily="34" charset="0"/>
                      </a:endParaRPr>
                    </a:p>
                  </a:txBody>
                  <a:tcPr marL="64631" marR="64631" marT="32315" marB="32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234628"/>
                  </a:ext>
                </a:extLst>
              </a:tr>
              <a:tr h="394839">
                <a:tc>
                  <a:txBody>
                    <a:bodyPr/>
                    <a:lstStyle/>
                    <a:p>
                      <a:pPr algn="ctr" rtl="0" fontAlgn="b">
                        <a:spcBef>
                          <a:spcPts val="0"/>
                        </a:spcBef>
                        <a:spcAft>
                          <a:spcPts val="0"/>
                        </a:spcAft>
                      </a:pPr>
                      <a:r>
                        <a:rPr lang="en-US" sz="1800" b="0" i="0" u="none" strike="noStrike" dirty="0">
                          <a:solidFill>
                            <a:srgbClr val="000000"/>
                          </a:solidFill>
                          <a:effectLst/>
                          <a:latin typeface="Tw Cen MT" panose="020B0602020104020603" pitchFamily="34" charset="0"/>
                        </a:rPr>
                        <a:t>Month</a:t>
                      </a:r>
                      <a:endParaRPr lang="en-US" sz="1800" b="0" i="0" u="none" strike="noStrike" dirty="0">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rgbClr val="000000"/>
                          </a:solidFill>
                          <a:effectLst/>
                          <a:latin typeface="Tw Cen MT" panose="020B0602020104020603" pitchFamily="34" charset="0"/>
                        </a:rPr>
                        <a:t>Total</a:t>
                      </a:r>
                      <a:endParaRPr lang="en-US" sz="1800" b="0" i="0" u="none" strike="noStrike" dirty="0">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a:solidFill>
                            <a:srgbClr val="000000"/>
                          </a:solidFill>
                          <a:effectLst/>
                          <a:latin typeface="Tw Cen MT" panose="020B0602020104020603" pitchFamily="34" charset="0"/>
                        </a:rPr>
                        <a:t>White</a:t>
                      </a:r>
                      <a:endParaRPr lang="en-US" sz="1800" b="0" i="0" u="none" strike="noStrike">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a:solidFill>
                            <a:srgbClr val="000000"/>
                          </a:solidFill>
                          <a:effectLst/>
                          <a:latin typeface="Tw Cen MT" panose="020B0602020104020603" pitchFamily="34" charset="0"/>
                        </a:rPr>
                        <a:t>Black or African American</a:t>
                      </a:r>
                      <a:endParaRPr lang="en-US" sz="1800" b="0" i="0" u="none" strike="noStrike">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a:solidFill>
                            <a:srgbClr val="000000"/>
                          </a:solidFill>
                          <a:effectLst/>
                          <a:latin typeface="Tw Cen MT" panose="020B0602020104020603" pitchFamily="34" charset="0"/>
                        </a:rPr>
                        <a:t>Asian</a:t>
                      </a:r>
                      <a:endParaRPr lang="en-US" sz="1800" b="0" i="0" u="none" strike="noStrike">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rgbClr val="000000"/>
                          </a:solidFill>
                          <a:effectLst/>
                          <a:latin typeface="Tw Cen MT" panose="020B0602020104020603" pitchFamily="34" charset="0"/>
                        </a:rPr>
                        <a:t>Hispanic or Latino</a:t>
                      </a:r>
                      <a:endParaRPr lang="en-US" sz="1800" b="0" i="0" u="none" strike="noStrike" dirty="0">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45714669"/>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Dec 2021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3.9</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3.3</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7.0</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726454129"/>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Dec 2022</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3.0</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2.4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5853583"/>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Jan 2023</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2.8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828163008"/>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September</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2.9</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4.6</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17876408"/>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October</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251040231"/>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November</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3.3</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4.6</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87271648"/>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December</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5.2</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5.0</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539911957"/>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Jan. 2024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5.3</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2.9</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5.0</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48704033"/>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June</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6.4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4.9</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651239188"/>
                  </a:ext>
                </a:extLst>
              </a:tr>
              <a:tr h="327040">
                <a:tc>
                  <a:txBody>
                    <a:bodyPr/>
                    <a:lstStyle/>
                    <a:p>
                      <a:pPr algn="ctr" rtl="0" fontAlgn="b">
                        <a:spcBef>
                          <a:spcPts val="0"/>
                        </a:spcBef>
                        <a:spcAft>
                          <a:spcPts val="0"/>
                        </a:spcAft>
                      </a:pPr>
                      <a:r>
                        <a:rPr lang="en-US" sz="1800" b="0" i="0" u="none" strike="noStrike" dirty="0">
                          <a:solidFill>
                            <a:schemeClr val="bg1"/>
                          </a:solidFill>
                          <a:effectLst/>
                          <a:latin typeface="+mn-lt"/>
                        </a:rPr>
                        <a:t>September</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3.6</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208486983"/>
                  </a:ext>
                </a:extLst>
              </a:tr>
            </a:tbl>
          </a:graphicData>
        </a:graphic>
      </p:graphicFrame>
    </p:spTree>
    <p:extLst>
      <p:ext uri="{BB962C8B-B14F-4D97-AF65-F5344CB8AC3E}">
        <p14:creationId xmlns:p14="http://schemas.microsoft.com/office/powerpoint/2010/main" val="3245039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50D6-8254-4C63-A90A-492B2F73994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76178E-FE11-45A3-9BA0-BBB12AC3623A}"/>
              </a:ext>
            </a:extLst>
          </p:cNvPr>
          <p:cNvSpPr>
            <a:spLocks noGrp="1"/>
          </p:cNvSpPr>
          <p:nvPr>
            <p:ph idx="1"/>
          </p:nvPr>
        </p:nvSpPr>
        <p:spPr>
          <a:xfrm>
            <a:off x="1141412" y="618518"/>
            <a:ext cx="9905999" cy="5371221"/>
          </a:xfrm>
        </p:spPr>
        <p:style>
          <a:lnRef idx="1">
            <a:schemeClr val="dk1"/>
          </a:lnRef>
          <a:fillRef idx="3">
            <a:schemeClr val="dk1"/>
          </a:fillRef>
          <a:effectRef idx="2">
            <a:schemeClr val="dk1"/>
          </a:effectRef>
          <a:fontRef idx="minor">
            <a:schemeClr val="lt1"/>
          </a:fontRef>
        </p:style>
        <p:txBody>
          <a:bodyPr>
            <a:normAutofit/>
          </a:bodyPr>
          <a:lstStyle/>
          <a:p>
            <a:pPr marL="0" indent="0" algn="ctr">
              <a:buNone/>
            </a:pPr>
            <a:endParaRPr lang="en-US" sz="4400" dirty="0"/>
          </a:p>
          <a:p>
            <a:pPr marL="0" indent="0" algn="ctr">
              <a:buNone/>
            </a:pPr>
            <a:r>
              <a:rPr lang="en-US" sz="4400" dirty="0">
                <a:ln w="0"/>
                <a:effectLst>
                  <a:outerShdw blurRad="38100" dist="19050" dir="2700000" algn="tl" rotWithShape="0">
                    <a:schemeClr val="dk1">
                      <a:alpha val="40000"/>
                    </a:schemeClr>
                  </a:outerShdw>
                </a:effectLst>
              </a:rPr>
              <a:t>A SNAPSHOT OF  </a:t>
            </a:r>
          </a:p>
          <a:p>
            <a:pPr marL="0" indent="0" algn="ctr">
              <a:buNone/>
            </a:pPr>
            <a:r>
              <a:rPr lang="en-US" sz="4400" dirty="0">
                <a:ln w="0"/>
                <a:effectLst>
                  <a:outerShdw blurRad="38100" dist="19050" dir="2700000" algn="tl" rotWithShape="0">
                    <a:schemeClr val="dk1">
                      <a:alpha val="40000"/>
                    </a:schemeClr>
                  </a:outerShdw>
                </a:effectLst>
              </a:rPr>
              <a:t>CONSUMER BEHAVIOR</a:t>
            </a:r>
          </a:p>
          <a:p>
            <a:pPr marL="0" indent="0" algn="ctr">
              <a:buNone/>
            </a:pPr>
            <a:r>
              <a:rPr lang="en-US" sz="2800" dirty="0">
                <a:ln w="0"/>
                <a:effectLst>
                  <a:outerShdw blurRad="38100" dist="19050" dir="2700000" algn="tl" rotWithShape="0">
                    <a:schemeClr val="dk1">
                      <a:alpha val="40000"/>
                    </a:schemeClr>
                  </a:outerShdw>
                </a:effectLst>
              </a:rPr>
              <a:t>Source: BEA and Census Bureau</a:t>
            </a:r>
          </a:p>
        </p:txBody>
      </p:sp>
    </p:spTree>
    <p:extLst>
      <p:ext uri="{BB962C8B-B14F-4D97-AF65-F5344CB8AC3E}">
        <p14:creationId xmlns:p14="http://schemas.microsoft.com/office/powerpoint/2010/main" val="44743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2474DB44-D1F2-1F9F-9C65-9D956ABF2E9C}"/>
              </a:ext>
            </a:extLst>
          </p:cNvPr>
          <p:cNvSpPr>
            <a:spLocks noGrp="1"/>
          </p:cNvSpPr>
          <p:nvPr>
            <p:ph idx="1"/>
          </p:nvPr>
        </p:nvSpPr>
        <p:spPr>
          <a:xfrm>
            <a:off x="844619" y="527050"/>
            <a:ext cx="3211001" cy="5679739"/>
          </a:xfrm>
        </p:spPr>
        <p:txBody>
          <a:bodyPr>
            <a:normAutofit/>
          </a:bodyPr>
          <a:lstStyle/>
          <a:p>
            <a:r>
              <a:rPr lang="en-US" b="1" dirty="0">
                <a:solidFill>
                  <a:srgbClr val="FFFF00"/>
                </a:solidFill>
                <a:effectLst>
                  <a:outerShdw blurRad="38100" dist="38100" dir="2700000" algn="tl">
                    <a:srgbClr val="000000">
                      <a:alpha val="43137"/>
                    </a:srgbClr>
                  </a:outerShdw>
                </a:effectLst>
              </a:rPr>
              <a:t>Loans, Credit Card and other Revolving Plans.</a:t>
            </a:r>
          </a:p>
          <a:p>
            <a:r>
              <a:rPr lang="en-US" sz="2800" b="1" dirty="0">
                <a:solidFill>
                  <a:srgbClr val="FFFF00"/>
                </a:solidFill>
                <a:effectLst>
                  <a:outerShdw blurRad="38100" dist="38100" dir="2700000" algn="tl">
                    <a:srgbClr val="000000">
                      <a:alpha val="43137"/>
                    </a:srgbClr>
                  </a:outerShdw>
                </a:effectLst>
              </a:rPr>
              <a:t>Savings Rate as a Percentage of Disposable Income Remains a Historical Low Level. </a:t>
            </a:r>
            <a:r>
              <a:rPr lang="en-US" sz="2000" b="1" dirty="0">
                <a:solidFill>
                  <a:srgbClr val="C00000"/>
                </a:solidFill>
                <a:effectLst>
                  <a:outerShdw blurRad="38100" dist="38100" dir="2700000" algn="tl">
                    <a:srgbClr val="000000">
                      <a:alpha val="43137"/>
                    </a:srgbClr>
                  </a:outerShdw>
                </a:effectLst>
              </a:rPr>
              <a:t>(recall savings rate in “Summary of U.S.” Chart)</a:t>
            </a:r>
          </a:p>
        </p:txBody>
      </p:sp>
      <p:grpSp>
        <p:nvGrpSpPr>
          <p:cNvPr id="19" name="Group 1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3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pic>
        <p:nvPicPr>
          <p:cNvPr id="3" name="Picture 2" descr="A graph showing a line&#10;&#10;Description automatically generated">
            <a:extLst>
              <a:ext uri="{FF2B5EF4-FFF2-40B4-BE49-F238E27FC236}">
                <a16:creationId xmlns:a16="http://schemas.microsoft.com/office/drawing/2014/main" id="{49C85EED-E11F-4F44-3A59-650356F03942}"/>
              </a:ext>
            </a:extLst>
          </p:cNvPr>
          <p:cNvPicPr>
            <a:picLocks noChangeAspect="1"/>
          </p:cNvPicPr>
          <p:nvPr/>
        </p:nvPicPr>
        <p:blipFill>
          <a:blip r:embed="rId3"/>
          <a:stretch>
            <a:fillRect/>
          </a:stretch>
        </p:blipFill>
        <p:spPr>
          <a:xfrm>
            <a:off x="4098482" y="1026368"/>
            <a:ext cx="7945880" cy="5656149"/>
          </a:xfrm>
          <a:prstGeom prst="rect">
            <a:avLst/>
          </a:prstGeom>
        </p:spPr>
      </p:pic>
      <p:sp>
        <p:nvSpPr>
          <p:cNvPr id="4" name="Rectangle 3">
            <a:extLst>
              <a:ext uri="{FF2B5EF4-FFF2-40B4-BE49-F238E27FC236}">
                <a16:creationId xmlns:a16="http://schemas.microsoft.com/office/drawing/2014/main" id="{21EEC016-2F7C-A312-BCAB-0F0484E84511}"/>
              </a:ext>
            </a:extLst>
          </p:cNvPr>
          <p:cNvSpPr/>
          <p:nvPr/>
        </p:nvSpPr>
        <p:spPr>
          <a:xfrm>
            <a:off x="4899049" y="1896269"/>
            <a:ext cx="4860771" cy="71630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400" dirty="0"/>
              <a:t>Current Debt Level as of September  11, 2024  =$1.063 trillion </a:t>
            </a:r>
          </a:p>
        </p:txBody>
      </p:sp>
      <p:cxnSp>
        <p:nvCxnSpPr>
          <p:cNvPr id="9" name="Straight Arrow Connector 8">
            <a:extLst>
              <a:ext uri="{FF2B5EF4-FFF2-40B4-BE49-F238E27FC236}">
                <a16:creationId xmlns:a16="http://schemas.microsoft.com/office/drawing/2014/main" id="{74DE518D-601A-5B0C-7AAC-5635820850D8}"/>
              </a:ext>
            </a:extLst>
          </p:cNvPr>
          <p:cNvCxnSpPr>
            <a:cxnSpLocks/>
            <a:stCxn id="4" idx="3"/>
          </p:cNvCxnSpPr>
          <p:nvPr/>
        </p:nvCxnSpPr>
        <p:spPr>
          <a:xfrm flipV="1">
            <a:off x="9759820" y="1801813"/>
            <a:ext cx="2080727" cy="4526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4607567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6" name="Rectangle 5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5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9" name="Content Placeholder 8">
            <a:extLst>
              <a:ext uri="{FF2B5EF4-FFF2-40B4-BE49-F238E27FC236}">
                <a16:creationId xmlns:a16="http://schemas.microsoft.com/office/drawing/2014/main" id="{852F97D9-FE0D-3610-4856-0AE7CAA13B4C}"/>
              </a:ext>
            </a:extLst>
          </p:cNvPr>
          <p:cNvSpPr>
            <a:spLocks noGrp="1"/>
          </p:cNvSpPr>
          <p:nvPr>
            <p:ph idx="1"/>
          </p:nvPr>
        </p:nvSpPr>
        <p:spPr>
          <a:xfrm>
            <a:off x="844620" y="465665"/>
            <a:ext cx="2862444" cy="5741124"/>
          </a:xfrm>
        </p:spPr>
        <p:txBody>
          <a:bodyPr>
            <a:normAutofit/>
          </a:bodyPr>
          <a:lstStyle/>
          <a:p>
            <a:pPr marL="0" indent="0" algn="ctr">
              <a:buNone/>
            </a:pPr>
            <a:endParaRPr lang="en-US" sz="1400" dirty="0">
              <a:solidFill>
                <a:srgbClr val="FFFFFF"/>
              </a:solidFill>
            </a:endParaRPr>
          </a:p>
          <a:p>
            <a:pPr marL="0" indent="0" algn="ctr">
              <a:buNone/>
            </a:pPr>
            <a:endParaRPr lang="en-US" sz="1400" dirty="0">
              <a:solidFill>
                <a:srgbClr val="FFFFFF"/>
              </a:solidFill>
            </a:endParaRPr>
          </a:p>
          <a:p>
            <a:pPr marL="0" indent="0" algn="ctr">
              <a:buNone/>
            </a:pPr>
            <a:r>
              <a:rPr lang="en-US" sz="4400" dirty="0">
                <a:solidFill>
                  <a:srgbClr val="FFFFFF"/>
                </a:solidFill>
                <a:effectLst>
                  <a:outerShdw blurRad="38100" dist="38100" dir="2700000" algn="tl">
                    <a:srgbClr val="000000">
                      <a:alpha val="43137"/>
                    </a:srgbClr>
                  </a:outerShdw>
                </a:effectLst>
              </a:rPr>
              <a:t>SUMMARY OF </a:t>
            </a:r>
          </a:p>
          <a:p>
            <a:pPr marL="0" indent="0" algn="ctr">
              <a:buNone/>
            </a:pPr>
            <a:r>
              <a:rPr lang="en-US" sz="4400" dirty="0">
                <a:solidFill>
                  <a:srgbClr val="FFFFFF"/>
                </a:solidFill>
                <a:effectLst>
                  <a:outerShdw blurRad="38100" dist="38100" dir="2700000" algn="tl">
                    <a:srgbClr val="000000">
                      <a:alpha val="43137"/>
                    </a:srgbClr>
                  </a:outerShdw>
                </a:effectLst>
              </a:rPr>
              <a:t>U.S. DATA</a:t>
            </a:r>
          </a:p>
        </p:txBody>
      </p:sp>
      <p:grpSp>
        <p:nvGrpSpPr>
          <p:cNvPr id="60" name="Group 5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6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7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7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8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8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8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8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8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8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8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8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graphicFrame>
        <p:nvGraphicFramePr>
          <p:cNvPr id="2" name="Table 1">
            <a:extLst>
              <a:ext uri="{FF2B5EF4-FFF2-40B4-BE49-F238E27FC236}">
                <a16:creationId xmlns:a16="http://schemas.microsoft.com/office/drawing/2014/main" id="{847CBD4E-55D2-3C47-277F-41A8E7E8E5AB}"/>
              </a:ext>
            </a:extLst>
          </p:cNvPr>
          <p:cNvGraphicFramePr>
            <a:graphicFrameLocks noGrp="1"/>
          </p:cNvGraphicFramePr>
          <p:nvPr>
            <p:extLst>
              <p:ext uri="{D42A27DB-BD31-4B8C-83A1-F6EECF244321}">
                <p14:modId xmlns:p14="http://schemas.microsoft.com/office/powerpoint/2010/main" val="3737802144"/>
              </p:ext>
            </p:extLst>
          </p:nvPr>
        </p:nvGraphicFramePr>
        <p:xfrm>
          <a:off x="4261104" y="109729"/>
          <a:ext cx="7783258" cy="6117438"/>
        </p:xfrm>
        <a:graphic>
          <a:graphicData uri="http://schemas.openxmlformats.org/drawingml/2006/table">
            <a:tbl>
              <a:tblPr firstRow="1" bandRow="1">
                <a:tableStyleId>{D7AC3CCA-C797-4891-BE02-D94E43425B78}</a:tableStyleId>
              </a:tblPr>
              <a:tblGrid>
                <a:gridCol w="6533934">
                  <a:extLst>
                    <a:ext uri="{9D8B030D-6E8A-4147-A177-3AD203B41FA5}">
                      <a16:colId xmlns:a16="http://schemas.microsoft.com/office/drawing/2014/main" val="2803979248"/>
                    </a:ext>
                  </a:extLst>
                </a:gridCol>
                <a:gridCol w="1249324">
                  <a:extLst>
                    <a:ext uri="{9D8B030D-6E8A-4147-A177-3AD203B41FA5}">
                      <a16:colId xmlns:a16="http://schemas.microsoft.com/office/drawing/2014/main" val="2002369068"/>
                    </a:ext>
                  </a:extLst>
                </a:gridCol>
              </a:tblGrid>
              <a:tr h="372690">
                <a:tc gridSpan="2">
                  <a:txBody>
                    <a:bodyPr/>
                    <a:lstStyle/>
                    <a:p>
                      <a:pPr algn="ctr" rtl="0" fontAlgn="b"/>
                      <a:r>
                        <a:rPr lang="en-US" sz="1500" u="none" strike="noStrike" dirty="0">
                          <a:effectLst/>
                        </a:rPr>
                        <a:t>Annualized </a:t>
                      </a:r>
                      <a:endParaRPr lang="en-US" sz="1500" b="1" i="0" u="none" strike="noStrike" dirty="0">
                        <a:solidFill>
                          <a:srgbClr val="000000"/>
                        </a:solidFill>
                        <a:effectLst/>
                        <a:latin typeface="Tw Cen MT" panose="020B0602020104020603" pitchFamily="34" charset="0"/>
                      </a:endParaRPr>
                    </a:p>
                  </a:txBody>
                  <a:tcPr marL="1753" marR="1753" marT="1753" marB="0" anchor="b"/>
                </a:tc>
                <a:tc hMerge="1">
                  <a:txBody>
                    <a:bodyPr/>
                    <a:lstStyle/>
                    <a:p>
                      <a:endParaRPr lang="en-US"/>
                    </a:p>
                  </a:txBody>
                  <a:tcPr/>
                </a:tc>
                <a:extLst>
                  <a:ext uri="{0D108BD9-81ED-4DB2-BD59-A6C34878D82A}">
                    <a16:rowId xmlns:a16="http://schemas.microsoft.com/office/drawing/2014/main" val="2398581997"/>
                  </a:ext>
                </a:extLst>
              </a:tr>
              <a:tr h="222278">
                <a:tc>
                  <a:txBody>
                    <a:bodyPr/>
                    <a:lstStyle/>
                    <a:p>
                      <a:pPr algn="ctr" rtl="0" fontAlgn="b"/>
                      <a:r>
                        <a:rPr lang="en-US" sz="1200" u="none" strike="noStrike" dirty="0">
                          <a:effectLst/>
                        </a:rPr>
                        <a:t>Real GDP 2</a:t>
                      </a:r>
                      <a:r>
                        <a:rPr lang="en-US" sz="1200" u="none" strike="noStrike" baseline="30000" dirty="0">
                          <a:effectLst/>
                        </a:rPr>
                        <a:t>nd</a:t>
                      </a:r>
                      <a:r>
                        <a:rPr lang="en-US" sz="1200" u="none" strike="noStrike" dirty="0">
                          <a:effectLst/>
                        </a:rPr>
                        <a:t> Quarter 2024 (3</a:t>
                      </a:r>
                      <a:r>
                        <a:rPr lang="en-US" sz="1200" u="none" strike="noStrike" baseline="30000" dirty="0">
                          <a:effectLst/>
                        </a:rPr>
                        <a:t>rd</a:t>
                      </a:r>
                      <a:r>
                        <a:rPr lang="en-US" sz="1200" u="none" strike="noStrike" dirty="0">
                          <a:effectLst/>
                        </a:rPr>
                        <a:t> estimate)</a:t>
                      </a:r>
                      <a:endParaRPr lang="en-US" sz="1200" b="0" i="0" u="none" strike="noStrike" dirty="0">
                        <a:solidFill>
                          <a:srgbClr val="000000"/>
                        </a:solidFill>
                        <a:effectLst/>
                        <a:latin typeface="Tw Cen MT" panose="020B0602020104020603" pitchFamily="34" charset="0"/>
                      </a:endParaRPr>
                    </a:p>
                  </a:txBody>
                  <a:tcPr marL="1753" marR="1753" marT="1753" marB="0" anchor="b">
                    <a:solidFill>
                      <a:srgbClr val="FFFF00"/>
                    </a:solidFill>
                  </a:tcPr>
                </a:tc>
                <a:tc>
                  <a:txBody>
                    <a:bodyPr/>
                    <a:lstStyle/>
                    <a:p>
                      <a:pPr algn="ctr" rtl="0" fontAlgn="b"/>
                      <a:r>
                        <a:rPr lang="en-US" sz="1200" u="none" strike="noStrike" dirty="0">
                          <a:effectLst>
                            <a:outerShdw blurRad="50800" dist="38100" algn="tr" rotWithShape="0">
                              <a:prstClr val="black">
                                <a:alpha val="40000"/>
                              </a:prstClr>
                            </a:outerShdw>
                          </a:effectLst>
                        </a:rPr>
                        <a:t>3.0%</a:t>
                      </a:r>
                      <a:endParaRPr lang="en-US" sz="1200" b="0" i="0" u="none" strike="noStrike" dirty="0">
                        <a:solidFill>
                          <a:srgbClr val="FF0000"/>
                        </a:solidFill>
                        <a:effectLst>
                          <a:outerShdw blurRad="50800" dist="38100" algn="tr" rotWithShape="0">
                            <a:prstClr val="black">
                              <a:alpha val="40000"/>
                            </a:prstClr>
                          </a:outerShdw>
                        </a:effectLst>
                        <a:latin typeface="Tw Cen MT" panose="020B0602020104020603" pitchFamily="34" charset="0"/>
                      </a:endParaRPr>
                    </a:p>
                  </a:txBody>
                  <a:tcPr marL="1753" marR="1753" marT="1753" marB="0" anchor="b">
                    <a:solidFill>
                      <a:srgbClr val="FFFF00"/>
                    </a:solidFill>
                  </a:tcPr>
                </a:tc>
                <a:extLst>
                  <a:ext uri="{0D108BD9-81ED-4DB2-BD59-A6C34878D82A}">
                    <a16:rowId xmlns:a16="http://schemas.microsoft.com/office/drawing/2014/main" val="1855442355"/>
                  </a:ext>
                </a:extLst>
              </a:tr>
              <a:tr h="222278">
                <a:tc>
                  <a:txBody>
                    <a:bodyPr/>
                    <a:lstStyle/>
                    <a:p>
                      <a:pPr algn="ctr" rtl="0" fontAlgn="b"/>
                      <a:r>
                        <a:rPr lang="en-US" sz="1200" u="none" strike="noStrike" dirty="0">
                          <a:effectLst/>
                        </a:rPr>
                        <a:t>Current-Dollar (annualized)</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5.6%</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4293195777"/>
                  </a:ext>
                </a:extLst>
              </a:tr>
              <a:tr h="222278">
                <a:tc>
                  <a:txBody>
                    <a:bodyPr/>
                    <a:lstStyle/>
                    <a:p>
                      <a:pPr algn="ctr" rtl="0" fontAlgn="b"/>
                      <a:r>
                        <a:rPr lang="en-US" sz="1200" u="none" strike="noStrike" dirty="0">
                          <a:effectLst/>
                        </a:rPr>
                        <a:t>Real GDP 2</a:t>
                      </a:r>
                      <a:r>
                        <a:rPr lang="en-US" sz="1200" u="none" strike="noStrike" baseline="30000" dirty="0">
                          <a:effectLst/>
                        </a:rPr>
                        <a:t>nd</a:t>
                      </a:r>
                      <a:r>
                        <a:rPr lang="en-US" sz="1200" u="none" strike="noStrike" dirty="0">
                          <a:effectLst/>
                        </a:rPr>
                        <a:t> Quarter 2023 (Final Estimate)</a:t>
                      </a:r>
                      <a:endParaRPr lang="en-US" sz="1200" b="0" i="0" u="none" strike="noStrike" dirty="0">
                        <a:solidFill>
                          <a:srgbClr val="000000"/>
                        </a:solidFill>
                        <a:effectLst/>
                        <a:latin typeface="Tw Cen MT" panose="020B0602020104020603" pitchFamily="34" charset="0"/>
                      </a:endParaRPr>
                    </a:p>
                  </a:txBody>
                  <a:tcPr marL="1753" marR="1753" marT="1753" marB="0" anchor="b">
                    <a:solidFill>
                      <a:srgbClr val="FFFF00"/>
                    </a:solidFill>
                  </a:tcPr>
                </a:tc>
                <a:tc>
                  <a:txBody>
                    <a:bodyPr/>
                    <a:lstStyle/>
                    <a:p>
                      <a:pPr algn="ctr" rtl="0" fontAlgn="b"/>
                      <a:r>
                        <a:rPr lang="en-US" sz="1200" b="0" i="0" u="none" strike="noStrike" dirty="0">
                          <a:solidFill>
                            <a:schemeClr val="tx1"/>
                          </a:solidFill>
                          <a:effectLst>
                            <a:outerShdw blurRad="50800" dist="38100" algn="tr" rotWithShape="0">
                              <a:prstClr val="black">
                                <a:alpha val="40000"/>
                              </a:prstClr>
                            </a:outerShdw>
                          </a:effectLst>
                          <a:latin typeface="Tw Cen MT" panose="020B0602020104020603" pitchFamily="34" charset="0"/>
                        </a:rPr>
                        <a:t>2.1%</a:t>
                      </a:r>
                    </a:p>
                  </a:txBody>
                  <a:tcPr marL="1753" marR="1753" marT="1753" marB="0" anchor="b">
                    <a:solidFill>
                      <a:srgbClr val="FFFF00"/>
                    </a:solidFill>
                  </a:tcPr>
                </a:tc>
                <a:extLst>
                  <a:ext uri="{0D108BD9-81ED-4DB2-BD59-A6C34878D82A}">
                    <a16:rowId xmlns:a16="http://schemas.microsoft.com/office/drawing/2014/main" val="1168535132"/>
                  </a:ext>
                </a:extLst>
              </a:tr>
              <a:tr h="282642">
                <a:tc>
                  <a:txBody>
                    <a:bodyPr/>
                    <a:lstStyle/>
                    <a:p>
                      <a:pPr algn="ctr" rtl="0" fontAlgn="b"/>
                      <a:r>
                        <a:rPr lang="en-US" sz="1200" u="none" strike="noStrike" dirty="0">
                          <a:effectLst/>
                        </a:rPr>
                        <a:t>Current-Dollars (annualized)</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a:solidFill>
                            <a:schemeClr val="tx1"/>
                          </a:solidFill>
                          <a:effectLst/>
                        </a:rPr>
                        <a:t>4.1%</a:t>
                      </a:r>
                      <a:endParaRPr lang="en-US" sz="1200" b="0" i="0" u="none" strike="noStrike" dirty="0">
                        <a:solidFill>
                          <a:schemeClr val="tx1"/>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1159379783"/>
                  </a:ext>
                </a:extLst>
              </a:tr>
              <a:tr h="222278">
                <a:tc>
                  <a:txBody>
                    <a:bodyPr/>
                    <a:lstStyle/>
                    <a:p>
                      <a:pPr algn="ctr" rtl="0" fontAlgn="b"/>
                      <a:r>
                        <a:rPr lang="en-US" sz="1200" u="none" strike="noStrike" dirty="0">
                          <a:solidFill>
                            <a:srgbClr val="FF0000"/>
                          </a:solidFill>
                          <a:effectLst/>
                          <a:latin typeface="+mn-lt"/>
                        </a:rPr>
                        <a:t>Source</a:t>
                      </a:r>
                      <a:r>
                        <a:rPr lang="en-US" sz="1200" u="none" strike="noStrike" dirty="0">
                          <a:solidFill>
                            <a:srgbClr val="FF0000"/>
                          </a:solidFill>
                          <a:effectLst/>
                        </a:rPr>
                        <a:t>: Bureau of Economic Analysis</a:t>
                      </a:r>
                      <a:endParaRPr lang="en-US" sz="1200" b="1" i="0" u="none" strike="noStrike" dirty="0">
                        <a:solidFill>
                          <a:srgbClr val="FF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solidFill>
                            <a:srgbClr val="FF0000"/>
                          </a:solidFill>
                          <a:effectLst/>
                        </a:rPr>
                        <a:t> </a:t>
                      </a:r>
                      <a:endParaRPr lang="en-US" sz="1200" b="0" i="0" u="none" strike="noStrike" dirty="0">
                        <a:solidFill>
                          <a:srgbClr val="FF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903329291"/>
                  </a:ext>
                </a:extLst>
              </a:tr>
              <a:tr h="222278">
                <a:tc>
                  <a:txBody>
                    <a:bodyPr/>
                    <a:lstStyle/>
                    <a:p>
                      <a:pPr algn="l"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1936174302"/>
                  </a:ext>
                </a:extLst>
              </a:tr>
              <a:tr h="222278">
                <a:tc gridSpan="2">
                  <a:txBody>
                    <a:bodyPr/>
                    <a:lstStyle/>
                    <a:p>
                      <a:pPr algn="ctr" rtl="0" fontAlgn="b"/>
                      <a:r>
                        <a:rPr lang="en-US" sz="1200" u="none" strike="noStrike" dirty="0">
                          <a:effectLst/>
                        </a:rPr>
                        <a:t>PCE Price Index (Change from Month Previous Year)</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tc hMerge="1">
                  <a:txBody>
                    <a:bodyPr/>
                    <a:lstStyle/>
                    <a:p>
                      <a:endParaRPr lang="en-US"/>
                    </a:p>
                  </a:txBody>
                  <a:tcPr/>
                </a:tc>
                <a:extLst>
                  <a:ext uri="{0D108BD9-81ED-4DB2-BD59-A6C34878D82A}">
                    <a16:rowId xmlns:a16="http://schemas.microsoft.com/office/drawing/2014/main" val="2650448125"/>
                  </a:ext>
                </a:extLst>
              </a:tr>
              <a:tr h="222278">
                <a:tc>
                  <a:txBody>
                    <a:bodyPr/>
                    <a:lstStyle/>
                    <a:p>
                      <a:pPr algn="ctr"/>
                      <a:r>
                        <a:rPr lang="en-US" sz="1200" dirty="0"/>
                        <a:t>August 2024</a:t>
                      </a:r>
                    </a:p>
                  </a:txBody>
                  <a:tcPr anchor="ctr"/>
                </a:tc>
                <a:tc>
                  <a:txBody>
                    <a:bodyPr/>
                    <a:lstStyle/>
                    <a:p>
                      <a:pPr algn="ctr"/>
                      <a:r>
                        <a:rPr lang="en-US" sz="1200" dirty="0"/>
                        <a:t>2.2%</a:t>
                      </a:r>
                    </a:p>
                  </a:txBody>
                  <a:tcPr anchor="ctr"/>
                </a:tc>
                <a:extLst>
                  <a:ext uri="{0D108BD9-81ED-4DB2-BD59-A6C34878D82A}">
                    <a16:rowId xmlns:a16="http://schemas.microsoft.com/office/drawing/2014/main" val="2934721288"/>
                  </a:ext>
                </a:extLst>
              </a:tr>
              <a:tr h="214703">
                <a:tc>
                  <a:txBody>
                    <a:bodyPr/>
                    <a:lstStyle/>
                    <a:p>
                      <a:pPr algn="ctr" fontAlgn="b"/>
                      <a:r>
                        <a:rPr lang="en-US" sz="1200" b="0" i="0" u="none" strike="noStrike" dirty="0">
                          <a:solidFill>
                            <a:srgbClr val="000000"/>
                          </a:solidFill>
                          <a:effectLst/>
                          <a:latin typeface="+mn-lt"/>
                        </a:rPr>
                        <a:t>July 2024</a:t>
                      </a:r>
                    </a:p>
                  </a:txBody>
                  <a:tcPr marL="9525" marR="9525" marT="9525" marB="0" anchor="b"/>
                </a:tc>
                <a:tc>
                  <a:txBody>
                    <a:bodyPr/>
                    <a:lstStyle/>
                    <a:p>
                      <a:pPr algn="ctr" rtl="0" fontAlgn="b"/>
                      <a:r>
                        <a:rPr lang="en-US" sz="1200" b="0" i="0" u="none" strike="noStrike" dirty="0">
                          <a:solidFill>
                            <a:srgbClr val="000000"/>
                          </a:solidFill>
                          <a:effectLst/>
                          <a:latin typeface="+mn-lt"/>
                        </a:rPr>
                        <a:t>2.5%</a:t>
                      </a:r>
                    </a:p>
                  </a:txBody>
                  <a:tcPr marL="9525" marR="9525" marT="9525" marB="0" anchor="b"/>
                </a:tc>
                <a:extLst>
                  <a:ext uri="{0D108BD9-81ED-4DB2-BD59-A6C34878D82A}">
                    <a16:rowId xmlns:a16="http://schemas.microsoft.com/office/drawing/2014/main" val="3099026131"/>
                  </a:ext>
                </a:extLst>
              </a:tr>
              <a:tr h="222278">
                <a:tc>
                  <a:txBody>
                    <a:bodyPr/>
                    <a:lstStyle/>
                    <a:p>
                      <a:pPr algn="ctr" fontAlgn="b"/>
                      <a:r>
                        <a:rPr lang="en-US" sz="1200" b="0" i="0" u="none" strike="noStrike" dirty="0">
                          <a:solidFill>
                            <a:srgbClr val="000000"/>
                          </a:solidFill>
                          <a:effectLst/>
                          <a:latin typeface="+mn-lt"/>
                        </a:rPr>
                        <a:t>June 2024</a:t>
                      </a:r>
                    </a:p>
                  </a:txBody>
                  <a:tcPr marL="9525" marR="9525" marT="9525" marB="0" anchor="b"/>
                </a:tc>
                <a:tc>
                  <a:txBody>
                    <a:bodyPr/>
                    <a:lstStyle/>
                    <a:p>
                      <a:pPr algn="ctr" fontAlgn="b"/>
                      <a:r>
                        <a:rPr lang="en-US" sz="1200" b="0" i="0" u="none" strike="noStrike" dirty="0">
                          <a:solidFill>
                            <a:srgbClr val="000000"/>
                          </a:solidFill>
                          <a:effectLst/>
                          <a:latin typeface="+mn-lt"/>
                        </a:rPr>
                        <a:t>2.4%</a:t>
                      </a:r>
                    </a:p>
                  </a:txBody>
                  <a:tcPr marL="9525" marR="9525" marT="9525" marB="0" anchor="b"/>
                </a:tc>
                <a:extLst>
                  <a:ext uri="{0D108BD9-81ED-4DB2-BD59-A6C34878D82A}">
                    <a16:rowId xmlns:a16="http://schemas.microsoft.com/office/drawing/2014/main" val="2788495567"/>
                  </a:ext>
                </a:extLst>
              </a:tr>
              <a:tr h="222278">
                <a:tc>
                  <a:txBody>
                    <a:bodyPr/>
                    <a:lstStyle/>
                    <a:p>
                      <a:pPr algn="ctr" fontAlgn="b"/>
                      <a:r>
                        <a:rPr lang="en-US" sz="1200" b="0" i="0" u="none" strike="noStrike" dirty="0">
                          <a:solidFill>
                            <a:srgbClr val="000000"/>
                          </a:solidFill>
                          <a:effectLst/>
                          <a:latin typeface="+mn-lt"/>
                        </a:rPr>
                        <a:t>May 2024</a:t>
                      </a:r>
                    </a:p>
                  </a:txBody>
                  <a:tcPr marL="9525" marR="9525" marT="9525" marB="0" anchor="b"/>
                </a:tc>
                <a:tc>
                  <a:txBody>
                    <a:bodyPr/>
                    <a:lstStyle/>
                    <a:p>
                      <a:pPr algn="ctr" fontAlgn="b"/>
                      <a:r>
                        <a:rPr lang="en-US" sz="1200" b="0" i="0" u="none" strike="noStrike" dirty="0">
                          <a:solidFill>
                            <a:srgbClr val="000000"/>
                          </a:solidFill>
                          <a:effectLst/>
                          <a:latin typeface="+mn-lt"/>
                        </a:rPr>
                        <a:t>2.6%</a:t>
                      </a:r>
                    </a:p>
                  </a:txBody>
                  <a:tcPr marL="9525" marR="9525" marT="9525" marB="0" anchor="b"/>
                </a:tc>
                <a:extLst>
                  <a:ext uri="{0D108BD9-81ED-4DB2-BD59-A6C34878D82A}">
                    <a16:rowId xmlns:a16="http://schemas.microsoft.com/office/drawing/2014/main" val="1374851804"/>
                  </a:ext>
                </a:extLst>
              </a:tr>
              <a:tr h="222278">
                <a:tc>
                  <a:txBody>
                    <a:bodyPr/>
                    <a:lstStyle/>
                    <a:p>
                      <a:pPr algn="ctr" fontAlgn="b"/>
                      <a:r>
                        <a:rPr lang="en-US" sz="1200" b="0" i="0" u="none" strike="noStrike" dirty="0">
                          <a:solidFill>
                            <a:srgbClr val="000000"/>
                          </a:solidFill>
                          <a:effectLst/>
                          <a:latin typeface="+mn-lt"/>
                        </a:rPr>
                        <a:t>January 2024</a:t>
                      </a:r>
                    </a:p>
                  </a:txBody>
                  <a:tcPr marL="9525" marR="9525" marT="9525" marB="0" anchor="b"/>
                </a:tc>
                <a:tc>
                  <a:txBody>
                    <a:bodyPr/>
                    <a:lstStyle/>
                    <a:p>
                      <a:pPr algn="ctr" rtl="0" fontAlgn="b"/>
                      <a:r>
                        <a:rPr lang="en-US" sz="1200" b="0" i="0" u="none" strike="noStrike" dirty="0">
                          <a:solidFill>
                            <a:srgbClr val="000000"/>
                          </a:solidFill>
                          <a:effectLst/>
                          <a:latin typeface="+mn-lt"/>
                        </a:rPr>
                        <a:t>2.4%</a:t>
                      </a:r>
                    </a:p>
                  </a:txBody>
                  <a:tcPr marL="9525" marR="9525" marT="9525" marB="0" anchor="b"/>
                </a:tc>
                <a:extLst>
                  <a:ext uri="{0D108BD9-81ED-4DB2-BD59-A6C34878D82A}">
                    <a16:rowId xmlns:a16="http://schemas.microsoft.com/office/drawing/2014/main" val="3837406972"/>
                  </a:ext>
                </a:extLst>
              </a:tr>
              <a:tr h="222278">
                <a:tc>
                  <a:txBody>
                    <a:bodyPr/>
                    <a:lstStyle/>
                    <a:p>
                      <a:pPr algn="ctr" rtl="0" fontAlgn="b"/>
                      <a:r>
                        <a:rPr lang="en-US" sz="1200" u="none" strike="noStrike" dirty="0">
                          <a:solidFill>
                            <a:srgbClr val="FF0000"/>
                          </a:solidFill>
                          <a:effectLst/>
                        </a:rPr>
                        <a:t>Source: Bureau of Economic Analysis</a:t>
                      </a:r>
                      <a:endParaRPr lang="en-US" sz="1200" b="1" i="0" u="none" strike="noStrike" dirty="0">
                        <a:solidFill>
                          <a:srgbClr val="FF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605430780"/>
                  </a:ext>
                </a:extLst>
              </a:tr>
              <a:tr h="222278">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3297027408"/>
                  </a:ext>
                </a:extLst>
              </a:tr>
              <a:tr h="222278">
                <a:tc>
                  <a:txBody>
                    <a:bodyPr/>
                    <a:lstStyle/>
                    <a:p>
                      <a:pPr algn="ctr" rtl="0" fontAlgn="b"/>
                      <a:r>
                        <a:rPr lang="en-US" sz="1200" u="none" strike="noStrike" dirty="0">
                          <a:effectLst/>
                        </a:rPr>
                        <a:t>Percentage Change Seasonally Adjusted Expenditures in Food and Drinking Places </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extLst>
                  <a:ext uri="{0D108BD9-81ED-4DB2-BD59-A6C34878D82A}">
                    <a16:rowId xmlns:a16="http://schemas.microsoft.com/office/drawing/2014/main" val="2443755457"/>
                  </a:ext>
                </a:extLst>
              </a:tr>
              <a:tr h="211093">
                <a:tc>
                  <a:txBody>
                    <a:bodyPr/>
                    <a:lstStyle/>
                    <a:p>
                      <a:pPr algn="ctr" rtl="0" fontAlgn="b"/>
                      <a:r>
                        <a:rPr lang="en-US" sz="1200" u="none" strike="noStrike" dirty="0">
                          <a:effectLst/>
                        </a:rPr>
                        <a:t>August 2019-August 2018</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fontAlgn="b"/>
                      <a:r>
                        <a:rPr lang="en-US" sz="1200" b="0" i="0" u="none" strike="noStrike" dirty="0">
                          <a:solidFill>
                            <a:srgbClr val="000000"/>
                          </a:solidFill>
                          <a:effectLst/>
                          <a:latin typeface="Tw Cen MT" panose="020B0602020104020603" pitchFamily="34" charset="0"/>
                        </a:rPr>
                        <a:t>4.3%</a:t>
                      </a:r>
                    </a:p>
                  </a:txBody>
                  <a:tcPr marL="9525" marR="9525" marT="9525" marB="0" anchor="b"/>
                </a:tc>
                <a:extLst>
                  <a:ext uri="{0D108BD9-81ED-4DB2-BD59-A6C34878D82A}">
                    <a16:rowId xmlns:a16="http://schemas.microsoft.com/office/drawing/2014/main" val="3871772857"/>
                  </a:ext>
                </a:extLst>
              </a:tr>
              <a:tr h="222278">
                <a:tc>
                  <a:txBody>
                    <a:bodyPr/>
                    <a:lstStyle/>
                    <a:p>
                      <a:pPr algn="ctr" rtl="0" fontAlgn="b"/>
                      <a:r>
                        <a:rPr lang="en-US" sz="1200" b="0" i="0" u="none" strike="noStrike" dirty="0">
                          <a:solidFill>
                            <a:srgbClr val="000000"/>
                          </a:solidFill>
                          <a:effectLst/>
                          <a:latin typeface="Tw Cen MT" panose="020B0602020104020603" pitchFamily="34" charset="0"/>
                        </a:rPr>
                        <a:t>August 2023-August 2022</a:t>
                      </a:r>
                    </a:p>
                  </a:txBody>
                  <a:tcPr marL="1753" marR="1753" marT="1753" marB="0" anchor="b"/>
                </a:tc>
                <a:tc>
                  <a:txBody>
                    <a:bodyPr/>
                    <a:lstStyle/>
                    <a:p>
                      <a:pPr algn="ctr" fontAlgn="b"/>
                      <a:r>
                        <a:rPr lang="en-US" sz="1200" b="0" i="0" u="none" strike="noStrike" dirty="0">
                          <a:solidFill>
                            <a:srgbClr val="000000"/>
                          </a:solidFill>
                          <a:effectLst/>
                          <a:latin typeface="Tw Cen MT" panose="020B0602020104020603" pitchFamily="34" charset="0"/>
                        </a:rPr>
                        <a:t>9.4%</a:t>
                      </a:r>
                    </a:p>
                  </a:txBody>
                  <a:tcPr marL="9525" marR="9525" marT="9525" marB="0" anchor="b"/>
                </a:tc>
                <a:extLst>
                  <a:ext uri="{0D108BD9-81ED-4DB2-BD59-A6C34878D82A}">
                    <a16:rowId xmlns:a16="http://schemas.microsoft.com/office/drawing/2014/main" val="296462482"/>
                  </a:ext>
                </a:extLst>
              </a:tr>
              <a:tr h="222278">
                <a:tc>
                  <a:txBody>
                    <a:bodyPr/>
                    <a:lstStyle/>
                    <a:p>
                      <a:pPr algn="ctr" rtl="0" fontAlgn="b"/>
                      <a:r>
                        <a:rPr lang="en-US" sz="1200" b="0" i="0" u="none" strike="noStrike" dirty="0">
                          <a:solidFill>
                            <a:srgbClr val="000000"/>
                          </a:solidFill>
                          <a:effectLst/>
                          <a:latin typeface="Tw Cen MT" panose="020B0602020104020603" pitchFamily="34" charset="0"/>
                        </a:rPr>
                        <a:t>August 2024-August 2023</a:t>
                      </a:r>
                    </a:p>
                  </a:txBody>
                  <a:tcPr marL="1753" marR="1753" marT="1753" marB="0" anchor="b"/>
                </a:tc>
                <a:tc>
                  <a:txBody>
                    <a:bodyPr/>
                    <a:lstStyle/>
                    <a:p>
                      <a:pPr algn="ctr" fontAlgn="b"/>
                      <a:r>
                        <a:rPr lang="en-US" sz="1200" b="0" i="0" u="none" strike="noStrike">
                          <a:solidFill>
                            <a:srgbClr val="000000"/>
                          </a:solidFill>
                          <a:effectLst/>
                          <a:latin typeface="Tw Cen MT" panose="020B0602020104020603" pitchFamily="34" charset="0"/>
                        </a:rPr>
                        <a:t>3.8%</a:t>
                      </a:r>
                      <a:endParaRPr lang="en-US" sz="12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29899686"/>
                  </a:ext>
                </a:extLst>
              </a:tr>
              <a:tr h="222278">
                <a:tc>
                  <a:txBody>
                    <a:bodyPr/>
                    <a:lstStyle/>
                    <a:p>
                      <a:pPr algn="ctr" rtl="0" fontAlgn="b"/>
                      <a:r>
                        <a:rPr lang="en-US" sz="1200" u="none" strike="noStrike" dirty="0">
                          <a:solidFill>
                            <a:srgbClr val="FF0000"/>
                          </a:solidFill>
                          <a:effectLst/>
                        </a:rPr>
                        <a:t>Source: Federal Reserve Bank of St. Louis (current adjusted $)</a:t>
                      </a:r>
                      <a:endParaRPr lang="en-US" sz="1200" b="1" i="0" u="none" strike="noStrike" dirty="0">
                        <a:solidFill>
                          <a:srgbClr val="FF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55659112"/>
                  </a:ext>
                </a:extLst>
              </a:tr>
              <a:tr h="222278">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1139786088"/>
                  </a:ext>
                </a:extLst>
              </a:tr>
              <a:tr h="281320">
                <a:tc>
                  <a:txBody>
                    <a:bodyPr/>
                    <a:lstStyle/>
                    <a:p>
                      <a:pPr algn="ctr" rtl="0" fontAlgn="b"/>
                      <a:r>
                        <a:rPr lang="en-US" sz="1200" u="none" strike="noStrike" dirty="0">
                          <a:effectLst/>
                        </a:rPr>
                        <a:t>Personal Savings as a % of Disposable Income (Seasonally Adjusted at Annual Rates)</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extLst>
                  <a:ext uri="{0D108BD9-81ED-4DB2-BD59-A6C34878D82A}">
                    <a16:rowId xmlns:a16="http://schemas.microsoft.com/office/drawing/2014/main" val="2473298680"/>
                  </a:ext>
                </a:extLst>
              </a:tr>
              <a:tr h="222278">
                <a:tc>
                  <a:txBody>
                    <a:bodyPr/>
                    <a:lstStyle/>
                    <a:p>
                      <a:pPr algn="ctr" rtl="0" fontAlgn="b"/>
                      <a:r>
                        <a:rPr lang="en-US" sz="1200" u="none" strike="noStrike" dirty="0">
                          <a:effectLst/>
                        </a:rPr>
                        <a:t>August 2024</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4.8%</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463302754"/>
                  </a:ext>
                </a:extLst>
              </a:tr>
              <a:tr h="257388">
                <a:tc>
                  <a:txBody>
                    <a:bodyPr/>
                    <a:lstStyle/>
                    <a:p>
                      <a:pPr algn="ctr" rtl="0" fontAlgn="b"/>
                      <a:r>
                        <a:rPr lang="en-US" sz="1200" u="none" strike="noStrike" dirty="0">
                          <a:effectLst/>
                        </a:rPr>
                        <a:t>August 2023</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4.7%</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4026925496"/>
                  </a:ext>
                </a:extLst>
              </a:tr>
              <a:tr h="222278">
                <a:tc>
                  <a:txBody>
                    <a:bodyPr/>
                    <a:lstStyle/>
                    <a:p>
                      <a:pPr algn="ctr" rtl="0" fontAlgn="b"/>
                      <a:r>
                        <a:rPr lang="en-US" sz="1200" u="none" strike="noStrike" dirty="0">
                          <a:effectLst/>
                        </a:rPr>
                        <a:t>August 2019</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a:effectLst/>
                        </a:rPr>
                        <a:t>6.9%</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3682699272"/>
                  </a:ext>
                </a:extLst>
              </a:tr>
              <a:tr h="222278">
                <a:tc>
                  <a:txBody>
                    <a:bodyPr/>
                    <a:lstStyle/>
                    <a:p>
                      <a:pPr algn="ctr" rtl="0" fontAlgn="b"/>
                      <a:r>
                        <a:rPr lang="en-US" sz="1200" u="none" strike="noStrike" dirty="0">
                          <a:solidFill>
                            <a:srgbClr val="FF0000"/>
                          </a:solidFill>
                          <a:effectLst/>
                        </a:rPr>
                        <a:t>Source: Bureau of Economic Analysis</a:t>
                      </a:r>
                      <a:endParaRPr lang="en-US" sz="1200" b="1" i="0" u="none" strike="noStrike" dirty="0">
                        <a:solidFill>
                          <a:srgbClr val="FF0000"/>
                        </a:solidFill>
                        <a:effectLst/>
                        <a:latin typeface="Tw Cen MT" panose="020B0602020104020603" pitchFamily="34" charset="0"/>
                      </a:endParaRPr>
                    </a:p>
                  </a:txBody>
                  <a:tcPr marL="1753" marR="1753" marT="1753"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3666066257"/>
                  </a:ext>
                </a:extLst>
              </a:tr>
            </a:tbl>
          </a:graphicData>
        </a:graphic>
      </p:graphicFrame>
    </p:spTree>
    <p:extLst>
      <p:ext uri="{BB962C8B-B14F-4D97-AF65-F5344CB8AC3E}">
        <p14:creationId xmlns:p14="http://schemas.microsoft.com/office/powerpoint/2010/main" val="164489650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FD523-AFE5-4CE7-96DB-EA9552FD4576}"/>
              </a:ext>
            </a:extLst>
          </p:cNvPr>
          <p:cNvSpPr>
            <a:spLocks noGrp="1"/>
          </p:cNvSpPr>
          <p:nvPr>
            <p:ph type="title"/>
          </p:nvPr>
        </p:nvSpPr>
        <p:spPr>
          <a:xfrm>
            <a:off x="1141413" y="618518"/>
            <a:ext cx="9905998" cy="1478570"/>
          </a:xfrm>
        </p:spPr>
        <p:txBody>
          <a:bodyPr>
            <a:normAutofit/>
          </a:bodyPr>
          <a:lstStyle/>
          <a:p>
            <a:pPr algn="ctr"/>
            <a:r>
              <a:rPr lang="en-US" b="1" dirty="0">
                <a:effectLst>
                  <a:outerShdw blurRad="38100" dist="38100" dir="2700000" algn="tl">
                    <a:srgbClr val="000000">
                      <a:alpha val="43137"/>
                    </a:srgbClr>
                  </a:outerShdw>
                </a:effectLst>
              </a:rPr>
              <a:t>Thoughts on the National Outlook</a:t>
            </a:r>
          </a:p>
        </p:txBody>
      </p:sp>
      <p:graphicFrame>
        <p:nvGraphicFramePr>
          <p:cNvPr id="5" name="Content Placeholder 2">
            <a:extLst>
              <a:ext uri="{FF2B5EF4-FFF2-40B4-BE49-F238E27FC236}">
                <a16:creationId xmlns:a16="http://schemas.microsoft.com/office/drawing/2014/main" id="{495B2CFA-DDA5-726F-8B0E-518C23FE10DF}"/>
              </a:ext>
            </a:extLst>
          </p:cNvPr>
          <p:cNvGraphicFramePr>
            <a:graphicFrameLocks noGrp="1"/>
          </p:cNvGraphicFramePr>
          <p:nvPr>
            <p:ph idx="1"/>
            <p:extLst>
              <p:ext uri="{D42A27DB-BD31-4B8C-83A1-F6EECF244321}">
                <p14:modId xmlns:p14="http://schemas.microsoft.com/office/powerpoint/2010/main" val="3960964019"/>
              </p:ext>
            </p:extLst>
          </p:nvPr>
        </p:nvGraphicFramePr>
        <p:xfrm>
          <a:off x="1141413" y="1883801"/>
          <a:ext cx="9905999" cy="3090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5683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E4B7D-98C4-4708-98BD-3295C56D5F29}"/>
              </a:ext>
            </a:extLst>
          </p:cNvPr>
          <p:cNvSpPr>
            <a:spLocks noGrp="1"/>
          </p:cNvSpPr>
          <p:nvPr>
            <p:ph idx="4294967295"/>
          </p:nvPr>
        </p:nvSpPr>
        <p:spPr>
          <a:xfrm>
            <a:off x="-1" y="536575"/>
            <a:ext cx="12053455" cy="5562473"/>
          </a:xfrm>
        </p:spPr>
        <p:txBody>
          <a:bodyPr>
            <a:normAutofit/>
          </a:bodyPr>
          <a:lstStyle/>
          <a:p>
            <a:pPr marL="0" indent="0" algn="ctr">
              <a:buNone/>
            </a:pPr>
            <a:endParaRPr lang="en-US" sz="4000" b="1" dirty="0">
              <a:solidFill>
                <a:srgbClr val="FFFFFF"/>
              </a:solidFill>
            </a:endParaRPr>
          </a:p>
          <a:p>
            <a:pPr marL="0" indent="0" algn="ctr">
              <a:buNone/>
            </a:pPr>
            <a:endParaRPr lang="en-US" sz="4000" b="1" dirty="0">
              <a:solidFill>
                <a:srgbClr val="FFFFFF"/>
              </a:solidFill>
            </a:endParaRPr>
          </a:p>
        </p:txBody>
      </p:sp>
      <p:sp>
        <p:nvSpPr>
          <p:cNvPr id="4" name="TextBox 3">
            <a:extLst>
              <a:ext uri="{FF2B5EF4-FFF2-40B4-BE49-F238E27FC236}">
                <a16:creationId xmlns:a16="http://schemas.microsoft.com/office/drawing/2014/main" id="{4FE7AF1A-5A06-4F3C-AB45-71203DB998A8}"/>
              </a:ext>
            </a:extLst>
          </p:cNvPr>
          <p:cNvSpPr txBox="1"/>
          <p:nvPr/>
        </p:nvSpPr>
        <p:spPr>
          <a:xfrm>
            <a:off x="1611526" y="536575"/>
            <a:ext cx="10098392" cy="7355860"/>
          </a:xfrm>
          <a:prstGeom prst="rect">
            <a:avLst/>
          </a:prstGeom>
          <a:noFill/>
        </p:spPr>
        <p:txBody>
          <a:bodyPr wrap="square">
            <a:spAutoFit/>
          </a:bodyPr>
          <a:lstStyle/>
          <a:p>
            <a:pPr marL="0" indent="0" algn="ctr">
              <a:buNone/>
            </a:pPr>
            <a:r>
              <a:rPr lang="en-US" sz="3200" b="1" dirty="0">
                <a:solidFill>
                  <a:srgbClr val="FFFFFF"/>
                </a:solidFill>
                <a:effectLst>
                  <a:outerShdw blurRad="38100" dist="38100" dir="2700000" algn="tl">
                    <a:srgbClr val="000000">
                      <a:alpha val="43137"/>
                    </a:srgbClr>
                  </a:outerShdw>
                </a:effectLst>
              </a:rPr>
              <a:t>Current Louisiana Economic Outlook:</a:t>
            </a:r>
          </a:p>
          <a:p>
            <a:pPr marL="0" indent="0" algn="ctr">
              <a:lnSpc>
                <a:spcPct val="100000"/>
              </a:lnSpc>
              <a:buNone/>
            </a:pPr>
            <a:r>
              <a:rPr lang="en-US" sz="2800" dirty="0">
                <a:solidFill>
                  <a:srgbClr val="FFFFFF"/>
                </a:solidFill>
                <a:effectLst>
                  <a:outerShdw blurRad="38100" dist="38100" dir="2700000" algn="tl">
                    <a:srgbClr val="000000">
                      <a:alpha val="43137"/>
                    </a:srgbClr>
                  </a:outerShdw>
                </a:effectLst>
              </a:rPr>
              <a:t>Key Words:</a:t>
            </a:r>
          </a:p>
          <a:p>
            <a:pPr lvl="1" algn="ctr"/>
            <a:r>
              <a:rPr lang="en-US" sz="2400" dirty="0">
                <a:solidFill>
                  <a:srgbClr val="C00000"/>
                </a:solidFill>
                <a:effectLst>
                  <a:outerShdw blurRad="38100" dist="38100" dir="2700000" algn="tl">
                    <a:srgbClr val="000000">
                      <a:alpha val="43137"/>
                    </a:srgbClr>
                  </a:outerShdw>
                </a:effectLst>
              </a:rPr>
              <a:t>“Repeat” Concern: </a:t>
            </a:r>
          </a:p>
          <a:p>
            <a:pPr lvl="1" algn="ctr"/>
            <a:r>
              <a:rPr lang="en-US" sz="2400" dirty="0">
                <a:solidFill>
                  <a:srgbClr val="C00000"/>
                </a:solidFill>
                <a:effectLst>
                  <a:outerShdw blurRad="38100" dist="38100" dir="2700000" algn="tl">
                    <a:srgbClr val="000000">
                      <a:alpha val="43137"/>
                    </a:srgbClr>
                  </a:outerShdw>
                </a:effectLst>
              </a:rPr>
              <a:t>Continued Weak Job Growth </a:t>
            </a:r>
          </a:p>
          <a:p>
            <a:pPr lvl="1" algn="ctr"/>
            <a:r>
              <a:rPr lang="en-US" sz="2400" dirty="0">
                <a:solidFill>
                  <a:srgbClr val="C00000"/>
                </a:solidFill>
                <a:effectLst>
                  <a:outerShdw blurRad="38100" dist="38100" dir="2700000" algn="tl">
                    <a:srgbClr val="000000">
                      <a:alpha val="43137"/>
                    </a:srgbClr>
                  </a:outerShdw>
                </a:effectLst>
              </a:rPr>
              <a:t>Relative to U.S. </a:t>
            </a:r>
          </a:p>
          <a:p>
            <a:pPr lvl="1" algn="ctr"/>
            <a:r>
              <a:rPr lang="en-US" sz="2000" dirty="0">
                <a:solidFill>
                  <a:srgbClr val="C00000"/>
                </a:solidFill>
                <a:effectLst>
                  <a:outerShdw blurRad="38100" dist="38100" dir="2700000" algn="tl">
                    <a:srgbClr val="000000">
                      <a:alpha val="43137"/>
                    </a:srgbClr>
                  </a:outerShdw>
                </a:effectLst>
              </a:rPr>
              <a:t>Personal Income Growth Driven by </a:t>
            </a:r>
          </a:p>
          <a:p>
            <a:pPr lvl="1" algn="ctr"/>
            <a:r>
              <a:rPr lang="en-US" sz="2000" dirty="0">
                <a:solidFill>
                  <a:srgbClr val="C00000"/>
                </a:solidFill>
                <a:effectLst>
                  <a:outerShdw blurRad="38100" dist="38100" dir="2700000" algn="tl">
                    <a:srgbClr val="000000">
                      <a:alpha val="43137"/>
                    </a:srgbClr>
                  </a:outerShdw>
                </a:effectLst>
              </a:rPr>
              <a:t>Dividends, Interest and Rent</a:t>
            </a:r>
          </a:p>
          <a:p>
            <a:pPr lvl="1" algn="ctr"/>
            <a:r>
              <a:rPr lang="en-US" sz="2000" dirty="0">
                <a:solidFill>
                  <a:srgbClr val="C00000"/>
                </a:solidFill>
                <a:effectLst>
                  <a:outerShdw blurRad="38100" dist="38100" dir="2700000" algn="tl">
                    <a:srgbClr val="000000">
                      <a:alpha val="43137"/>
                    </a:srgbClr>
                  </a:outerShdw>
                </a:effectLst>
              </a:rPr>
              <a:t>Transfer Payments and Health Care</a:t>
            </a:r>
          </a:p>
          <a:p>
            <a:pPr lvl="1" algn="ctr"/>
            <a:endParaRPr lang="en-US" sz="2000" dirty="0">
              <a:solidFill>
                <a:srgbClr val="C00000"/>
              </a:solidFill>
              <a:effectLst>
                <a:outerShdw blurRad="38100" dist="38100" dir="2700000" algn="tl">
                  <a:srgbClr val="000000">
                    <a:alpha val="43137"/>
                  </a:srgbClr>
                </a:outerShdw>
              </a:effectLst>
            </a:endParaRPr>
          </a:p>
          <a:p>
            <a:pPr lvl="1" algn="ctr"/>
            <a:r>
              <a:rPr lang="en-US" sz="2400" dirty="0">
                <a:solidFill>
                  <a:srgbClr val="FFFF00"/>
                </a:solidFill>
                <a:effectLst>
                  <a:outerShdw blurRad="38100" dist="38100" dir="2700000" algn="tl">
                    <a:srgbClr val="000000">
                      <a:alpha val="43137"/>
                    </a:srgbClr>
                  </a:outerShdw>
                </a:effectLst>
              </a:rPr>
              <a:t>Big increases in Sales and Income Tax Collections are over (see tables)</a:t>
            </a:r>
          </a:p>
          <a:p>
            <a:pPr lvl="1" algn="ctr"/>
            <a:r>
              <a:rPr lang="en-US" sz="2000" dirty="0">
                <a:solidFill>
                  <a:srgbClr val="C00000"/>
                </a:solidFill>
                <a:effectLst>
                  <a:outerShdw blurRad="38100" dist="38100" dir="2700000" algn="tl">
                    <a:srgbClr val="000000">
                      <a:alpha val="43137"/>
                    </a:srgbClr>
                  </a:outerShdw>
                </a:effectLst>
              </a:rPr>
              <a:t>Sales Tax Collections Combined 1</a:t>
            </a:r>
            <a:r>
              <a:rPr lang="en-US" sz="2000" baseline="30000" dirty="0">
                <a:solidFill>
                  <a:srgbClr val="C00000"/>
                </a:solidFill>
                <a:effectLst>
                  <a:outerShdw blurRad="38100" dist="38100" dir="2700000" algn="tl">
                    <a:srgbClr val="000000">
                      <a:alpha val="43137"/>
                    </a:srgbClr>
                  </a:outerShdw>
                </a:effectLst>
              </a:rPr>
              <a:t>st</a:t>
            </a:r>
            <a:r>
              <a:rPr lang="en-US" sz="2000" dirty="0">
                <a:solidFill>
                  <a:srgbClr val="C00000"/>
                </a:solidFill>
                <a:effectLst>
                  <a:outerShdw blurRad="38100" dist="38100" dir="2700000" algn="tl">
                    <a:srgbClr val="000000">
                      <a:alpha val="43137"/>
                    </a:srgbClr>
                  </a:outerShdw>
                </a:effectLst>
              </a:rPr>
              <a:t> and 2</a:t>
            </a:r>
            <a:r>
              <a:rPr lang="en-US" sz="2000" baseline="30000" dirty="0">
                <a:solidFill>
                  <a:srgbClr val="C00000"/>
                </a:solidFill>
                <a:effectLst>
                  <a:outerShdw blurRad="38100" dist="38100" dir="2700000" algn="tl">
                    <a:srgbClr val="000000">
                      <a:alpha val="43137"/>
                    </a:srgbClr>
                  </a:outerShdw>
                </a:effectLst>
              </a:rPr>
              <a:t>nd</a:t>
            </a:r>
            <a:r>
              <a:rPr lang="en-US" sz="2000" dirty="0">
                <a:solidFill>
                  <a:srgbClr val="C00000"/>
                </a:solidFill>
                <a:effectLst>
                  <a:outerShdw blurRad="38100" dist="38100" dir="2700000" algn="tl">
                    <a:srgbClr val="000000">
                      <a:alpha val="43137"/>
                    </a:srgbClr>
                  </a:outerShdw>
                </a:effectLst>
              </a:rPr>
              <a:t> Quarters for 2024 over 2023---5.8% increase</a:t>
            </a:r>
          </a:p>
          <a:p>
            <a:pPr lvl="1" algn="ctr"/>
            <a:r>
              <a:rPr lang="en-US" sz="2000" dirty="0">
                <a:solidFill>
                  <a:srgbClr val="C00000"/>
                </a:solidFill>
                <a:effectLst>
                  <a:outerShdw blurRad="38100" dist="38100" dir="2700000" algn="tl">
                    <a:srgbClr val="000000">
                      <a:alpha val="43137"/>
                    </a:srgbClr>
                  </a:outerShdw>
                </a:effectLst>
              </a:rPr>
              <a:t>Income Tax Collections Combined 1</a:t>
            </a:r>
            <a:r>
              <a:rPr lang="en-US" sz="2000" baseline="30000" dirty="0">
                <a:solidFill>
                  <a:srgbClr val="C00000"/>
                </a:solidFill>
                <a:effectLst>
                  <a:outerShdw blurRad="38100" dist="38100" dir="2700000" algn="tl">
                    <a:srgbClr val="000000">
                      <a:alpha val="43137"/>
                    </a:srgbClr>
                  </a:outerShdw>
                </a:effectLst>
              </a:rPr>
              <a:t>st</a:t>
            </a:r>
            <a:r>
              <a:rPr lang="en-US" sz="2000" dirty="0">
                <a:solidFill>
                  <a:srgbClr val="C00000"/>
                </a:solidFill>
                <a:effectLst>
                  <a:outerShdw blurRad="38100" dist="38100" dir="2700000" algn="tl">
                    <a:srgbClr val="000000">
                      <a:alpha val="43137"/>
                    </a:srgbClr>
                  </a:outerShdw>
                </a:effectLst>
              </a:rPr>
              <a:t> and 2</a:t>
            </a:r>
            <a:r>
              <a:rPr lang="en-US" sz="2000" baseline="30000" dirty="0">
                <a:solidFill>
                  <a:srgbClr val="C00000"/>
                </a:solidFill>
                <a:effectLst>
                  <a:outerShdw blurRad="38100" dist="38100" dir="2700000" algn="tl">
                    <a:srgbClr val="000000">
                      <a:alpha val="43137"/>
                    </a:srgbClr>
                  </a:outerShdw>
                </a:effectLst>
              </a:rPr>
              <a:t>nd</a:t>
            </a:r>
            <a:r>
              <a:rPr lang="en-US" sz="2000" dirty="0">
                <a:solidFill>
                  <a:srgbClr val="C00000"/>
                </a:solidFill>
                <a:effectLst>
                  <a:outerShdw blurRad="38100" dist="38100" dir="2700000" algn="tl">
                    <a:srgbClr val="000000">
                      <a:alpha val="43137"/>
                    </a:srgbClr>
                  </a:outerShdw>
                </a:effectLst>
              </a:rPr>
              <a:t> Quarters for 2024 over 2023---1.96%</a:t>
            </a:r>
          </a:p>
          <a:p>
            <a:pPr lvl="1" algn="ctr"/>
            <a:r>
              <a:rPr lang="en-US" sz="2000" dirty="0">
                <a:solidFill>
                  <a:srgbClr val="C00000"/>
                </a:solidFill>
                <a:effectLst>
                  <a:outerShdw blurRad="38100" dist="38100" dir="2700000" algn="tl">
                    <a:srgbClr val="000000">
                      <a:alpha val="43137"/>
                    </a:srgbClr>
                  </a:outerShdw>
                </a:effectLst>
              </a:rPr>
              <a:t> </a:t>
            </a:r>
          </a:p>
          <a:p>
            <a:pPr lvl="1" algn="ctr"/>
            <a:r>
              <a:rPr lang="en-US" sz="2000" dirty="0">
                <a:solidFill>
                  <a:srgbClr val="C00000"/>
                </a:solidFill>
                <a:effectLst>
                  <a:outerShdw blurRad="38100" dist="38100" dir="2700000" algn="tl">
                    <a:srgbClr val="000000">
                      <a:alpha val="43137"/>
                    </a:srgbClr>
                  </a:outerShdw>
                </a:effectLst>
              </a:rPr>
              <a:t>Major Long-Term Problems with Inflation Adjusted Labor Productivity, Output and Value-Added Per Worker Growth in Louisiana </a:t>
            </a:r>
          </a:p>
          <a:p>
            <a:pPr marL="0" indent="0" algn="ctr">
              <a:buNone/>
            </a:pPr>
            <a:r>
              <a:rPr lang="en-US" sz="2800" dirty="0">
                <a:solidFill>
                  <a:srgbClr val="C00000"/>
                </a:solidFill>
                <a:effectLst>
                  <a:outerShdw blurRad="38100" dist="38100" dir="2700000" algn="tl">
                    <a:srgbClr val="000000">
                      <a:alpha val="43137"/>
                    </a:srgbClr>
                  </a:outerShdw>
                </a:effectLst>
              </a:rPr>
              <a:t>    </a:t>
            </a:r>
          </a:p>
          <a:p>
            <a:pPr marL="0" indent="0">
              <a:buNone/>
            </a:pPr>
            <a:r>
              <a:rPr lang="en-US" sz="2800" dirty="0">
                <a:solidFill>
                  <a:srgbClr val="C00000"/>
                </a:solidFill>
                <a:effectLst>
                  <a:outerShdw blurRad="38100" dist="38100" dir="2700000" algn="tl">
                    <a:srgbClr val="000000">
                      <a:alpha val="43137"/>
                    </a:srgbClr>
                  </a:outerShdw>
                </a:effectLst>
              </a:rPr>
              <a:t>    </a:t>
            </a:r>
          </a:p>
          <a:p>
            <a:pPr marL="0" indent="0">
              <a:buNone/>
            </a:pPr>
            <a:endParaRPr lang="en-US" sz="2800" dirty="0">
              <a:solidFill>
                <a:srgbClr val="C00000"/>
              </a:solidFill>
              <a:effectLst>
                <a:outerShdw blurRad="38100" dist="38100" dir="2700000" algn="tl">
                  <a:srgbClr val="000000">
                    <a:alpha val="43137"/>
                  </a:srgbClr>
                </a:outerShdw>
              </a:effectLst>
            </a:endParaRPr>
          </a:p>
          <a:p>
            <a:pPr marL="0" indent="0">
              <a:buNone/>
            </a:pPr>
            <a:endParaRPr lang="en-US" sz="2800" dirty="0">
              <a:solidFill>
                <a:srgbClr val="C00000"/>
              </a:solidFill>
              <a:effectLst>
                <a:outerShdw blurRad="38100" dist="38100" dir="2700000" algn="tl">
                  <a:srgbClr val="000000">
                    <a:alpha val="43137"/>
                  </a:srgbClr>
                </a:outerShdw>
              </a:effectLst>
            </a:endParaRPr>
          </a:p>
          <a:p>
            <a:pPr marL="0" indent="0">
              <a:buNone/>
            </a:pPr>
            <a:r>
              <a:rPr lang="en-US" sz="2800" dirty="0">
                <a:solidFill>
                  <a:srgbClr val="C0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89524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785D-3CEC-44F1-84AC-88F27D5260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430810-C9AD-4021-895A-548C4D2F5A1D}"/>
              </a:ext>
            </a:extLst>
          </p:cNvPr>
          <p:cNvSpPr>
            <a:spLocks noGrp="1"/>
          </p:cNvSpPr>
          <p:nvPr>
            <p:ph idx="1"/>
          </p:nvPr>
        </p:nvSpPr>
        <p:spPr>
          <a:xfrm>
            <a:off x="1141412" y="852256"/>
            <a:ext cx="9905999" cy="4938945"/>
          </a:xfrm>
          <a:solidFill>
            <a:schemeClr val="bg1"/>
          </a:solidFill>
        </p:spPr>
        <p:txBody>
          <a:bodyPr>
            <a:normAutofit/>
          </a:bodyPr>
          <a:lstStyle/>
          <a:p>
            <a:pPr marL="0" indent="0" algn="ctr">
              <a:buNone/>
            </a:pPr>
            <a:endParaRPr lang="en-US" sz="4400" dirty="0"/>
          </a:p>
          <a:p>
            <a:pPr marL="0" indent="0" algn="ctr">
              <a:buNone/>
            </a:pPr>
            <a:r>
              <a:rPr lang="en-US" sz="4400" dirty="0"/>
              <a:t>Louisiana’s </a:t>
            </a:r>
          </a:p>
          <a:p>
            <a:pPr marL="0" indent="0" algn="ctr">
              <a:buNone/>
            </a:pPr>
            <a:r>
              <a:rPr lang="en-US" sz="4400" dirty="0"/>
              <a:t>Sales Tax Collections Slowing</a:t>
            </a:r>
          </a:p>
          <a:p>
            <a:pPr marL="0" indent="0" algn="ctr">
              <a:buNone/>
            </a:pPr>
            <a:r>
              <a:rPr lang="en-US" sz="4400" dirty="0"/>
              <a:t>Income Tax Collections Showing Weakness</a:t>
            </a:r>
          </a:p>
        </p:txBody>
      </p:sp>
    </p:spTree>
    <p:extLst>
      <p:ext uri="{BB962C8B-B14F-4D97-AF65-F5344CB8AC3E}">
        <p14:creationId xmlns:p14="http://schemas.microsoft.com/office/powerpoint/2010/main" val="2464328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92D7523C-8B3E-C0D1-4167-F62C0C413CF5}"/>
              </a:ext>
            </a:extLst>
          </p:cNvPr>
          <p:cNvGraphicFramePr>
            <a:graphicFrameLocks/>
          </p:cNvGraphicFramePr>
          <p:nvPr>
            <p:extLst>
              <p:ext uri="{D42A27DB-BD31-4B8C-83A1-F6EECF244321}">
                <p14:modId xmlns:p14="http://schemas.microsoft.com/office/powerpoint/2010/main" val="3417575365"/>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4119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128E9E9F-306C-C395-FCE6-0BDF30FEB474}"/>
              </a:ext>
            </a:extLst>
          </p:cNvPr>
          <p:cNvGraphicFramePr>
            <a:graphicFrameLocks/>
          </p:cNvGraphicFramePr>
          <p:nvPr>
            <p:extLst>
              <p:ext uri="{D42A27DB-BD31-4B8C-83A1-F6EECF244321}">
                <p14:modId xmlns:p14="http://schemas.microsoft.com/office/powerpoint/2010/main" val="1953914742"/>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223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9A31B3-7325-4F33-833B-5FFEEE9FDF34}"/>
              </a:ext>
            </a:extLst>
          </p:cNvPr>
          <p:cNvSpPr/>
          <p:nvPr/>
        </p:nvSpPr>
        <p:spPr>
          <a:xfrm>
            <a:off x="2672179" y="665825"/>
            <a:ext cx="7457242" cy="648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Fundamental Problem: Sustainability of Growth--</a:t>
            </a:r>
          </a:p>
          <a:p>
            <a:pPr algn="ctr"/>
            <a:r>
              <a:rPr lang="en-US" dirty="0"/>
              <a:t>Stimulus Spending Drying Up, Inflation Eating Away at Consumption and Income</a:t>
            </a:r>
          </a:p>
        </p:txBody>
      </p:sp>
      <p:sp>
        <p:nvSpPr>
          <p:cNvPr id="2" name="TextBox 1">
            <a:extLst>
              <a:ext uri="{FF2B5EF4-FFF2-40B4-BE49-F238E27FC236}">
                <a16:creationId xmlns:a16="http://schemas.microsoft.com/office/drawing/2014/main" id="{AFF53982-E6DD-48C5-8CD5-F6CC9FA20E6A}"/>
              </a:ext>
            </a:extLst>
          </p:cNvPr>
          <p:cNvSpPr txBox="1"/>
          <p:nvPr/>
        </p:nvSpPr>
        <p:spPr>
          <a:xfrm>
            <a:off x="5638800" y="2936769"/>
            <a:ext cx="914400" cy="914400"/>
          </a:xfrm>
          <a:prstGeom prst="rect">
            <a:avLst/>
          </a:prstGeom>
          <a:noFill/>
        </p:spPr>
        <p:txBody>
          <a:bodyPr wrap="square" rtlCol="0">
            <a:spAutoFit/>
          </a:bodyPr>
          <a:lstStyle/>
          <a:p>
            <a:endParaRPr lang="en-US" dirty="0"/>
          </a:p>
        </p:txBody>
      </p:sp>
      <p:graphicFrame>
        <p:nvGraphicFramePr>
          <p:cNvPr id="9" name="Content Placeholder 8">
            <a:extLst>
              <a:ext uri="{FF2B5EF4-FFF2-40B4-BE49-F238E27FC236}">
                <a16:creationId xmlns:a16="http://schemas.microsoft.com/office/drawing/2014/main" id="{5E2BE72E-9298-20EB-66CF-5F3AC6CE5CDB}"/>
              </a:ext>
            </a:extLst>
          </p:cNvPr>
          <p:cNvGraphicFramePr>
            <a:graphicFrameLocks noGrp="1"/>
          </p:cNvGraphicFramePr>
          <p:nvPr>
            <p:ph sz="half" idx="2"/>
            <p:extLst>
              <p:ext uri="{D42A27DB-BD31-4B8C-83A1-F6EECF244321}">
                <p14:modId xmlns:p14="http://schemas.microsoft.com/office/powerpoint/2010/main" val="1455198278"/>
              </p:ext>
            </p:extLst>
          </p:nvPr>
        </p:nvGraphicFramePr>
        <p:xfrm>
          <a:off x="835153" y="2249424"/>
          <a:ext cx="5337048" cy="3541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0530304B-E894-86BD-3A60-D33E602BF48B}"/>
              </a:ext>
            </a:extLst>
          </p:cNvPr>
          <p:cNvGraphicFramePr>
            <a:graphicFrameLocks noGrp="1"/>
          </p:cNvGraphicFramePr>
          <p:nvPr>
            <p:ph sz="quarter" idx="4"/>
            <p:extLst>
              <p:ext uri="{D42A27DB-BD31-4B8C-83A1-F6EECF244321}">
                <p14:modId xmlns:p14="http://schemas.microsoft.com/office/powerpoint/2010/main" val="2519162929"/>
              </p:ext>
            </p:extLst>
          </p:nvPr>
        </p:nvGraphicFramePr>
        <p:xfrm>
          <a:off x="6172200" y="2249424"/>
          <a:ext cx="5071188" cy="3541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4782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9FC6C9B-AAB6-69C6-6BFC-429166C066C6}"/>
              </a:ext>
            </a:extLst>
          </p:cNvPr>
          <p:cNvGraphicFramePr>
            <a:graphicFrameLocks/>
          </p:cNvGraphicFramePr>
          <p:nvPr>
            <p:extLst>
              <p:ext uri="{D42A27DB-BD31-4B8C-83A1-F6EECF244321}">
                <p14:modId xmlns:p14="http://schemas.microsoft.com/office/powerpoint/2010/main" val="2264618896"/>
              </p:ext>
            </p:extLst>
          </p:nvPr>
        </p:nvGraphicFramePr>
        <p:xfrm>
          <a:off x="1931438" y="942392"/>
          <a:ext cx="8285582" cy="4627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229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AB43-F384-4C42-8A23-2015BC8668E0}"/>
              </a:ext>
            </a:extLst>
          </p:cNvPr>
          <p:cNvSpPr>
            <a:spLocks noGrp="1"/>
          </p:cNvSpPr>
          <p:nvPr>
            <p:ph type="title"/>
          </p:nvPr>
        </p:nvSpPr>
        <p:spPr/>
        <p:txBody>
          <a:bodyPr/>
          <a:lstStyle/>
          <a:p>
            <a:r>
              <a:rPr lang="en-US" dirty="0"/>
              <a:t> </a:t>
            </a:r>
          </a:p>
        </p:txBody>
      </p:sp>
      <p:sp>
        <p:nvSpPr>
          <p:cNvPr id="7" name="Rectangle 6">
            <a:extLst>
              <a:ext uri="{FF2B5EF4-FFF2-40B4-BE49-F238E27FC236}">
                <a16:creationId xmlns:a16="http://schemas.microsoft.com/office/drawing/2014/main" id="{F288B8FF-99CF-3992-04F9-891BE5C6B4A7}"/>
              </a:ext>
            </a:extLst>
          </p:cNvPr>
          <p:cNvSpPr/>
          <p:nvPr/>
        </p:nvSpPr>
        <p:spPr>
          <a:xfrm>
            <a:off x="3154680" y="82296"/>
            <a:ext cx="6281928" cy="5362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Data Shows: Louisiana Job Economy Significantly </a:t>
            </a:r>
          </a:p>
          <a:p>
            <a:pPr algn="ctr"/>
            <a:r>
              <a:rPr lang="en-US" sz="1600" dirty="0"/>
              <a:t>Lagging U.S.  Job Growth</a:t>
            </a:r>
          </a:p>
        </p:txBody>
      </p:sp>
      <p:graphicFrame>
        <p:nvGraphicFramePr>
          <p:cNvPr id="6" name="Content Placeholder 5">
            <a:extLst>
              <a:ext uri="{FF2B5EF4-FFF2-40B4-BE49-F238E27FC236}">
                <a16:creationId xmlns:a16="http://schemas.microsoft.com/office/drawing/2014/main" id="{D20B723B-BA0A-457F-9BCB-5EE84297592E}"/>
              </a:ext>
            </a:extLst>
          </p:cNvPr>
          <p:cNvGraphicFramePr>
            <a:graphicFrameLocks noGrp="1"/>
          </p:cNvGraphicFramePr>
          <p:nvPr>
            <p:ph sz="half" idx="2"/>
            <p:extLst>
              <p:ext uri="{D42A27DB-BD31-4B8C-83A1-F6EECF244321}">
                <p14:modId xmlns:p14="http://schemas.microsoft.com/office/powerpoint/2010/main" val="1278189853"/>
              </p:ext>
            </p:extLst>
          </p:nvPr>
        </p:nvGraphicFramePr>
        <p:xfrm>
          <a:off x="6092826" y="1234441"/>
          <a:ext cx="5206545" cy="45567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00000000-0008-0000-0700-000003000000}"/>
              </a:ext>
            </a:extLst>
          </p:cNvPr>
          <p:cNvGraphicFramePr>
            <a:graphicFrameLocks noGrp="1"/>
          </p:cNvGraphicFramePr>
          <p:nvPr>
            <p:ph sz="half" idx="1"/>
            <p:extLst>
              <p:ext uri="{D42A27DB-BD31-4B8C-83A1-F6EECF244321}">
                <p14:modId xmlns:p14="http://schemas.microsoft.com/office/powerpoint/2010/main" val="4043500925"/>
              </p:ext>
            </p:extLst>
          </p:nvPr>
        </p:nvGraphicFramePr>
        <p:xfrm>
          <a:off x="746449" y="1234441"/>
          <a:ext cx="5346377" cy="45567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4845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2E88D2E8-489C-4714-9249-CA07E0CD5032}"/>
              </a:ext>
            </a:extLst>
          </p:cNvPr>
          <p:cNvSpPr>
            <a:spLocks noGrp="1"/>
          </p:cNvSpPr>
          <p:nvPr>
            <p:ph type="title"/>
          </p:nvPr>
        </p:nvSpPr>
        <p:spPr>
          <a:xfrm>
            <a:off x="367611" y="219456"/>
            <a:ext cx="3229029" cy="5702497"/>
          </a:xfrm>
        </p:spPr>
        <p:txBody>
          <a:bodyPr>
            <a:normAutofit/>
          </a:bodyPr>
          <a:lstStyle/>
          <a:p>
            <a:r>
              <a:rPr lang="en-US" sz="2800" b="1" dirty="0">
                <a:solidFill>
                  <a:schemeClr val="bg1"/>
                </a:solidFill>
                <a:effectLst>
                  <a:outerShdw blurRad="38100" dist="38100" dir="2700000" algn="tl">
                    <a:srgbClr val="000000">
                      <a:alpha val="43137"/>
                    </a:srgbClr>
                  </a:outerShdw>
                </a:effectLst>
              </a:rPr>
              <a:t>The Reality:</a:t>
            </a:r>
            <a:br>
              <a:rPr lang="en-US" sz="2800" b="1" dirty="0">
                <a:solidFill>
                  <a:schemeClr val="bg1"/>
                </a:solidFill>
                <a:effectLst>
                  <a:outerShdw blurRad="38100" dist="38100" dir="2700000" algn="tl">
                    <a:srgbClr val="000000">
                      <a:alpha val="43137"/>
                    </a:srgbClr>
                  </a:outerShdw>
                </a:effectLst>
              </a:rPr>
            </a:br>
            <a:br>
              <a:rPr lang="en-US" sz="2800" dirty="0">
                <a:solidFill>
                  <a:schemeClr val="bg1"/>
                </a:solidFill>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total number of CES non-farm jobs in Louisiana peaked </a:t>
            </a:r>
            <a:r>
              <a:rPr lang="en-US" sz="2400" dirty="0">
                <a:solidFill>
                  <a:srgbClr val="FFFF00"/>
                </a:solidFill>
                <a:effectLst>
                  <a:outerShdw blurRad="38100" dist="38100" dir="2700000" algn="tl">
                    <a:srgbClr val="000000">
                      <a:alpha val="43137"/>
                    </a:srgbClr>
                  </a:outerShdw>
                </a:effectLst>
              </a:rPr>
              <a:t>(post-Hurricane Katrina) </a:t>
            </a:r>
            <a:r>
              <a:rPr lang="en-US" sz="2400" dirty="0">
                <a:effectLst>
                  <a:outerShdw blurRad="38100" dist="38100" dir="2700000" algn="tl">
                    <a:srgbClr val="000000">
                      <a:alpha val="43137"/>
                    </a:srgbClr>
                  </a:outerShdw>
                </a:effectLst>
              </a:rPr>
              <a:t>in December 2014 at 2.7% above the August 2005 level </a:t>
            </a:r>
            <a:br>
              <a:rPr lang="en-US" sz="2400" dirty="0">
                <a:effectLst>
                  <a:outerShdw blurRad="38100" dist="38100" dir="2700000" algn="tl">
                    <a:srgbClr val="000000">
                      <a:alpha val="43137"/>
                    </a:srgbClr>
                  </a:outerShdw>
                </a:effectLst>
              </a:rPr>
            </a:b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August 2024</a:t>
            </a:r>
            <a:br>
              <a:rPr lang="en-US" sz="2400" dirty="0">
                <a:effectLst>
                  <a:outerShdw blurRad="38100" dist="38100" dir="2700000" algn="tl">
                    <a:srgbClr val="000000">
                      <a:alpha val="43137"/>
                    </a:srgbClr>
                  </a:outerShdw>
                </a:effectLst>
              </a:rPr>
            </a:br>
            <a:r>
              <a:rPr lang="en-US" sz="2000" dirty="0">
                <a:solidFill>
                  <a:srgbClr val="FFFF00"/>
                </a:solidFill>
                <a:effectLst>
                  <a:outerShdw blurRad="38100" dist="38100" dir="2700000" algn="tl">
                    <a:srgbClr val="000000">
                      <a:alpha val="43137"/>
                    </a:srgbClr>
                  </a:outerShdw>
                </a:effectLst>
              </a:rPr>
              <a:t>index reading = 100.4</a:t>
            </a:r>
            <a:br>
              <a:rPr lang="en-US" sz="2000" dirty="0">
                <a:solidFill>
                  <a:srgbClr val="FFFF00"/>
                </a:solidFill>
                <a:effectLst>
                  <a:outerShdw blurRad="38100" dist="38100" dir="2700000" algn="tl">
                    <a:srgbClr val="000000">
                      <a:alpha val="43137"/>
                    </a:srgbClr>
                  </a:outerShdw>
                </a:effectLst>
              </a:rPr>
            </a:br>
            <a:r>
              <a:rPr lang="en-US" sz="2000" dirty="0">
                <a:solidFill>
                  <a:srgbClr val="FFFF00"/>
                </a:solidFill>
                <a:effectLst>
                  <a:outerShdw blurRad="38100" dist="38100" dir="2700000" algn="tl">
                    <a:srgbClr val="000000">
                      <a:alpha val="43137"/>
                    </a:srgbClr>
                  </a:outerShdw>
                </a:effectLst>
              </a:rPr>
              <a:t>August 2005 = 100</a:t>
            </a:r>
          </a:p>
        </p:txBody>
      </p:sp>
      <p:graphicFrame>
        <p:nvGraphicFramePr>
          <p:cNvPr id="4" name="Chart 3">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2469129908"/>
              </p:ext>
            </p:extLst>
          </p:nvPr>
        </p:nvGraphicFramePr>
        <p:xfrm>
          <a:off x="4055621" y="219456"/>
          <a:ext cx="8087564" cy="6612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98069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6"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338" name="Group 1337">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39"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340"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41"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42"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343"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44"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45"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46"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47"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48"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49"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0"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1"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2"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3"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4"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5"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6"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7"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8"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59"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60"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61"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62"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63"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64"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65"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66"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67"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368"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69"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0"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1"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2"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3"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4"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5"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6"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7"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8"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79"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380"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1"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2"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3"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4"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5"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6"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7"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8"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9"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90"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91"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92"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1394" name="Rectangle 1393">
            <a:extLst>
              <a:ext uri="{FF2B5EF4-FFF2-40B4-BE49-F238E27FC236}">
                <a16:creationId xmlns:a16="http://schemas.microsoft.com/office/drawing/2014/main" id="{D706AE2E-B17B-43A3-84F8-9C0FE9466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396" name="Group 1395">
            <a:extLst>
              <a:ext uri="{FF2B5EF4-FFF2-40B4-BE49-F238E27FC236}">
                <a16:creationId xmlns:a16="http://schemas.microsoft.com/office/drawing/2014/main" id="{CEFFB8CF-3E94-42D7-849C-841E7744B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397" name="Rectangle 5">
              <a:extLst>
                <a:ext uri="{FF2B5EF4-FFF2-40B4-BE49-F238E27FC236}">
                  <a16:creationId xmlns:a16="http://schemas.microsoft.com/office/drawing/2014/main" id="{C274DE9A-4502-4454-911E-B7FE9ED6DE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398" name="Freeform 6">
              <a:extLst>
                <a:ext uri="{FF2B5EF4-FFF2-40B4-BE49-F238E27FC236}">
                  <a16:creationId xmlns:a16="http://schemas.microsoft.com/office/drawing/2014/main" id="{76AFCF59-7BED-416B-ACD9-EA099C9B2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99" name="Freeform 7">
              <a:extLst>
                <a:ext uri="{FF2B5EF4-FFF2-40B4-BE49-F238E27FC236}">
                  <a16:creationId xmlns:a16="http://schemas.microsoft.com/office/drawing/2014/main" id="{8EEECEBC-B149-42E5-8164-EE5456F06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0" name="Rectangle 8">
              <a:extLst>
                <a:ext uri="{FF2B5EF4-FFF2-40B4-BE49-F238E27FC236}">
                  <a16:creationId xmlns:a16="http://schemas.microsoft.com/office/drawing/2014/main" id="{03B49256-D2D8-436B-8F29-0C7E53366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401" name="Freeform 9">
              <a:extLst>
                <a:ext uri="{FF2B5EF4-FFF2-40B4-BE49-F238E27FC236}">
                  <a16:creationId xmlns:a16="http://schemas.microsoft.com/office/drawing/2014/main" id="{4045E56F-B537-408E-B346-B9B15C39A5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2" name="Freeform 10">
              <a:extLst>
                <a:ext uri="{FF2B5EF4-FFF2-40B4-BE49-F238E27FC236}">
                  <a16:creationId xmlns:a16="http://schemas.microsoft.com/office/drawing/2014/main" id="{904BDB2F-0893-4AD7-A871-C808C9651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3" name="Freeform 11">
              <a:extLst>
                <a:ext uri="{FF2B5EF4-FFF2-40B4-BE49-F238E27FC236}">
                  <a16:creationId xmlns:a16="http://schemas.microsoft.com/office/drawing/2014/main" id="{512D8C6F-C154-4928-9891-DDCF50DA6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4" name="Freeform 12">
              <a:extLst>
                <a:ext uri="{FF2B5EF4-FFF2-40B4-BE49-F238E27FC236}">
                  <a16:creationId xmlns:a16="http://schemas.microsoft.com/office/drawing/2014/main" id="{7E2BBA63-D694-4AD5-976F-4F1CDB204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5" name="Freeform 13">
              <a:extLst>
                <a:ext uri="{FF2B5EF4-FFF2-40B4-BE49-F238E27FC236}">
                  <a16:creationId xmlns:a16="http://schemas.microsoft.com/office/drawing/2014/main" id="{394F9847-4F95-42E8-AE7E-8DD8A0E27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6" name="Freeform 14">
              <a:extLst>
                <a:ext uri="{FF2B5EF4-FFF2-40B4-BE49-F238E27FC236}">
                  <a16:creationId xmlns:a16="http://schemas.microsoft.com/office/drawing/2014/main" id="{48CE4CA3-085D-44AC-996B-9F347B7BC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7" name="Freeform 15">
              <a:extLst>
                <a:ext uri="{FF2B5EF4-FFF2-40B4-BE49-F238E27FC236}">
                  <a16:creationId xmlns:a16="http://schemas.microsoft.com/office/drawing/2014/main" id="{0D7459AE-7E00-4707-B574-1D3636BB46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8" name="Freeform 16">
              <a:extLst>
                <a:ext uri="{FF2B5EF4-FFF2-40B4-BE49-F238E27FC236}">
                  <a16:creationId xmlns:a16="http://schemas.microsoft.com/office/drawing/2014/main" id="{EF95E020-0C4A-4BD5-84BE-6DF8B8BCA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9" name="Freeform 17">
              <a:extLst>
                <a:ext uri="{FF2B5EF4-FFF2-40B4-BE49-F238E27FC236}">
                  <a16:creationId xmlns:a16="http://schemas.microsoft.com/office/drawing/2014/main" id="{18CC4862-B9BB-4E63-9630-AA5241E68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0" name="Freeform 18">
              <a:extLst>
                <a:ext uri="{FF2B5EF4-FFF2-40B4-BE49-F238E27FC236}">
                  <a16:creationId xmlns:a16="http://schemas.microsoft.com/office/drawing/2014/main" id="{156A0508-DDAB-4BFB-824D-CA9D3D833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1" name="Freeform 19">
              <a:extLst>
                <a:ext uri="{FF2B5EF4-FFF2-40B4-BE49-F238E27FC236}">
                  <a16:creationId xmlns:a16="http://schemas.microsoft.com/office/drawing/2014/main" id="{E3B0103B-60DE-4385-B84E-53694FB9A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2" name="Freeform 20">
              <a:extLst>
                <a:ext uri="{FF2B5EF4-FFF2-40B4-BE49-F238E27FC236}">
                  <a16:creationId xmlns:a16="http://schemas.microsoft.com/office/drawing/2014/main" id="{C8C1C0D4-C36E-4251-A97F-436AFA3797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3" name="Freeform 21">
              <a:extLst>
                <a:ext uri="{FF2B5EF4-FFF2-40B4-BE49-F238E27FC236}">
                  <a16:creationId xmlns:a16="http://schemas.microsoft.com/office/drawing/2014/main" id="{550D7341-7849-4B72-A2D7-68B7161D4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4" name="Freeform 22">
              <a:extLst>
                <a:ext uri="{FF2B5EF4-FFF2-40B4-BE49-F238E27FC236}">
                  <a16:creationId xmlns:a16="http://schemas.microsoft.com/office/drawing/2014/main" id="{C9E742C7-3FF2-4931-B087-46AAA6C33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5" name="Freeform 23">
              <a:extLst>
                <a:ext uri="{FF2B5EF4-FFF2-40B4-BE49-F238E27FC236}">
                  <a16:creationId xmlns:a16="http://schemas.microsoft.com/office/drawing/2014/main" id="{424AF1DB-9264-4B94-9F0D-EF37F12D47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6" name="Freeform 24">
              <a:extLst>
                <a:ext uri="{FF2B5EF4-FFF2-40B4-BE49-F238E27FC236}">
                  <a16:creationId xmlns:a16="http://schemas.microsoft.com/office/drawing/2014/main" id="{766E43D2-CF93-4468-9B12-FFB234513D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7" name="Freeform 25">
              <a:extLst>
                <a:ext uri="{FF2B5EF4-FFF2-40B4-BE49-F238E27FC236}">
                  <a16:creationId xmlns:a16="http://schemas.microsoft.com/office/drawing/2014/main" id="{AC24EC38-E0E5-4A4E-A64D-359DD4A55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8" name="Freeform 26">
              <a:extLst>
                <a:ext uri="{FF2B5EF4-FFF2-40B4-BE49-F238E27FC236}">
                  <a16:creationId xmlns:a16="http://schemas.microsoft.com/office/drawing/2014/main" id="{338D8FE1-6073-44CF-857C-9273A1607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9" name="Freeform 27">
              <a:extLst>
                <a:ext uri="{FF2B5EF4-FFF2-40B4-BE49-F238E27FC236}">
                  <a16:creationId xmlns:a16="http://schemas.microsoft.com/office/drawing/2014/main" id="{39BAF819-1ABF-4754-B2E6-8C023A3B9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0" name="Freeform 28">
              <a:extLst>
                <a:ext uri="{FF2B5EF4-FFF2-40B4-BE49-F238E27FC236}">
                  <a16:creationId xmlns:a16="http://schemas.microsoft.com/office/drawing/2014/main" id="{2B5FE77A-C8CA-4E0E-BA89-53BA982E6A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1" name="Freeform 29">
              <a:extLst>
                <a:ext uri="{FF2B5EF4-FFF2-40B4-BE49-F238E27FC236}">
                  <a16:creationId xmlns:a16="http://schemas.microsoft.com/office/drawing/2014/main" id="{264169FF-BB01-4F56-812A-738BE4AAC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2" name="Freeform 30">
              <a:extLst>
                <a:ext uri="{FF2B5EF4-FFF2-40B4-BE49-F238E27FC236}">
                  <a16:creationId xmlns:a16="http://schemas.microsoft.com/office/drawing/2014/main" id="{831BA8DD-49DA-443B-AD7A-1680CD287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3" name="Freeform 31">
              <a:extLst>
                <a:ext uri="{FF2B5EF4-FFF2-40B4-BE49-F238E27FC236}">
                  <a16:creationId xmlns:a16="http://schemas.microsoft.com/office/drawing/2014/main" id="{15B5FD47-B408-4DD0-BA9C-76C3F6814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4" name="Freeform 32">
              <a:extLst>
                <a:ext uri="{FF2B5EF4-FFF2-40B4-BE49-F238E27FC236}">
                  <a16:creationId xmlns:a16="http://schemas.microsoft.com/office/drawing/2014/main" id="{2432FB6B-FBB2-438F-A3BC-0392CA944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5" name="Rectangle 33">
              <a:extLst>
                <a:ext uri="{FF2B5EF4-FFF2-40B4-BE49-F238E27FC236}">
                  <a16:creationId xmlns:a16="http://schemas.microsoft.com/office/drawing/2014/main" id="{A9E1CA69-4810-4E1D-A227-EA4EF0151F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426" name="Freeform 34">
              <a:extLst>
                <a:ext uri="{FF2B5EF4-FFF2-40B4-BE49-F238E27FC236}">
                  <a16:creationId xmlns:a16="http://schemas.microsoft.com/office/drawing/2014/main" id="{978653C5-EFDF-4617-9A6A-E810A9C22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7" name="Freeform 35">
              <a:extLst>
                <a:ext uri="{FF2B5EF4-FFF2-40B4-BE49-F238E27FC236}">
                  <a16:creationId xmlns:a16="http://schemas.microsoft.com/office/drawing/2014/main" id="{F1B9F231-1E6A-4122-81B0-043E2A5F5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8" name="Freeform 36">
              <a:extLst>
                <a:ext uri="{FF2B5EF4-FFF2-40B4-BE49-F238E27FC236}">
                  <a16:creationId xmlns:a16="http://schemas.microsoft.com/office/drawing/2014/main" id="{DF2B6BD0-0057-43BC-8681-9FAC9FC53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9" name="Freeform 37">
              <a:extLst>
                <a:ext uri="{FF2B5EF4-FFF2-40B4-BE49-F238E27FC236}">
                  <a16:creationId xmlns:a16="http://schemas.microsoft.com/office/drawing/2014/main" id="{6D7D7117-2276-4EB9-882B-A44A2DB06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0" name="Freeform 38">
              <a:extLst>
                <a:ext uri="{FF2B5EF4-FFF2-40B4-BE49-F238E27FC236}">
                  <a16:creationId xmlns:a16="http://schemas.microsoft.com/office/drawing/2014/main" id="{98AD68EB-6444-4B28-8F06-C0B6111AC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1" name="Freeform 39">
              <a:extLst>
                <a:ext uri="{FF2B5EF4-FFF2-40B4-BE49-F238E27FC236}">
                  <a16:creationId xmlns:a16="http://schemas.microsoft.com/office/drawing/2014/main" id="{438FA125-C459-48A2-913F-F5D04E160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2" name="Freeform 40">
              <a:extLst>
                <a:ext uri="{FF2B5EF4-FFF2-40B4-BE49-F238E27FC236}">
                  <a16:creationId xmlns:a16="http://schemas.microsoft.com/office/drawing/2014/main" id="{18E796D1-6480-436F-947D-550CCE516E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3" name="Freeform 41">
              <a:extLst>
                <a:ext uri="{FF2B5EF4-FFF2-40B4-BE49-F238E27FC236}">
                  <a16:creationId xmlns:a16="http://schemas.microsoft.com/office/drawing/2014/main" id="{4549B300-4F89-4E35-B5E7-53E3C6A54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4" name="Freeform 42">
              <a:extLst>
                <a:ext uri="{FF2B5EF4-FFF2-40B4-BE49-F238E27FC236}">
                  <a16:creationId xmlns:a16="http://schemas.microsoft.com/office/drawing/2014/main" id="{D8DA6C40-62DD-4FB3-8D06-5A599E3823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5" name="Freeform 43">
              <a:extLst>
                <a:ext uri="{FF2B5EF4-FFF2-40B4-BE49-F238E27FC236}">
                  <a16:creationId xmlns:a16="http://schemas.microsoft.com/office/drawing/2014/main" id="{28EE2B35-9D3D-4925-8DA9-9DF0E40B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6" name="Freeform 44">
              <a:extLst>
                <a:ext uri="{FF2B5EF4-FFF2-40B4-BE49-F238E27FC236}">
                  <a16:creationId xmlns:a16="http://schemas.microsoft.com/office/drawing/2014/main" id="{9DB82611-4043-4758-81EC-2239619803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7" name="Rectangle 45">
              <a:extLst>
                <a:ext uri="{FF2B5EF4-FFF2-40B4-BE49-F238E27FC236}">
                  <a16:creationId xmlns:a16="http://schemas.microsoft.com/office/drawing/2014/main" id="{A8210AB3-0776-4F74-9227-5E448D1AFA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438" name="Freeform 46">
              <a:extLst>
                <a:ext uri="{FF2B5EF4-FFF2-40B4-BE49-F238E27FC236}">
                  <a16:creationId xmlns:a16="http://schemas.microsoft.com/office/drawing/2014/main" id="{002C10AB-E300-481E-AFA5-410481B16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9" name="Freeform 47">
              <a:extLst>
                <a:ext uri="{FF2B5EF4-FFF2-40B4-BE49-F238E27FC236}">
                  <a16:creationId xmlns:a16="http://schemas.microsoft.com/office/drawing/2014/main" id="{11F47C5E-0453-4EF5-B969-A8263DC6A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0" name="Freeform 48">
              <a:extLst>
                <a:ext uri="{FF2B5EF4-FFF2-40B4-BE49-F238E27FC236}">
                  <a16:creationId xmlns:a16="http://schemas.microsoft.com/office/drawing/2014/main" id="{D0CFDC87-55E8-40E1-BD98-4E1EA2C09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1" name="Freeform 49">
              <a:extLst>
                <a:ext uri="{FF2B5EF4-FFF2-40B4-BE49-F238E27FC236}">
                  <a16:creationId xmlns:a16="http://schemas.microsoft.com/office/drawing/2014/main" id="{C1151505-8A7F-41D8-AE03-AD172E38C0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2" name="Freeform 50">
              <a:extLst>
                <a:ext uri="{FF2B5EF4-FFF2-40B4-BE49-F238E27FC236}">
                  <a16:creationId xmlns:a16="http://schemas.microsoft.com/office/drawing/2014/main" id="{918DAD20-1F9F-41A7-B9D0-EE92F9B32D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3" name="Freeform 51">
              <a:extLst>
                <a:ext uri="{FF2B5EF4-FFF2-40B4-BE49-F238E27FC236}">
                  <a16:creationId xmlns:a16="http://schemas.microsoft.com/office/drawing/2014/main" id="{D303B51B-ADCC-43C9-AE4F-0168CFA63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4" name="Freeform 52">
              <a:extLst>
                <a:ext uri="{FF2B5EF4-FFF2-40B4-BE49-F238E27FC236}">
                  <a16:creationId xmlns:a16="http://schemas.microsoft.com/office/drawing/2014/main" id="{5621B409-0B0A-4827-81F9-684C335EE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5" name="Freeform 53">
              <a:extLst>
                <a:ext uri="{FF2B5EF4-FFF2-40B4-BE49-F238E27FC236}">
                  <a16:creationId xmlns:a16="http://schemas.microsoft.com/office/drawing/2014/main" id="{FCA6910E-A4EC-464B-B285-5F1E40AEFF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6" name="Freeform 54">
              <a:extLst>
                <a:ext uri="{FF2B5EF4-FFF2-40B4-BE49-F238E27FC236}">
                  <a16:creationId xmlns:a16="http://schemas.microsoft.com/office/drawing/2014/main" id="{7D0C75DF-4953-4E72-B34A-2F8BD05235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7" name="Freeform 55">
              <a:extLst>
                <a:ext uri="{FF2B5EF4-FFF2-40B4-BE49-F238E27FC236}">
                  <a16:creationId xmlns:a16="http://schemas.microsoft.com/office/drawing/2014/main" id="{998A65EA-C434-41FF-B792-2BDC11501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8" name="Freeform 56">
              <a:extLst>
                <a:ext uri="{FF2B5EF4-FFF2-40B4-BE49-F238E27FC236}">
                  <a16:creationId xmlns:a16="http://schemas.microsoft.com/office/drawing/2014/main" id="{3A6D2AE4-7ABD-4946-BE69-5FD3C1A1D6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9" name="Freeform 57">
              <a:extLst>
                <a:ext uri="{FF2B5EF4-FFF2-40B4-BE49-F238E27FC236}">
                  <a16:creationId xmlns:a16="http://schemas.microsoft.com/office/drawing/2014/main" id="{833A81DC-8A3A-4141-A713-A2FE1C57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50" name="Freeform 58">
              <a:extLst>
                <a:ext uri="{FF2B5EF4-FFF2-40B4-BE49-F238E27FC236}">
                  <a16:creationId xmlns:a16="http://schemas.microsoft.com/office/drawing/2014/main" id="{47BB7FFD-57DB-41BD-8D42-9FB58174B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pic>
        <p:nvPicPr>
          <p:cNvPr id="1452" name="Picture 2">
            <a:extLst>
              <a:ext uri="{FF2B5EF4-FFF2-40B4-BE49-F238E27FC236}">
                <a16:creationId xmlns:a16="http://schemas.microsoft.com/office/drawing/2014/main" id="{3631D3C9-4C1D-4B3A-A737-E6E780042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CA4349-E815-4DE7-903C-41BD1CB4DC8D}"/>
              </a:ext>
            </a:extLst>
          </p:cNvPr>
          <p:cNvSpPr>
            <a:spLocks noGrp="1"/>
          </p:cNvSpPr>
          <p:nvPr>
            <p:ph type="title"/>
          </p:nvPr>
        </p:nvSpPr>
        <p:spPr>
          <a:xfrm>
            <a:off x="8057397" y="1113282"/>
            <a:ext cx="3489569" cy="2396681"/>
          </a:xfrm>
        </p:spPr>
        <p:style>
          <a:lnRef idx="1">
            <a:schemeClr val="dk1"/>
          </a:lnRef>
          <a:fillRef idx="3">
            <a:schemeClr val="dk1"/>
          </a:fillRef>
          <a:effectRef idx="2">
            <a:schemeClr val="dk1"/>
          </a:effectRef>
          <a:fontRef idx="minor">
            <a:schemeClr val="lt1"/>
          </a:fontRef>
        </p:style>
        <p:txBody>
          <a:bodyPr vert="horz" lIns="91440" tIns="45720" rIns="91440" bIns="45720" rtlCol="0" anchor="b">
            <a:normAutofit/>
          </a:bodyPr>
          <a:lstStyle/>
          <a:p>
            <a:pPr marL="457200" indent="-457200"/>
            <a:r>
              <a:rPr lang="en-US" sz="1800" dirty="0">
                <a:solidFill>
                  <a:srgbClr val="FFFFFF"/>
                </a:solidFill>
                <a:effectLst>
                  <a:outerShdw blurRad="38100" dist="38100" dir="2700000" algn="tl">
                    <a:srgbClr val="000000">
                      <a:alpha val="43137"/>
                    </a:srgbClr>
                  </a:outerShdw>
                </a:effectLst>
                <a:latin typeface="+mj-lt"/>
                <a:ea typeface="+mj-ea"/>
                <a:cs typeface="+mj-cs"/>
              </a:rPr>
              <a:t>Source: Current Employment Survey, Bureau of Labor Statistics</a:t>
            </a:r>
            <a:br>
              <a:rPr lang="en-US" sz="1800" dirty="0">
                <a:solidFill>
                  <a:srgbClr val="FFFFFF"/>
                </a:solidFill>
                <a:effectLst>
                  <a:outerShdw blurRad="38100" dist="38100" dir="2700000" algn="tl">
                    <a:srgbClr val="000000">
                      <a:alpha val="43137"/>
                    </a:srgbClr>
                  </a:outerShdw>
                </a:effectLst>
                <a:latin typeface="+mj-lt"/>
                <a:ea typeface="+mj-ea"/>
                <a:cs typeface="+mj-cs"/>
              </a:rPr>
            </a:br>
            <a:br>
              <a:rPr lang="en-US" sz="1800" dirty="0">
                <a:solidFill>
                  <a:srgbClr val="FFFFFF"/>
                </a:solidFill>
                <a:effectLst>
                  <a:outerShdw blurRad="38100" dist="38100" dir="2700000" algn="tl">
                    <a:srgbClr val="000000">
                      <a:alpha val="43137"/>
                    </a:srgbClr>
                  </a:outerShdw>
                </a:effectLst>
                <a:latin typeface="+mj-lt"/>
                <a:ea typeface="+mj-ea"/>
                <a:cs typeface="+mj-cs"/>
              </a:rPr>
            </a:br>
            <a:br>
              <a:rPr lang="en-US" sz="1800" dirty="0">
                <a:solidFill>
                  <a:srgbClr val="FFFFFF"/>
                </a:solidFill>
                <a:effectLst>
                  <a:outerShdw blurRad="38100" dist="38100" dir="2700000" algn="tl">
                    <a:srgbClr val="000000">
                      <a:alpha val="43137"/>
                    </a:srgbClr>
                  </a:outerShdw>
                </a:effectLst>
                <a:latin typeface="+mj-lt"/>
                <a:ea typeface="+mj-ea"/>
                <a:cs typeface="+mj-cs"/>
              </a:rPr>
            </a:br>
            <a:br>
              <a:rPr lang="en-US" sz="1800" dirty="0">
                <a:solidFill>
                  <a:srgbClr val="FFFFFF"/>
                </a:solidFill>
                <a:effectLst>
                  <a:outerShdw blurRad="38100" dist="38100" dir="2700000" algn="tl">
                    <a:srgbClr val="000000">
                      <a:alpha val="43137"/>
                    </a:srgbClr>
                  </a:outerShdw>
                </a:effectLst>
                <a:latin typeface="+mj-lt"/>
                <a:ea typeface="+mj-ea"/>
                <a:cs typeface="+mj-cs"/>
              </a:rPr>
            </a:br>
            <a:br>
              <a:rPr lang="en-US" sz="1800" dirty="0">
                <a:solidFill>
                  <a:srgbClr val="FFFFFF"/>
                </a:solidFill>
                <a:effectLst>
                  <a:outerShdw blurRad="38100" dist="38100" dir="2700000" algn="tl">
                    <a:srgbClr val="000000">
                      <a:alpha val="43137"/>
                    </a:srgbClr>
                  </a:outerShdw>
                </a:effectLst>
                <a:latin typeface="+mj-lt"/>
                <a:ea typeface="+mj-ea"/>
                <a:cs typeface="+mj-cs"/>
              </a:rPr>
            </a:br>
            <a:endParaRPr lang="en-US" sz="1800" dirty="0">
              <a:solidFill>
                <a:srgbClr val="FFFFFF"/>
              </a:solidFill>
              <a:effectLst>
                <a:outerShdw blurRad="38100" dist="38100" dir="2700000" algn="tl">
                  <a:srgbClr val="000000">
                    <a:alpha val="43137"/>
                  </a:srgbClr>
                </a:outerShdw>
              </a:effectLst>
              <a:latin typeface="+mj-lt"/>
              <a:ea typeface="+mj-ea"/>
              <a:cs typeface="+mj-cs"/>
            </a:endParaRPr>
          </a:p>
        </p:txBody>
      </p:sp>
      <p:sp useBgFill="1">
        <p:nvSpPr>
          <p:cNvPr id="1454" name="Round Diagonal Corner Rectangle 6">
            <a:extLst>
              <a:ext uri="{FF2B5EF4-FFF2-40B4-BE49-F238E27FC236}">
                <a16:creationId xmlns:a16="http://schemas.microsoft.com/office/drawing/2014/main" id="{5B986EF0-8540-483D-9DDE-1F168FAA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C47D8792-025B-68D9-3253-EB52867DE350}"/>
              </a:ext>
            </a:extLst>
          </p:cNvPr>
          <p:cNvGraphicFramePr>
            <a:graphicFrameLocks noGrp="1"/>
          </p:cNvGraphicFramePr>
          <p:nvPr>
            <p:extLst>
              <p:ext uri="{D42A27DB-BD31-4B8C-83A1-F6EECF244321}">
                <p14:modId xmlns:p14="http://schemas.microsoft.com/office/powerpoint/2010/main" val="3639946324"/>
              </p:ext>
            </p:extLst>
          </p:nvPr>
        </p:nvGraphicFramePr>
        <p:xfrm>
          <a:off x="828676" y="826009"/>
          <a:ext cx="6722735" cy="5216438"/>
        </p:xfrm>
        <a:graphic>
          <a:graphicData uri="http://schemas.openxmlformats.org/drawingml/2006/table">
            <a:tbl>
              <a:tblPr>
                <a:tableStyleId>{5940675A-B579-460E-94D1-54222C63F5DA}</a:tableStyleId>
              </a:tblPr>
              <a:tblGrid>
                <a:gridCol w="2875577">
                  <a:extLst>
                    <a:ext uri="{9D8B030D-6E8A-4147-A177-3AD203B41FA5}">
                      <a16:colId xmlns:a16="http://schemas.microsoft.com/office/drawing/2014/main" val="3729866793"/>
                    </a:ext>
                  </a:extLst>
                </a:gridCol>
                <a:gridCol w="2154265">
                  <a:extLst>
                    <a:ext uri="{9D8B030D-6E8A-4147-A177-3AD203B41FA5}">
                      <a16:colId xmlns:a16="http://schemas.microsoft.com/office/drawing/2014/main" val="1373380266"/>
                    </a:ext>
                  </a:extLst>
                </a:gridCol>
                <a:gridCol w="1692893">
                  <a:extLst>
                    <a:ext uri="{9D8B030D-6E8A-4147-A177-3AD203B41FA5}">
                      <a16:colId xmlns:a16="http://schemas.microsoft.com/office/drawing/2014/main" val="2029376770"/>
                    </a:ext>
                  </a:extLst>
                </a:gridCol>
              </a:tblGrid>
              <a:tr h="246431">
                <a:tc gridSpan="2">
                  <a:txBody>
                    <a:bodyPr/>
                    <a:lstStyle/>
                    <a:p>
                      <a:pPr algn="ctr" fontAlgn="b"/>
                      <a:r>
                        <a:rPr lang="en-US" sz="1200" b="1" u="none" strike="noStrike" dirty="0">
                          <a:effectLst/>
                        </a:rPr>
                        <a:t>STATE OF LOUISIANA</a:t>
                      </a:r>
                      <a:endParaRPr lang="en-US" sz="1200" b="1" i="0" u="none" strike="noStrike" dirty="0">
                        <a:solidFill>
                          <a:srgbClr val="000000"/>
                        </a:solidFill>
                        <a:effectLst/>
                        <a:latin typeface="Calibri" panose="020F0502020204030204" pitchFamily="34" charset="0"/>
                      </a:endParaRPr>
                    </a:p>
                  </a:txBody>
                  <a:tcPr marL="0" marR="0" marT="0" marB="0" anchor="b">
                    <a:solidFill>
                      <a:srgbClr val="FFFF00"/>
                    </a:solidFill>
                  </a:tcPr>
                </a:tc>
                <a:tc hMerge="1">
                  <a:txBody>
                    <a:bodyPr/>
                    <a:lstStyle/>
                    <a:p>
                      <a:endParaRPr lang="en-US"/>
                    </a:p>
                  </a:txBody>
                  <a:tcPr/>
                </a:tc>
                <a:tc rowSpan="2">
                  <a:txBody>
                    <a:bodyPr/>
                    <a:lstStyle/>
                    <a:p>
                      <a:pPr algn="ctr" fontAlgn="ctr"/>
                      <a:r>
                        <a:rPr lang="en-US" sz="1200" b="1" u="none" strike="noStrike" dirty="0">
                          <a:effectLst/>
                        </a:rPr>
                        <a:t>Total Non-Farm Employment</a:t>
                      </a:r>
                    </a:p>
                    <a:p>
                      <a:pPr algn="ctr" fontAlgn="ctr"/>
                      <a:r>
                        <a:rPr lang="en-US" sz="1200" b="1" u="none" strike="noStrike" dirty="0">
                          <a:effectLst/>
                        </a:rPr>
                        <a:t> August 2024 </a:t>
                      </a:r>
                      <a:endParaRPr lang="en-US" sz="1200" b="1"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3870153723"/>
                  </a:ext>
                </a:extLst>
              </a:tr>
              <a:tr h="394291">
                <a:tc gridSpan="2">
                  <a:txBody>
                    <a:bodyPr/>
                    <a:lstStyle/>
                    <a:p>
                      <a:pPr algn="ctr" fontAlgn="b"/>
                      <a:r>
                        <a:rPr lang="en-US" sz="1200" b="1" u="none" strike="noStrike" dirty="0">
                          <a:effectLst/>
                        </a:rPr>
                        <a:t>Non-Seasonally Adjusted Job Growth</a:t>
                      </a:r>
                    </a:p>
                    <a:p>
                      <a:pPr algn="ctr" fontAlgn="b"/>
                      <a:r>
                        <a:rPr lang="en-US" sz="1200" b="1" u="none" strike="noStrike" dirty="0">
                          <a:effectLst/>
                        </a:rPr>
                        <a:t>August 2023 to August 2024</a:t>
                      </a:r>
                      <a:endParaRPr lang="en-US" sz="1200" b="1" i="0" u="none" strike="noStrike" dirty="0">
                        <a:solidFill>
                          <a:srgbClr val="000000"/>
                        </a:solidFill>
                        <a:effectLst/>
                        <a:latin typeface="Calibri" panose="020F0502020204030204" pitchFamily="34" charset="0"/>
                      </a:endParaRPr>
                    </a:p>
                  </a:txBody>
                  <a:tcPr marL="0" marR="0" marT="0" marB="0" anchor="b">
                    <a:solidFill>
                      <a:srgbClr val="FFFF00"/>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243885824"/>
                  </a:ext>
                </a:extLst>
              </a:tr>
              <a:tr h="361034">
                <a:tc>
                  <a:txBody>
                    <a:bodyPr/>
                    <a:lstStyle/>
                    <a:p>
                      <a:pPr algn="ctr" fontAlgn="b"/>
                      <a:r>
                        <a:rPr lang="en-US" sz="1200" u="none" strike="noStrike" dirty="0">
                          <a:effectLst/>
                        </a:rPr>
                        <a:t>Construction</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8,800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138,600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8076034"/>
                  </a:ext>
                </a:extLst>
              </a:tr>
              <a:tr h="321068">
                <a:tc>
                  <a:txBody>
                    <a:bodyPr/>
                    <a:lstStyle/>
                    <a:p>
                      <a:pPr algn="ctr" fontAlgn="b"/>
                      <a:r>
                        <a:rPr lang="en-US" sz="1200" u="none" strike="noStrike" dirty="0">
                          <a:effectLst/>
                        </a:rPr>
                        <a:t>Health Care and Social Assistance</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6,400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292,900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extLst>
                  <a:ext uri="{0D108BD9-81ED-4DB2-BD59-A6C34878D82A}">
                    <a16:rowId xmlns:a16="http://schemas.microsoft.com/office/drawing/2014/main" val="1592511760"/>
                  </a:ext>
                </a:extLst>
              </a:tr>
              <a:tr h="246431">
                <a:tc>
                  <a:txBody>
                    <a:bodyPr/>
                    <a:lstStyle/>
                    <a:p>
                      <a:pPr algn="ctr" fontAlgn="b"/>
                      <a:r>
                        <a:rPr lang="en-US" sz="1200" u="none" strike="noStrike" dirty="0">
                          <a:effectLst/>
                        </a:rPr>
                        <a:t>All Others</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3,100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126,100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1485394"/>
                  </a:ext>
                </a:extLst>
              </a:tr>
              <a:tr h="246431">
                <a:tc>
                  <a:txBody>
                    <a:bodyPr/>
                    <a:lstStyle/>
                    <a:p>
                      <a:pPr algn="ctr" fontAlgn="b"/>
                      <a:r>
                        <a:rPr lang="en-US" sz="1200" u="none" strike="noStrike" dirty="0">
                          <a:effectLst/>
                        </a:rPr>
                        <a:t>Government</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2,500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313,100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extLst>
                  <a:ext uri="{0D108BD9-81ED-4DB2-BD59-A6C34878D82A}">
                    <a16:rowId xmlns:a16="http://schemas.microsoft.com/office/drawing/2014/main" val="2534421067"/>
                  </a:ext>
                </a:extLst>
              </a:tr>
              <a:tr h="394291">
                <a:tc>
                  <a:txBody>
                    <a:bodyPr/>
                    <a:lstStyle/>
                    <a:p>
                      <a:pPr algn="ctr" fontAlgn="b"/>
                      <a:r>
                        <a:rPr lang="en-US" sz="1200" u="none" strike="noStrike" dirty="0">
                          <a:effectLst/>
                        </a:rPr>
                        <a:t>Professional and Business Services</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1,200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219,400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2774682"/>
                  </a:ext>
                </a:extLst>
              </a:tr>
              <a:tr h="246431">
                <a:tc>
                  <a:txBody>
                    <a:bodyPr/>
                    <a:lstStyle/>
                    <a:p>
                      <a:pPr algn="ctr" fontAlgn="b"/>
                      <a:r>
                        <a:rPr lang="en-US" sz="1200" u="none" strike="noStrike" dirty="0">
                          <a:effectLst/>
                        </a:rPr>
                        <a:t>Wholesale Trade</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400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68,400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extLst>
                  <a:ext uri="{0D108BD9-81ED-4DB2-BD59-A6C34878D82A}">
                    <a16:rowId xmlns:a16="http://schemas.microsoft.com/office/drawing/2014/main" val="4265974602"/>
                  </a:ext>
                </a:extLst>
              </a:tr>
              <a:tr h="394291">
                <a:tc>
                  <a:txBody>
                    <a:bodyPr/>
                    <a:lstStyle/>
                    <a:p>
                      <a:pPr algn="ctr" fontAlgn="b"/>
                      <a:r>
                        <a:rPr lang="en-US" sz="1200" u="none" strike="noStrike" dirty="0">
                          <a:effectLst/>
                        </a:rPr>
                        <a:t>Support Activities in Transportation</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19,700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3560340"/>
                  </a:ext>
                </a:extLst>
              </a:tr>
              <a:tr h="246431">
                <a:tc>
                  <a:txBody>
                    <a:bodyPr/>
                    <a:lstStyle/>
                    <a:p>
                      <a:pPr algn="ctr" fontAlgn="b"/>
                      <a:r>
                        <a:rPr lang="en-US" sz="1200" u="none" strike="noStrike" dirty="0">
                          <a:effectLst/>
                        </a:rPr>
                        <a:t>Truck Transportation </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-300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16,800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extLst>
                  <a:ext uri="{0D108BD9-81ED-4DB2-BD59-A6C34878D82A}">
                    <a16:rowId xmlns:a16="http://schemas.microsoft.com/office/drawing/2014/main" val="998808474"/>
                  </a:ext>
                </a:extLst>
              </a:tr>
              <a:tr h="246431">
                <a:tc>
                  <a:txBody>
                    <a:bodyPr/>
                    <a:lstStyle/>
                    <a:p>
                      <a:pPr algn="ctr" fontAlgn="b"/>
                      <a:r>
                        <a:rPr lang="en-US" sz="1200" u="none" strike="noStrike" dirty="0">
                          <a:effectLst/>
                        </a:rPr>
                        <a:t>Mining</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-700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30,500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12713884"/>
                  </a:ext>
                </a:extLst>
              </a:tr>
              <a:tr h="246431">
                <a:tc>
                  <a:txBody>
                    <a:bodyPr/>
                    <a:lstStyle/>
                    <a:p>
                      <a:pPr algn="ctr" fontAlgn="b"/>
                      <a:r>
                        <a:rPr lang="en-US" sz="1200" u="none" strike="noStrike" dirty="0">
                          <a:effectLst/>
                        </a:rPr>
                        <a:t>Retail Trade</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-1,900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214,900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extLst>
                  <a:ext uri="{0D108BD9-81ED-4DB2-BD59-A6C34878D82A}">
                    <a16:rowId xmlns:a16="http://schemas.microsoft.com/office/drawing/2014/main" val="839021731"/>
                  </a:ext>
                </a:extLst>
              </a:tr>
              <a:tr h="246431">
                <a:tc>
                  <a:txBody>
                    <a:bodyPr/>
                    <a:lstStyle/>
                    <a:p>
                      <a:pPr algn="ctr" fontAlgn="b"/>
                      <a:r>
                        <a:rPr lang="en-US" sz="1200" u="none" strike="noStrike" dirty="0">
                          <a:effectLst/>
                        </a:rPr>
                        <a:t>Information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-1,300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17,900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2505728"/>
                  </a:ext>
                </a:extLst>
              </a:tr>
              <a:tr h="246431">
                <a:tc>
                  <a:txBody>
                    <a:bodyPr/>
                    <a:lstStyle/>
                    <a:p>
                      <a:pPr algn="ctr" fontAlgn="b"/>
                      <a:r>
                        <a:rPr lang="en-US" sz="1200" u="none" strike="noStrike" dirty="0">
                          <a:effectLst/>
                        </a:rPr>
                        <a:t>Manufacturing</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-1,800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136,200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extLst>
                  <a:ext uri="{0D108BD9-81ED-4DB2-BD59-A6C34878D82A}">
                    <a16:rowId xmlns:a16="http://schemas.microsoft.com/office/drawing/2014/main" val="2043644744"/>
                  </a:ext>
                </a:extLst>
              </a:tr>
              <a:tr h="394291">
                <a:tc>
                  <a:txBody>
                    <a:bodyPr/>
                    <a:lstStyle/>
                    <a:p>
                      <a:pPr algn="ctr" fontAlgn="b"/>
                      <a:r>
                        <a:rPr lang="en-US" sz="1200" u="none" strike="noStrike" dirty="0">
                          <a:effectLst/>
                        </a:rPr>
                        <a:t>Private Educational Services</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49,600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70112317"/>
                  </a:ext>
                </a:extLst>
              </a:tr>
              <a:tr h="246431">
                <a:tc>
                  <a:txBody>
                    <a:bodyPr/>
                    <a:lstStyle/>
                    <a:p>
                      <a:pPr algn="ctr" fontAlgn="b"/>
                      <a:r>
                        <a:rPr lang="en-US" sz="1200" u="none" strike="noStrike" dirty="0">
                          <a:effectLst/>
                        </a:rPr>
                        <a:t>Financial Activities</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-1,700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tc>
                  <a:txBody>
                    <a:bodyPr/>
                    <a:lstStyle/>
                    <a:p>
                      <a:pPr algn="ctr" fontAlgn="b"/>
                      <a:r>
                        <a:rPr lang="en-US" sz="1200" u="none" strike="noStrike" dirty="0">
                          <a:effectLst/>
                        </a:rPr>
                        <a:t>95,600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solidFill>
                  </a:tcPr>
                </a:tc>
                <a:extLst>
                  <a:ext uri="{0D108BD9-81ED-4DB2-BD59-A6C34878D82A}">
                    <a16:rowId xmlns:a16="http://schemas.microsoft.com/office/drawing/2014/main" val="109393900"/>
                  </a:ext>
                </a:extLst>
              </a:tr>
              <a:tr h="246431">
                <a:tc>
                  <a:txBody>
                    <a:bodyPr/>
                    <a:lstStyle/>
                    <a:p>
                      <a:pPr algn="ctr" fontAlgn="b"/>
                      <a:r>
                        <a:rPr lang="en-US" sz="1200" u="none" strike="noStrike" dirty="0">
                          <a:effectLst/>
                        </a:rPr>
                        <a:t>Leisure and Hospitality</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-6,200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214,900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9960995"/>
                  </a:ext>
                </a:extLst>
              </a:tr>
              <a:tr h="246431">
                <a:tc>
                  <a:txBody>
                    <a:bodyPr/>
                    <a:lstStyle/>
                    <a:p>
                      <a:pPr algn="ctr" fontAlgn="b"/>
                      <a:r>
                        <a:rPr lang="en-US" sz="1200" b="1" u="none" strike="noStrike" dirty="0">
                          <a:effectLst/>
                        </a:rPr>
                        <a:t>Total Change</a:t>
                      </a:r>
                      <a:endParaRPr lang="en-US" sz="1200" b="1" i="0" u="none" strike="noStrike" dirty="0">
                        <a:solidFill>
                          <a:srgbClr val="000000"/>
                        </a:solidFill>
                        <a:effectLst/>
                        <a:latin typeface="Calibri" panose="020F0502020204030204" pitchFamily="34" charset="0"/>
                      </a:endParaRPr>
                    </a:p>
                  </a:txBody>
                  <a:tcPr marL="0" marR="0" marT="0" marB="0" anchor="b">
                    <a:solidFill>
                      <a:srgbClr val="FF0000"/>
                    </a:solidFill>
                  </a:tcPr>
                </a:tc>
                <a:tc>
                  <a:txBody>
                    <a:bodyPr/>
                    <a:lstStyle/>
                    <a:p>
                      <a:pPr algn="ctr" fontAlgn="b"/>
                      <a:r>
                        <a:rPr lang="en-US" sz="1200" b="1" u="none" strike="noStrike" dirty="0">
                          <a:effectLst/>
                        </a:rPr>
                        <a:t>8,200</a:t>
                      </a:r>
                      <a:endParaRPr lang="en-US" sz="1200" b="1" i="0" u="none" strike="noStrike" dirty="0">
                        <a:solidFill>
                          <a:srgbClr val="000000"/>
                        </a:solidFill>
                        <a:effectLst/>
                        <a:latin typeface="Calibri" panose="020F0502020204030204" pitchFamily="34" charset="0"/>
                      </a:endParaRPr>
                    </a:p>
                  </a:txBody>
                  <a:tcPr marL="0" marR="0" marT="0" marB="0" anchor="b">
                    <a:solidFill>
                      <a:srgbClr val="FF0000"/>
                    </a:solidFill>
                  </a:tcPr>
                </a:tc>
                <a:tc>
                  <a:txBody>
                    <a:bodyPr/>
                    <a:lstStyle/>
                    <a:p>
                      <a:pPr algn="ctr" fontAlgn="b"/>
                      <a:r>
                        <a:rPr lang="en-US" sz="1200" b="1" u="none" strike="noStrike" dirty="0">
                          <a:effectLst/>
                        </a:rPr>
                        <a:t>1,954,600</a:t>
                      </a:r>
                      <a:endParaRPr lang="en-US" sz="1200" b="1" i="0" u="none" strike="noStrike" dirty="0">
                        <a:solidFill>
                          <a:srgbClr val="000000"/>
                        </a:solidFill>
                        <a:effectLst/>
                        <a:latin typeface="Calibri" panose="020F0502020204030204" pitchFamily="34" charset="0"/>
                      </a:endParaRPr>
                    </a:p>
                  </a:txBody>
                  <a:tcPr marL="0" marR="0" marT="0" marB="0" anchor="b">
                    <a:solidFill>
                      <a:srgbClr val="FF0000"/>
                    </a:solidFill>
                  </a:tcPr>
                </a:tc>
                <a:extLst>
                  <a:ext uri="{0D108BD9-81ED-4DB2-BD59-A6C34878D82A}">
                    <a16:rowId xmlns:a16="http://schemas.microsoft.com/office/drawing/2014/main" val="325625122"/>
                  </a:ext>
                </a:extLst>
              </a:tr>
            </a:tbl>
          </a:graphicData>
        </a:graphic>
      </p:graphicFrame>
    </p:spTree>
    <p:extLst>
      <p:ext uri="{BB962C8B-B14F-4D97-AF65-F5344CB8AC3E}">
        <p14:creationId xmlns:p14="http://schemas.microsoft.com/office/powerpoint/2010/main" val="309374191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079516-BC46-2A59-E4D9-4E501EF29FDF}"/>
              </a:ext>
            </a:extLst>
          </p:cNvPr>
          <p:cNvSpPr>
            <a:spLocks noGrp="1"/>
          </p:cNvSpPr>
          <p:nvPr>
            <p:ph type="title"/>
          </p:nvPr>
        </p:nvSpPr>
        <p:spPr>
          <a:xfrm>
            <a:off x="1141410" y="248571"/>
            <a:ext cx="9906000" cy="1477961"/>
          </a:xfrm>
        </p:spPr>
        <p:txBody>
          <a:bodyPr/>
          <a:lstStyle/>
          <a:p>
            <a:pPr algn="ctr"/>
            <a:r>
              <a:rPr lang="en-US" dirty="0">
                <a:solidFill>
                  <a:srgbClr val="FFFF00"/>
                </a:solidFill>
                <a:effectLst>
                  <a:outerShdw blurRad="38100" dist="38100" dir="2700000" algn="tl">
                    <a:srgbClr val="000000">
                      <a:alpha val="43137"/>
                    </a:srgbClr>
                  </a:outerShdw>
                </a:effectLst>
              </a:rPr>
              <a:t>What does the 2nd quarter 2024 U.S. GDP</a:t>
            </a:r>
            <a:br>
              <a:rPr lang="en-US" dirty="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3</a:t>
            </a:r>
            <a:r>
              <a:rPr lang="en-US" baseline="30000" dirty="0">
                <a:solidFill>
                  <a:srgbClr val="FFFF00"/>
                </a:solidFill>
                <a:effectLst>
                  <a:outerShdw blurRad="38100" dist="38100" dir="2700000" algn="tl">
                    <a:srgbClr val="000000">
                      <a:alpha val="43137"/>
                    </a:srgbClr>
                  </a:outerShdw>
                </a:effectLst>
              </a:rPr>
              <a:t>rd</a:t>
            </a:r>
            <a:r>
              <a:rPr lang="en-US" dirty="0">
                <a:solidFill>
                  <a:srgbClr val="FFFF00"/>
                </a:solidFill>
                <a:effectLst>
                  <a:outerShdw blurRad="38100" dist="38100" dir="2700000" algn="tl">
                    <a:srgbClr val="000000">
                      <a:alpha val="43137"/>
                    </a:srgbClr>
                  </a:outerShdw>
                </a:effectLst>
              </a:rPr>
              <a:t> Estimate Tell Us.</a:t>
            </a:r>
          </a:p>
        </p:txBody>
      </p:sp>
      <p:sp>
        <p:nvSpPr>
          <p:cNvPr id="2" name="Text Placeholder 1">
            <a:extLst>
              <a:ext uri="{FF2B5EF4-FFF2-40B4-BE49-F238E27FC236}">
                <a16:creationId xmlns:a16="http://schemas.microsoft.com/office/drawing/2014/main" id="{1CD58B29-FFE9-48B8-F767-E98F49023D3F}"/>
              </a:ext>
            </a:extLst>
          </p:cNvPr>
          <p:cNvSpPr>
            <a:spLocks noGrp="1"/>
          </p:cNvSpPr>
          <p:nvPr>
            <p:ph type="body" idx="1"/>
          </p:nvPr>
        </p:nvSpPr>
        <p:spPr>
          <a:xfrm>
            <a:off x="6094410" y="1898033"/>
            <a:ext cx="4649783" cy="3061934"/>
          </a:xfrm>
        </p:spPr>
        <p:txBody>
          <a:bodyPr>
            <a:normAutofit/>
          </a:bodyPr>
          <a:lstStyle/>
          <a:p>
            <a:pPr algn="ctr"/>
            <a:r>
              <a:rPr lang="en-US" sz="2800" dirty="0">
                <a:solidFill>
                  <a:srgbClr val="FFFF00"/>
                </a:solidFill>
                <a:effectLst>
                  <a:outerShdw blurRad="38100" dist="38100" dir="2700000" algn="tl">
                    <a:srgbClr val="000000">
                      <a:alpha val="43137"/>
                    </a:srgbClr>
                  </a:outerShdw>
                </a:effectLst>
              </a:rPr>
              <a:t>To quote the BEA  Data Release: </a:t>
            </a:r>
            <a:r>
              <a:rPr lang="en-US" sz="1900" dirty="0">
                <a:solidFill>
                  <a:srgbClr val="FF0000"/>
                </a:solidFill>
              </a:rPr>
              <a:t>“Compared to the first quarter, the acceleration in </a:t>
            </a:r>
            <a:r>
              <a:rPr lang="en-US" sz="1900" b="1" dirty="0">
                <a:solidFill>
                  <a:srgbClr val="FF0000"/>
                </a:solidFill>
              </a:rPr>
              <a:t>real GDP</a:t>
            </a:r>
            <a:r>
              <a:rPr lang="en-US" sz="1900" dirty="0">
                <a:solidFill>
                  <a:srgbClr val="FF0000"/>
                </a:solidFill>
              </a:rPr>
              <a:t> in the second quarterly primarily reflected an upturn in private inventory investment and an acceleration in consumer spending. These movements were partly offset by a downturn in residential fixed investment.”</a:t>
            </a:r>
          </a:p>
        </p:txBody>
      </p:sp>
      <p:sp>
        <p:nvSpPr>
          <p:cNvPr id="10" name="Content Placeholder 9">
            <a:extLst>
              <a:ext uri="{FF2B5EF4-FFF2-40B4-BE49-F238E27FC236}">
                <a16:creationId xmlns:a16="http://schemas.microsoft.com/office/drawing/2014/main" id="{7C509CDE-6E52-CA92-02A2-FFE2BD627F84}"/>
              </a:ext>
            </a:extLst>
          </p:cNvPr>
          <p:cNvSpPr>
            <a:spLocks noGrp="1"/>
          </p:cNvSpPr>
          <p:nvPr>
            <p:ph sz="half" idx="2"/>
          </p:nvPr>
        </p:nvSpPr>
        <p:spPr>
          <a:xfrm>
            <a:off x="1141410" y="2224311"/>
            <a:ext cx="4878391" cy="2717801"/>
          </a:xfrm>
        </p:spPr>
        <p:txBody>
          <a:bodyPr>
            <a:normAutofit/>
          </a:bodyPr>
          <a:lstStyle/>
          <a:p>
            <a:r>
              <a:rPr lang="en-US" dirty="0"/>
              <a:t>Real Gross Domestic Product increased by an annualized rate of 3.0%, revised up from 2.8%</a:t>
            </a:r>
          </a:p>
          <a:p>
            <a:r>
              <a:rPr lang="en-US" sz="1600" dirty="0">
                <a:solidFill>
                  <a:srgbClr val="FF0000"/>
                </a:solidFill>
                <a:effectLst>
                  <a:outerShdw blurRad="38100" dist="38100" dir="2700000" algn="tl">
                    <a:srgbClr val="000000">
                      <a:alpha val="43137"/>
                    </a:srgbClr>
                  </a:outerShdw>
                </a:effectLst>
              </a:rPr>
              <a:t>According to the BEA news release “the increase in </a:t>
            </a:r>
            <a:r>
              <a:rPr lang="en-US" sz="1600" b="1" dirty="0">
                <a:solidFill>
                  <a:srgbClr val="FF0000"/>
                </a:solidFill>
                <a:effectLst>
                  <a:outerShdw blurRad="38100" dist="38100" dir="2700000" algn="tl">
                    <a:srgbClr val="000000">
                      <a:alpha val="43137"/>
                    </a:srgbClr>
                  </a:outerShdw>
                </a:effectLst>
              </a:rPr>
              <a:t>real GDP</a:t>
            </a:r>
            <a:r>
              <a:rPr lang="en-US" sz="1600" dirty="0">
                <a:solidFill>
                  <a:srgbClr val="FF0000"/>
                </a:solidFill>
                <a:effectLst>
                  <a:outerShdw blurRad="38100" dist="38100" dir="2700000" algn="tl">
                    <a:srgbClr val="000000">
                      <a:alpha val="43137"/>
                    </a:srgbClr>
                  </a:outerShdw>
                </a:effectLst>
              </a:rPr>
              <a:t> primarily reflected increases in consumer spending, private inventory investment, and nonresidential fixed investment.”</a:t>
            </a:r>
          </a:p>
        </p:txBody>
      </p:sp>
    </p:spTree>
    <p:extLst>
      <p:ext uri="{BB962C8B-B14F-4D97-AF65-F5344CB8AC3E}">
        <p14:creationId xmlns:p14="http://schemas.microsoft.com/office/powerpoint/2010/main" val="3749409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F74D45-674E-74B6-FAC6-F81C99E89C21}"/>
              </a:ext>
            </a:extLst>
          </p:cNvPr>
          <p:cNvSpPr>
            <a:spLocks noGrp="1"/>
          </p:cNvSpPr>
          <p:nvPr>
            <p:ph type="title"/>
          </p:nvPr>
        </p:nvSpPr>
        <p:spPr>
          <a:xfrm>
            <a:off x="1141410" y="216182"/>
            <a:ext cx="9905998" cy="1164562"/>
          </a:xfrm>
        </p:spPr>
        <p:txBody>
          <a:bodyPr>
            <a:normAutofit/>
          </a:bodyPr>
          <a:lstStyle/>
          <a:p>
            <a:pPr algn="ctr"/>
            <a:r>
              <a:rPr lang="en-US" sz="2000" b="1" dirty="0">
                <a:effectLst>
                  <a:outerShdw blurRad="38100" dist="38100" dir="2700000" algn="tl">
                    <a:srgbClr val="000000">
                      <a:alpha val="43137"/>
                    </a:srgbClr>
                  </a:outerShdw>
                </a:effectLst>
              </a:rPr>
              <a:t>Louisiana Leisure and Hospitality Industry: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little change in hours worked, Increase in Average Pay</a:t>
            </a:r>
          </a:p>
        </p:txBody>
      </p:sp>
      <p:graphicFrame>
        <p:nvGraphicFramePr>
          <p:cNvPr id="5" name="Content Placeholder 4">
            <a:extLst>
              <a:ext uri="{FF2B5EF4-FFF2-40B4-BE49-F238E27FC236}">
                <a16:creationId xmlns:a16="http://schemas.microsoft.com/office/drawing/2014/main" id="{ACB777F9-6709-5D3D-7C92-5B06566FD2A0}"/>
              </a:ext>
            </a:extLst>
          </p:cNvPr>
          <p:cNvGraphicFramePr>
            <a:graphicFrameLocks noGrp="1"/>
          </p:cNvGraphicFramePr>
          <p:nvPr>
            <p:ph sz="half" idx="2"/>
            <p:extLst>
              <p:ext uri="{D42A27DB-BD31-4B8C-83A1-F6EECF244321}">
                <p14:modId xmlns:p14="http://schemas.microsoft.com/office/powerpoint/2010/main" val="2510078470"/>
              </p:ext>
            </p:extLst>
          </p:nvPr>
        </p:nvGraphicFramePr>
        <p:xfrm>
          <a:off x="6019800" y="1545336"/>
          <a:ext cx="5027613" cy="4245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FFA54F78-A8CE-7C30-BF90-C05B6979CFAA}"/>
              </a:ext>
            </a:extLst>
          </p:cNvPr>
          <p:cNvGraphicFramePr>
            <a:graphicFrameLocks noGrp="1"/>
          </p:cNvGraphicFramePr>
          <p:nvPr>
            <p:ph sz="half" idx="1"/>
            <p:extLst>
              <p:ext uri="{D42A27DB-BD31-4B8C-83A1-F6EECF244321}">
                <p14:modId xmlns:p14="http://schemas.microsoft.com/office/powerpoint/2010/main" val="2806654815"/>
              </p:ext>
            </p:extLst>
          </p:nvPr>
        </p:nvGraphicFramePr>
        <p:xfrm>
          <a:off x="1141413" y="1545336"/>
          <a:ext cx="4878387" cy="42458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8402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785D-3CEC-44F1-84AC-88F27D5260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430810-C9AD-4021-895A-548C4D2F5A1D}"/>
              </a:ext>
            </a:extLst>
          </p:cNvPr>
          <p:cNvSpPr>
            <a:spLocks noGrp="1"/>
          </p:cNvSpPr>
          <p:nvPr>
            <p:ph idx="1"/>
          </p:nvPr>
        </p:nvSpPr>
        <p:spPr>
          <a:xfrm>
            <a:off x="1141412" y="852256"/>
            <a:ext cx="9905999" cy="4938945"/>
          </a:xfrm>
          <a:solidFill>
            <a:schemeClr val="bg1"/>
          </a:solidFill>
        </p:spPr>
        <p:txBody>
          <a:bodyPr>
            <a:normAutofit/>
          </a:bodyPr>
          <a:lstStyle/>
          <a:p>
            <a:pPr marL="0" indent="0" algn="ctr">
              <a:buNone/>
            </a:pPr>
            <a:endParaRPr lang="en-US" sz="4400" dirty="0"/>
          </a:p>
          <a:p>
            <a:pPr marL="0" indent="0" algn="ctr">
              <a:buNone/>
            </a:pPr>
            <a:endParaRPr lang="en-US" sz="4400" dirty="0"/>
          </a:p>
          <a:p>
            <a:pPr marL="0" indent="0" algn="ctr">
              <a:buNone/>
            </a:pPr>
            <a:r>
              <a:rPr lang="en-US" sz="4400" dirty="0"/>
              <a:t>Louisiana’s Personal Income Growth in 2023 Driven by Personal Transfer Payments</a:t>
            </a:r>
          </a:p>
        </p:txBody>
      </p:sp>
    </p:spTree>
    <p:extLst>
      <p:ext uri="{BB962C8B-B14F-4D97-AF65-F5344CB8AC3E}">
        <p14:creationId xmlns:p14="http://schemas.microsoft.com/office/powerpoint/2010/main" val="115398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41948-BBE0-003D-3D9F-8374210F7982}"/>
              </a:ext>
            </a:extLst>
          </p:cNvPr>
          <p:cNvSpPr>
            <a:spLocks noGrp="1"/>
          </p:cNvSpPr>
          <p:nvPr>
            <p:ph type="title"/>
          </p:nvPr>
        </p:nvSpPr>
        <p:spPr>
          <a:xfrm>
            <a:off x="1141413" y="618518"/>
            <a:ext cx="9905998" cy="1100554"/>
          </a:xfrm>
        </p:spPr>
        <p:style>
          <a:lnRef idx="3">
            <a:schemeClr val="lt1"/>
          </a:lnRef>
          <a:fillRef idx="1">
            <a:schemeClr val="dk1"/>
          </a:fillRef>
          <a:effectRef idx="1">
            <a:schemeClr val="dk1"/>
          </a:effectRef>
          <a:fontRef idx="minor">
            <a:schemeClr val="lt1"/>
          </a:fontRef>
        </p:style>
        <p:txBody>
          <a:bodyPr>
            <a:noAutofit/>
          </a:bodyPr>
          <a:lstStyle/>
          <a:p>
            <a:pPr algn="ctr"/>
            <a:r>
              <a:rPr lang="en-US" sz="2000" dirty="0">
                <a:effectLst>
                  <a:outerShdw blurRad="38100" dist="38100" dir="2700000" algn="tl">
                    <a:srgbClr val="000000">
                      <a:alpha val="43137"/>
                    </a:srgbClr>
                  </a:outerShdw>
                </a:effectLst>
              </a:rPr>
              <a:t>Personal Transfer Payments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as A Percentage of Total Personal Income:</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Louisiana’s Personal Income Level Highly Dependent of Transfer Payments</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2nd Quarter 2024</a:t>
            </a:r>
          </a:p>
        </p:txBody>
      </p:sp>
      <p:sp>
        <p:nvSpPr>
          <p:cNvPr id="5" name="Content Placeholder 4">
            <a:extLst>
              <a:ext uri="{FF2B5EF4-FFF2-40B4-BE49-F238E27FC236}">
                <a16:creationId xmlns:a16="http://schemas.microsoft.com/office/drawing/2014/main" id="{690CE5C9-3F88-28EB-44FF-57D84B5F7C41}"/>
              </a:ext>
            </a:extLst>
          </p:cNvPr>
          <p:cNvSpPr>
            <a:spLocks noGrp="1"/>
          </p:cNvSpPr>
          <p:nvPr>
            <p:ph sz="half" idx="1"/>
          </p:nvPr>
        </p:nvSpPr>
        <p:spPr>
          <a:xfrm>
            <a:off x="1141410" y="1892808"/>
            <a:ext cx="4878389" cy="4346674"/>
          </a:xfrm>
        </p:spPr>
        <p:style>
          <a:lnRef idx="3">
            <a:schemeClr val="lt1"/>
          </a:lnRef>
          <a:fillRef idx="1">
            <a:schemeClr val="dk1"/>
          </a:fillRef>
          <a:effectRef idx="1">
            <a:schemeClr val="dk1"/>
          </a:effectRef>
          <a:fontRef idx="minor">
            <a:schemeClr val="lt1"/>
          </a:fontRef>
        </p:style>
        <p:txBody>
          <a:bodyPr>
            <a:normAutofit/>
          </a:bodyPr>
          <a:lstStyle/>
          <a:p>
            <a:r>
              <a:rPr lang="en-US" dirty="0"/>
              <a:t>Transfer Payments consist of:</a:t>
            </a:r>
          </a:p>
          <a:p>
            <a:pPr lvl="1"/>
            <a:r>
              <a:rPr lang="en-US" dirty="0"/>
              <a:t>Social Security Benefits</a:t>
            </a:r>
          </a:p>
          <a:p>
            <a:pPr lvl="1"/>
            <a:r>
              <a:rPr lang="en-US" dirty="0"/>
              <a:t>Medicare Benefits</a:t>
            </a:r>
          </a:p>
          <a:p>
            <a:pPr lvl="1"/>
            <a:r>
              <a:rPr lang="en-US" dirty="0"/>
              <a:t>Medicare Benefits</a:t>
            </a:r>
          </a:p>
          <a:p>
            <a:pPr lvl="1"/>
            <a:r>
              <a:rPr lang="en-US" dirty="0"/>
              <a:t>All Other transfer Benefits	</a:t>
            </a:r>
          </a:p>
        </p:txBody>
      </p:sp>
      <p:sp>
        <p:nvSpPr>
          <p:cNvPr id="6" name="Content Placeholder 5">
            <a:extLst>
              <a:ext uri="{FF2B5EF4-FFF2-40B4-BE49-F238E27FC236}">
                <a16:creationId xmlns:a16="http://schemas.microsoft.com/office/drawing/2014/main" id="{41233D5D-9222-1700-7B21-9A59A1E7169F}"/>
              </a:ext>
            </a:extLst>
          </p:cNvPr>
          <p:cNvSpPr>
            <a:spLocks noGrp="1"/>
          </p:cNvSpPr>
          <p:nvPr>
            <p:ph sz="half" idx="2"/>
          </p:nvPr>
        </p:nvSpPr>
        <p:spPr>
          <a:xfrm>
            <a:off x="6172200" y="1819656"/>
            <a:ext cx="4875211" cy="4419826"/>
          </a:xfrm>
        </p:spPr>
        <p:style>
          <a:lnRef idx="3">
            <a:schemeClr val="lt1"/>
          </a:lnRef>
          <a:fillRef idx="1">
            <a:schemeClr val="dk1"/>
          </a:fillRef>
          <a:effectRef idx="1">
            <a:schemeClr val="dk1"/>
          </a:effectRef>
          <a:fontRef idx="minor">
            <a:schemeClr val="lt1"/>
          </a:fontRef>
        </p:style>
        <p:txBody>
          <a:bodyPr>
            <a:normAutofit/>
          </a:bodyPr>
          <a:lstStyle/>
          <a:p>
            <a:pPr marL="0" indent="0">
              <a:lnSpc>
                <a:spcPct val="100000"/>
              </a:lnSpc>
              <a:spcBef>
                <a:spcPts val="0"/>
              </a:spcBef>
              <a:buNone/>
            </a:pPr>
            <a:r>
              <a:rPr lang="en-US" sz="2000" dirty="0"/>
              <a:t>Transfer Benefits as a percentage of total Personal Income</a:t>
            </a:r>
          </a:p>
          <a:p>
            <a:pPr>
              <a:lnSpc>
                <a:spcPct val="100000"/>
              </a:lnSpc>
              <a:spcBef>
                <a:spcPts val="0"/>
              </a:spcBef>
              <a:buFont typeface="Wingdings" panose="05000000000000000000" pitchFamily="2" charset="2"/>
              <a:buChar char="q"/>
            </a:pPr>
            <a:r>
              <a:rPr lang="en-US" dirty="0"/>
              <a:t>	</a:t>
            </a:r>
            <a:r>
              <a:rPr lang="en-US" sz="2000" dirty="0"/>
              <a:t>Louisiana = 24.4%</a:t>
            </a:r>
          </a:p>
          <a:p>
            <a:pPr>
              <a:lnSpc>
                <a:spcPct val="100000"/>
              </a:lnSpc>
              <a:spcBef>
                <a:spcPts val="0"/>
              </a:spcBef>
              <a:buFont typeface="Wingdings" panose="05000000000000000000" pitchFamily="2" charset="2"/>
              <a:buChar char="q"/>
            </a:pPr>
            <a:r>
              <a:rPr lang="en-US" sz="2000" dirty="0"/>
              <a:t>         Alabama = 24.1%</a:t>
            </a:r>
          </a:p>
          <a:p>
            <a:pPr>
              <a:lnSpc>
                <a:spcPct val="100000"/>
              </a:lnSpc>
              <a:spcBef>
                <a:spcPts val="0"/>
              </a:spcBef>
              <a:buFont typeface="Wingdings" panose="05000000000000000000" pitchFamily="2" charset="2"/>
              <a:buChar char="q"/>
            </a:pPr>
            <a:r>
              <a:rPr lang="en-US" sz="2000" dirty="0"/>
              <a:t>         South Carolina = 22.9%</a:t>
            </a:r>
          </a:p>
          <a:p>
            <a:pPr>
              <a:lnSpc>
                <a:spcPct val="100000"/>
              </a:lnSpc>
              <a:spcBef>
                <a:spcPts val="0"/>
              </a:spcBef>
              <a:buFont typeface="Wingdings" panose="05000000000000000000" pitchFamily="2" charset="2"/>
              <a:buChar char="q"/>
            </a:pPr>
            <a:r>
              <a:rPr lang="en-US" sz="2000" dirty="0"/>
              <a:t>         California = 16.4%</a:t>
            </a:r>
          </a:p>
          <a:p>
            <a:pPr>
              <a:lnSpc>
                <a:spcPct val="100000"/>
              </a:lnSpc>
              <a:spcBef>
                <a:spcPts val="0"/>
              </a:spcBef>
              <a:buFont typeface="Wingdings" panose="05000000000000000000" pitchFamily="2" charset="2"/>
              <a:buChar char="q"/>
            </a:pPr>
            <a:endParaRPr lang="en-US" dirty="0"/>
          </a:p>
          <a:p>
            <a:pPr lvl="1">
              <a:lnSpc>
                <a:spcPct val="100000"/>
              </a:lnSpc>
              <a:spcBef>
                <a:spcPts val="0"/>
              </a:spcBef>
              <a:buFont typeface="Wingdings" panose="05000000000000000000" pitchFamily="2" charset="2"/>
              <a:buChar char="q"/>
            </a:pPr>
            <a:r>
              <a:rPr lang="en-US" dirty="0"/>
              <a:t> Louisiana Transfer Benefits for Medicaid highest among selected states</a:t>
            </a:r>
          </a:p>
          <a:p>
            <a:pPr lvl="2">
              <a:lnSpc>
                <a:spcPct val="100000"/>
              </a:lnSpc>
              <a:spcBef>
                <a:spcPts val="0"/>
              </a:spcBef>
              <a:buFont typeface="Wingdings" panose="05000000000000000000" pitchFamily="2" charset="2"/>
              <a:buChar char="q"/>
            </a:pPr>
            <a:r>
              <a:rPr lang="en-US" dirty="0"/>
              <a:t>Louisiana = 6.4% of Total PI</a:t>
            </a:r>
          </a:p>
          <a:p>
            <a:pPr lvl="2">
              <a:lnSpc>
                <a:spcPct val="100000"/>
              </a:lnSpc>
              <a:spcBef>
                <a:spcPts val="0"/>
              </a:spcBef>
              <a:buFont typeface="Wingdings" panose="05000000000000000000" pitchFamily="2" charset="2"/>
              <a:buChar char="q"/>
            </a:pPr>
            <a:r>
              <a:rPr lang="en-US" dirty="0"/>
              <a:t>Alabama =  2.9% of Total PI</a:t>
            </a:r>
          </a:p>
          <a:p>
            <a:pPr lvl="2">
              <a:lnSpc>
                <a:spcPct val="100000"/>
              </a:lnSpc>
              <a:spcBef>
                <a:spcPts val="0"/>
              </a:spcBef>
              <a:buFont typeface="Wingdings" panose="05000000000000000000" pitchFamily="2" charset="2"/>
              <a:buChar char="q"/>
            </a:pPr>
            <a:r>
              <a:rPr lang="en-US" dirty="0"/>
              <a:t>South Carolina = 3.3% of Total PI</a:t>
            </a:r>
          </a:p>
          <a:p>
            <a:pPr lvl="2">
              <a:lnSpc>
                <a:spcPct val="100000"/>
              </a:lnSpc>
              <a:spcBef>
                <a:spcPts val="0"/>
              </a:spcBef>
              <a:buFont typeface="Wingdings" panose="05000000000000000000" pitchFamily="2" charset="2"/>
              <a:buChar char="q"/>
            </a:pPr>
            <a:r>
              <a:rPr lang="en-US" dirty="0"/>
              <a:t>California = 4.4% of PI</a:t>
            </a:r>
          </a:p>
          <a:p>
            <a:pPr lvl="2">
              <a:lnSpc>
                <a:spcPct val="100000"/>
              </a:lnSpc>
              <a:spcBef>
                <a:spcPts val="0"/>
              </a:spcBef>
              <a:buFont typeface="Wingdings" panose="05000000000000000000" pitchFamily="2" charset="2"/>
              <a:buChar char="q"/>
            </a:pPr>
            <a:endParaRPr lang="en-US" dirty="0"/>
          </a:p>
        </p:txBody>
      </p:sp>
    </p:spTree>
    <p:extLst>
      <p:ext uri="{BB962C8B-B14F-4D97-AF65-F5344CB8AC3E}">
        <p14:creationId xmlns:p14="http://schemas.microsoft.com/office/powerpoint/2010/main" val="4013980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6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7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8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8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8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8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8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8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8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8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8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9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9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9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9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9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9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0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0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0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0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0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0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0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0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0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0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1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1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11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1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1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1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1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1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1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1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2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2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12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C99917-2626-4CE5-8E0C-180350348C8C}"/>
              </a:ext>
            </a:extLst>
          </p:cNvPr>
          <p:cNvSpPr>
            <a:spLocks noGrp="1"/>
          </p:cNvSpPr>
          <p:nvPr>
            <p:ph type="title"/>
          </p:nvPr>
        </p:nvSpPr>
        <p:spPr>
          <a:xfrm>
            <a:off x="853330" y="1134681"/>
            <a:ext cx="2743310" cy="4255025"/>
          </a:xfrm>
        </p:spPr>
        <p:txBody>
          <a:bodyPr>
            <a:normAutofit/>
          </a:bodyPr>
          <a:lstStyle/>
          <a:p>
            <a:pPr algn="ctr"/>
            <a:r>
              <a:rPr lang="en-US" dirty="0">
                <a:solidFill>
                  <a:srgbClr val="FFFFFF"/>
                </a:solidFill>
              </a:rPr>
              <a:t>Louisiana’s Personal</a:t>
            </a:r>
            <a:br>
              <a:rPr lang="en-US" dirty="0">
                <a:solidFill>
                  <a:srgbClr val="FFFFFF"/>
                </a:solidFill>
              </a:rPr>
            </a:br>
            <a:r>
              <a:rPr lang="en-US" dirty="0">
                <a:solidFill>
                  <a:srgbClr val="FFFFFF"/>
                </a:solidFill>
              </a:rPr>
              <a:t>Income Growth</a:t>
            </a:r>
            <a:br>
              <a:rPr lang="en-US" dirty="0">
                <a:solidFill>
                  <a:srgbClr val="FFFFFF"/>
                </a:solidFill>
              </a:rPr>
            </a:br>
            <a:br>
              <a:rPr lang="en-US" dirty="0">
                <a:solidFill>
                  <a:srgbClr val="FFFFFF"/>
                </a:solidFill>
              </a:rPr>
            </a:br>
            <a:r>
              <a:rPr lang="en-US" sz="2000" dirty="0">
                <a:solidFill>
                  <a:srgbClr val="FFFFFF"/>
                </a:solidFill>
              </a:rPr>
              <a:t>Source: Bureau of Economic Analysis</a:t>
            </a:r>
          </a:p>
        </p:txBody>
      </p:sp>
      <p:graphicFrame>
        <p:nvGraphicFramePr>
          <p:cNvPr id="7" name="Content Placeholder 6">
            <a:extLst>
              <a:ext uri="{FF2B5EF4-FFF2-40B4-BE49-F238E27FC236}">
                <a16:creationId xmlns:a16="http://schemas.microsoft.com/office/drawing/2014/main" id="{2D184805-BA63-4049-AB92-1495266097DC}"/>
              </a:ext>
            </a:extLst>
          </p:cNvPr>
          <p:cNvGraphicFramePr>
            <a:graphicFrameLocks noGrp="1"/>
          </p:cNvGraphicFramePr>
          <p:nvPr>
            <p:ph idx="1"/>
            <p:extLst>
              <p:ext uri="{D42A27DB-BD31-4B8C-83A1-F6EECF244321}">
                <p14:modId xmlns:p14="http://schemas.microsoft.com/office/powerpoint/2010/main" val="720898012"/>
              </p:ext>
            </p:extLst>
          </p:nvPr>
        </p:nvGraphicFramePr>
        <p:xfrm>
          <a:off x="4546806" y="365760"/>
          <a:ext cx="7201449" cy="5966027"/>
        </p:xfrm>
        <a:graphic>
          <a:graphicData uri="http://schemas.openxmlformats.org/drawingml/2006/table">
            <a:tbl>
              <a:tblPr>
                <a:tableStyleId>{616DA210-FB5B-4158-B5E0-FEB733F419BA}</a:tableStyleId>
              </a:tblPr>
              <a:tblGrid>
                <a:gridCol w="5490695">
                  <a:extLst>
                    <a:ext uri="{9D8B030D-6E8A-4147-A177-3AD203B41FA5}">
                      <a16:colId xmlns:a16="http://schemas.microsoft.com/office/drawing/2014/main" val="1942120646"/>
                    </a:ext>
                  </a:extLst>
                </a:gridCol>
                <a:gridCol w="1710754">
                  <a:extLst>
                    <a:ext uri="{9D8B030D-6E8A-4147-A177-3AD203B41FA5}">
                      <a16:colId xmlns:a16="http://schemas.microsoft.com/office/drawing/2014/main" val="2063638034"/>
                    </a:ext>
                  </a:extLst>
                </a:gridCol>
              </a:tblGrid>
              <a:tr h="414726">
                <a:tc gridSpan="2">
                  <a:txBody>
                    <a:bodyPr/>
                    <a:lstStyle/>
                    <a:p>
                      <a:pPr algn="ctr" fontAlgn="b">
                        <a:spcBef>
                          <a:spcPts val="0"/>
                        </a:spcBef>
                        <a:spcAft>
                          <a:spcPts val="0"/>
                        </a:spcAft>
                      </a:pPr>
                      <a:r>
                        <a:rPr lang="en-US" sz="1600" b="0" u="none" strike="noStrike" dirty="0">
                          <a:solidFill>
                            <a:srgbClr val="000000"/>
                          </a:solidFill>
                          <a:effectLst/>
                        </a:rPr>
                        <a:t>Millions of Current $</a:t>
                      </a:r>
                      <a:endParaRPr lang="en-US" sz="1600" b="0" i="0" u="none" strike="noStrike" dirty="0">
                        <a:effectLst/>
                        <a:latin typeface="Arial" panose="020B0604020202020204" pitchFamily="34" charset="0"/>
                      </a:endParaRPr>
                    </a:p>
                  </a:txBody>
                  <a:tcPr marL="90984" marR="90984" marT="45492" marB="45492">
                    <a:solidFill>
                      <a:schemeClr val="tx2">
                        <a:lumMod val="40000"/>
                        <a:lumOff val="60000"/>
                      </a:schemeClr>
                    </a:solidFill>
                  </a:tcPr>
                </a:tc>
                <a:tc hMerge="1">
                  <a:txBody>
                    <a:bodyPr/>
                    <a:lstStyle/>
                    <a:p>
                      <a:endParaRPr lang="en-US"/>
                    </a:p>
                  </a:txBody>
                  <a:tcPr/>
                </a:tc>
                <a:extLst>
                  <a:ext uri="{0D108BD9-81ED-4DB2-BD59-A6C34878D82A}">
                    <a16:rowId xmlns:a16="http://schemas.microsoft.com/office/drawing/2014/main" val="2944230466"/>
                  </a:ext>
                </a:extLst>
              </a:tr>
              <a:tr h="395692">
                <a:tc gridSpan="2">
                  <a:txBody>
                    <a:bodyPr/>
                    <a:lstStyle/>
                    <a:p>
                      <a:pPr algn="ctr" fontAlgn="b">
                        <a:spcBef>
                          <a:spcPts val="0"/>
                        </a:spcBef>
                        <a:spcAft>
                          <a:spcPts val="0"/>
                        </a:spcAft>
                      </a:pPr>
                      <a:r>
                        <a:rPr lang="en-US" sz="2000" b="0" u="none" strike="noStrike" dirty="0">
                          <a:solidFill>
                            <a:srgbClr val="000000"/>
                          </a:solidFill>
                          <a:effectLst/>
                        </a:rPr>
                        <a:t>Personal Income </a:t>
                      </a:r>
                      <a:r>
                        <a:rPr lang="en-US" sz="2000" b="0" i="1" u="none" strike="noStrike" dirty="0">
                          <a:solidFill>
                            <a:srgbClr val="000000"/>
                          </a:solidFill>
                          <a:effectLst>
                            <a:outerShdw blurRad="38100" dist="38100" dir="2700000" algn="tl">
                              <a:srgbClr val="000000">
                                <a:alpha val="43137"/>
                              </a:srgbClr>
                            </a:outerShdw>
                          </a:effectLst>
                        </a:rPr>
                        <a:t>Change</a:t>
                      </a:r>
                      <a:r>
                        <a:rPr lang="en-US" sz="2000" b="0" u="none" strike="noStrike" dirty="0">
                          <a:solidFill>
                            <a:srgbClr val="000000"/>
                          </a:solidFill>
                          <a:effectLst/>
                        </a:rPr>
                        <a:t> For Select Components</a:t>
                      </a:r>
                      <a:endParaRPr lang="en-US" sz="2000" b="0" i="0" u="none" strike="noStrike" dirty="0">
                        <a:effectLst/>
                        <a:latin typeface="Arial" panose="020B0604020202020204" pitchFamily="34" charset="0"/>
                      </a:endParaRPr>
                    </a:p>
                  </a:txBody>
                  <a:tcPr marL="90984" marR="90984" marT="45492" marB="45492">
                    <a:solidFill>
                      <a:schemeClr val="tx2">
                        <a:lumMod val="40000"/>
                        <a:lumOff val="60000"/>
                      </a:schemeClr>
                    </a:solidFill>
                  </a:tcPr>
                </a:tc>
                <a:tc hMerge="1">
                  <a:txBody>
                    <a:bodyPr/>
                    <a:lstStyle/>
                    <a:p>
                      <a:endParaRPr lang="en-US"/>
                    </a:p>
                  </a:txBody>
                  <a:tcPr/>
                </a:tc>
                <a:extLst>
                  <a:ext uri="{0D108BD9-81ED-4DB2-BD59-A6C34878D82A}">
                    <a16:rowId xmlns:a16="http://schemas.microsoft.com/office/drawing/2014/main" val="1551767616"/>
                  </a:ext>
                </a:extLst>
              </a:tr>
              <a:tr h="393349">
                <a:tc gridSpan="2">
                  <a:txBody>
                    <a:bodyPr/>
                    <a:lstStyle/>
                    <a:p>
                      <a:pPr algn="ctr" fontAlgn="b">
                        <a:spcBef>
                          <a:spcPts val="0"/>
                        </a:spcBef>
                        <a:spcAft>
                          <a:spcPts val="0"/>
                        </a:spcAft>
                      </a:pPr>
                      <a:r>
                        <a:rPr lang="en-US" sz="1400" b="1" u="none" strike="noStrike" dirty="0">
                          <a:solidFill>
                            <a:srgbClr val="000000"/>
                          </a:solidFill>
                          <a:effectLst/>
                        </a:rPr>
                        <a:t>4</a:t>
                      </a:r>
                      <a:r>
                        <a:rPr lang="en-US" sz="1400" b="1" u="none" strike="noStrike" baseline="30000" dirty="0">
                          <a:solidFill>
                            <a:srgbClr val="000000"/>
                          </a:solidFill>
                          <a:effectLst/>
                        </a:rPr>
                        <a:t>th</a:t>
                      </a:r>
                      <a:r>
                        <a:rPr lang="en-US" sz="1400" b="1" u="none" strike="noStrike" dirty="0">
                          <a:solidFill>
                            <a:srgbClr val="000000"/>
                          </a:solidFill>
                          <a:effectLst/>
                        </a:rPr>
                        <a:t> Quarter 2019 to 2nd</a:t>
                      </a:r>
                      <a:r>
                        <a:rPr lang="en-US" sz="1400" b="1" u="none" strike="noStrike" baseline="30000" dirty="0">
                          <a:solidFill>
                            <a:srgbClr val="000000"/>
                          </a:solidFill>
                          <a:effectLst/>
                        </a:rPr>
                        <a:t> </a:t>
                      </a:r>
                      <a:r>
                        <a:rPr lang="en-US" sz="1400" b="1" u="none" strike="noStrike" dirty="0">
                          <a:solidFill>
                            <a:srgbClr val="000000"/>
                          </a:solidFill>
                          <a:effectLst/>
                        </a:rPr>
                        <a:t>Quarter 2024</a:t>
                      </a:r>
                      <a:endParaRPr lang="en-US" sz="1400" b="0" i="0" u="none" strike="noStrike" dirty="0">
                        <a:effectLst/>
                        <a:latin typeface="Arial" panose="020B0604020202020204" pitchFamily="34" charset="0"/>
                      </a:endParaRPr>
                    </a:p>
                  </a:txBody>
                  <a:tcPr marL="90984" marR="90984" marT="45492" marB="45492">
                    <a:solidFill>
                      <a:schemeClr val="tx2">
                        <a:lumMod val="40000"/>
                        <a:lumOff val="60000"/>
                      </a:schemeClr>
                    </a:solidFill>
                  </a:tcPr>
                </a:tc>
                <a:tc hMerge="1">
                  <a:txBody>
                    <a:bodyPr/>
                    <a:lstStyle/>
                    <a:p>
                      <a:endParaRPr lang="en-US"/>
                    </a:p>
                  </a:txBody>
                  <a:tcPr/>
                </a:tc>
                <a:extLst>
                  <a:ext uri="{0D108BD9-81ED-4DB2-BD59-A6C34878D82A}">
                    <a16:rowId xmlns:a16="http://schemas.microsoft.com/office/drawing/2014/main" val="1564698313"/>
                  </a:ext>
                </a:extLst>
              </a:tr>
              <a:tr h="299823">
                <a:tc>
                  <a:txBody>
                    <a:bodyPr/>
                    <a:lstStyle/>
                    <a:p>
                      <a:pPr algn="l" fontAlgn="b">
                        <a:spcBef>
                          <a:spcPts val="0"/>
                        </a:spcBef>
                        <a:spcAft>
                          <a:spcPts val="0"/>
                        </a:spcAft>
                      </a:pPr>
                      <a:r>
                        <a:rPr lang="en-US" sz="1600" b="0" u="none" strike="noStrike" dirty="0">
                          <a:solidFill>
                            <a:srgbClr val="000000"/>
                          </a:solidFill>
                          <a:effectLst/>
                        </a:rPr>
                        <a:t>Personal income</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$61,827</a:t>
                      </a:r>
                    </a:p>
                  </a:txBody>
                  <a:tcPr marL="9525" marR="9525" marT="9525" marB="0" anchor="b"/>
                </a:tc>
                <a:extLst>
                  <a:ext uri="{0D108BD9-81ED-4DB2-BD59-A6C34878D82A}">
                    <a16:rowId xmlns:a16="http://schemas.microsoft.com/office/drawing/2014/main" val="1975801404"/>
                  </a:ext>
                </a:extLst>
              </a:tr>
              <a:tr h="299823">
                <a:tc>
                  <a:txBody>
                    <a:bodyPr/>
                    <a:lstStyle/>
                    <a:p>
                      <a:pPr algn="l" fontAlgn="b">
                        <a:spcBef>
                          <a:spcPts val="0"/>
                        </a:spcBef>
                        <a:spcAft>
                          <a:spcPts val="0"/>
                        </a:spcAft>
                      </a:pPr>
                      <a:r>
                        <a:rPr lang="en-US" sz="1600" b="0" u="none" strike="noStrike" dirty="0">
                          <a:solidFill>
                            <a:srgbClr val="000000"/>
                          </a:solidFill>
                          <a:effectLst/>
                        </a:rPr>
                        <a:t> Earnings by place of work</a:t>
                      </a:r>
                      <a:endParaRPr lang="en-US" sz="1600" b="0" i="0" u="none" strike="noStrike" dirty="0">
                        <a:effectLst/>
                        <a:latin typeface="Arial" panose="020B0604020202020204" pitchFamily="34" charset="0"/>
                      </a:endParaRPr>
                    </a:p>
                  </a:txBody>
                  <a:tcPr marL="9478" marR="9478" marT="9478" marB="0" anchor="b">
                    <a:solidFill>
                      <a:srgbClr val="FF0000"/>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$31,576</a:t>
                      </a:r>
                    </a:p>
                  </a:txBody>
                  <a:tcPr marL="9525" marR="9525" marT="9525" marB="0" anchor="b">
                    <a:solidFill>
                      <a:srgbClr val="FF0000"/>
                    </a:solidFill>
                  </a:tcPr>
                </a:tc>
                <a:extLst>
                  <a:ext uri="{0D108BD9-81ED-4DB2-BD59-A6C34878D82A}">
                    <a16:rowId xmlns:a16="http://schemas.microsoft.com/office/drawing/2014/main" val="3470945657"/>
                  </a:ext>
                </a:extLst>
              </a:tr>
              <a:tr h="311328">
                <a:tc>
                  <a:txBody>
                    <a:bodyPr/>
                    <a:lstStyle/>
                    <a:p>
                      <a:pPr algn="l" fontAlgn="b">
                        <a:spcBef>
                          <a:spcPts val="0"/>
                        </a:spcBef>
                        <a:spcAft>
                          <a:spcPts val="0"/>
                        </a:spcAft>
                      </a:pPr>
                      <a:r>
                        <a:rPr lang="en-US" sz="1600" b="0" u="none" strike="noStrike" dirty="0">
                          <a:solidFill>
                            <a:srgbClr val="000000"/>
                          </a:solidFill>
                          <a:effectLst/>
                        </a:rPr>
                        <a:t> plus: Personal current transfer receipts</a:t>
                      </a:r>
                      <a:endParaRPr lang="en-US" sz="1600" b="0" i="0" u="none" strike="noStrike" dirty="0">
                        <a:effectLst/>
                        <a:latin typeface="Arial" panose="020B0604020202020204" pitchFamily="34" charset="0"/>
                      </a:endParaRPr>
                    </a:p>
                  </a:txBody>
                  <a:tcPr marL="9478" marR="9478" marT="9478" marB="0" anchor="b">
                    <a:solidFill>
                      <a:srgbClr val="FFFF00"/>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$20,437</a:t>
                      </a:r>
                    </a:p>
                  </a:txBody>
                  <a:tcPr marL="9525" marR="9525" marT="9525" marB="0" anchor="b">
                    <a:solidFill>
                      <a:srgbClr val="FFFF00"/>
                    </a:solidFill>
                  </a:tcPr>
                </a:tc>
                <a:extLst>
                  <a:ext uri="{0D108BD9-81ED-4DB2-BD59-A6C34878D82A}">
                    <a16:rowId xmlns:a16="http://schemas.microsoft.com/office/drawing/2014/main" val="3245962373"/>
                  </a:ext>
                </a:extLst>
              </a:tr>
              <a:tr h="299823">
                <a:tc>
                  <a:txBody>
                    <a:bodyPr/>
                    <a:lstStyle/>
                    <a:p>
                      <a:pPr algn="l" fontAlgn="b">
                        <a:spcBef>
                          <a:spcPts val="0"/>
                        </a:spcBef>
                        <a:spcAft>
                          <a:spcPts val="0"/>
                        </a:spcAft>
                      </a:pPr>
                      <a:r>
                        <a:rPr lang="en-US" sz="1600" b="0" u="none" strike="noStrike" dirty="0">
                          <a:solidFill>
                            <a:srgbClr val="000000"/>
                          </a:solidFill>
                          <a:effectLst/>
                        </a:rPr>
                        <a:t> Wage and salary disbursements</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$24,083</a:t>
                      </a:r>
                    </a:p>
                  </a:txBody>
                  <a:tcPr marL="9525" marR="9525" marT="9525" marB="0" anchor="b"/>
                </a:tc>
                <a:extLst>
                  <a:ext uri="{0D108BD9-81ED-4DB2-BD59-A6C34878D82A}">
                    <a16:rowId xmlns:a16="http://schemas.microsoft.com/office/drawing/2014/main" val="1951631377"/>
                  </a:ext>
                </a:extLst>
              </a:tr>
              <a:tr h="299823">
                <a:tc>
                  <a:txBody>
                    <a:bodyPr/>
                    <a:lstStyle/>
                    <a:p>
                      <a:pPr algn="l" fontAlgn="b">
                        <a:spcBef>
                          <a:spcPts val="0"/>
                        </a:spcBef>
                        <a:spcAft>
                          <a:spcPts val="0"/>
                        </a:spcAft>
                      </a:pPr>
                      <a:r>
                        <a:rPr lang="en-US" sz="1600" b="0" u="none" strike="noStrike" dirty="0">
                          <a:solidFill>
                            <a:srgbClr val="000000"/>
                          </a:solidFill>
                          <a:effectLst/>
                        </a:rPr>
                        <a:t> Proprietors' income</a:t>
                      </a:r>
                      <a:endParaRPr lang="en-US" sz="1600" b="0" i="0" u="none" strike="noStrike" dirty="0">
                        <a:effectLst/>
                        <a:latin typeface="Arial" panose="020B0604020202020204" pitchFamily="34" charset="0"/>
                      </a:endParaRPr>
                    </a:p>
                  </a:txBody>
                  <a:tcPr marL="9478" marR="9478" marT="9478" marB="0" anchor="b">
                    <a:solidFill>
                      <a:schemeClr val="bg2"/>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$4,060</a:t>
                      </a:r>
                    </a:p>
                  </a:txBody>
                  <a:tcPr marL="9525" marR="9525" marT="9525" marB="0" anchor="b">
                    <a:solidFill>
                      <a:schemeClr val="bg2"/>
                    </a:solidFill>
                  </a:tcPr>
                </a:tc>
                <a:extLst>
                  <a:ext uri="{0D108BD9-81ED-4DB2-BD59-A6C34878D82A}">
                    <a16:rowId xmlns:a16="http://schemas.microsoft.com/office/drawing/2014/main" val="2770551680"/>
                  </a:ext>
                </a:extLst>
              </a:tr>
              <a:tr h="299823">
                <a:tc>
                  <a:txBody>
                    <a:bodyPr/>
                    <a:lstStyle/>
                    <a:p>
                      <a:pPr algn="l" fontAlgn="b">
                        <a:spcBef>
                          <a:spcPts val="0"/>
                        </a:spcBef>
                        <a:spcAft>
                          <a:spcPts val="0"/>
                        </a:spcAft>
                      </a:pPr>
                      <a:r>
                        <a:rPr lang="en-US" sz="1600" b="0" u="none" strike="noStrike" dirty="0">
                          <a:solidFill>
                            <a:srgbClr val="000000"/>
                          </a:solidFill>
                          <a:effectLst/>
                        </a:rPr>
                        <a:t>   Nonfarm proprietors' income</a:t>
                      </a:r>
                      <a:endParaRPr lang="en-US" sz="1600" b="0" i="0" u="none" strike="noStrike" dirty="0">
                        <a:effectLst/>
                        <a:latin typeface="Arial" panose="020B0604020202020204" pitchFamily="34" charset="0"/>
                      </a:endParaRPr>
                    </a:p>
                  </a:txBody>
                  <a:tcPr marL="9478" marR="9478" marT="9478" marB="0" anchor="b">
                    <a:solidFill>
                      <a:schemeClr val="bg2"/>
                    </a:solidFill>
                  </a:tcPr>
                </a:tc>
                <a:tc>
                  <a:txBody>
                    <a:bodyPr/>
                    <a:lstStyle/>
                    <a:p>
                      <a:pPr algn="ctr" fontAlgn="b"/>
                      <a:r>
                        <a:rPr lang="en-US" sz="1100" b="1" i="0" u="none" strike="noStrike">
                          <a:effectLst>
                            <a:outerShdw blurRad="38100" dist="38100" dir="2700000" algn="tl">
                              <a:srgbClr val="000000">
                                <a:alpha val="43137"/>
                              </a:srgbClr>
                            </a:outerShdw>
                          </a:effectLst>
                          <a:latin typeface="Arial" panose="020B0604020202020204" pitchFamily="34" charset="0"/>
                        </a:rPr>
                        <a:t>$4,881</a:t>
                      </a:r>
                      <a:endParaRPr lang="en-US" sz="1100" b="1" i="0" u="none" strike="noStrike" dirty="0">
                        <a:effectLst>
                          <a:outerShdw blurRad="38100" dist="38100" dir="2700000" algn="tl">
                            <a:srgbClr val="000000">
                              <a:alpha val="43137"/>
                            </a:srgbClr>
                          </a:outerShdw>
                        </a:effectLst>
                        <a:latin typeface="Arial" panose="020B0604020202020204" pitchFamily="34" charset="0"/>
                      </a:endParaRPr>
                    </a:p>
                  </a:txBody>
                  <a:tcPr marL="9525" marR="9525" marT="9525" marB="0" anchor="b">
                    <a:solidFill>
                      <a:schemeClr val="bg2"/>
                    </a:solidFill>
                  </a:tcPr>
                </a:tc>
                <a:extLst>
                  <a:ext uri="{0D108BD9-81ED-4DB2-BD59-A6C34878D82A}">
                    <a16:rowId xmlns:a16="http://schemas.microsoft.com/office/drawing/2014/main" val="2953557806"/>
                  </a:ext>
                </a:extLst>
              </a:tr>
              <a:tr h="299823">
                <a:tc>
                  <a:txBody>
                    <a:bodyPr/>
                    <a:lstStyle/>
                    <a:p>
                      <a:pPr algn="l" fontAlgn="b">
                        <a:spcBef>
                          <a:spcPts val="0"/>
                        </a:spcBef>
                        <a:spcAft>
                          <a:spcPts val="0"/>
                        </a:spcAft>
                      </a:pPr>
                      <a:r>
                        <a:rPr lang="en-US" sz="1600" b="0" u="none" strike="noStrike" dirty="0">
                          <a:solidFill>
                            <a:srgbClr val="000000"/>
                          </a:solidFill>
                          <a:effectLst/>
                        </a:rPr>
                        <a:t> Farm earnings</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-$678</a:t>
                      </a:r>
                    </a:p>
                  </a:txBody>
                  <a:tcPr marL="9525" marR="9525" marT="9525" marB="0" anchor="b"/>
                </a:tc>
                <a:extLst>
                  <a:ext uri="{0D108BD9-81ED-4DB2-BD59-A6C34878D82A}">
                    <a16:rowId xmlns:a16="http://schemas.microsoft.com/office/drawing/2014/main" val="958905105"/>
                  </a:ext>
                </a:extLst>
              </a:tr>
              <a:tr h="299823">
                <a:tc>
                  <a:txBody>
                    <a:bodyPr/>
                    <a:lstStyle/>
                    <a:p>
                      <a:pPr algn="l" fontAlgn="b">
                        <a:spcBef>
                          <a:spcPts val="0"/>
                        </a:spcBef>
                        <a:spcAft>
                          <a:spcPts val="0"/>
                        </a:spcAft>
                      </a:pPr>
                      <a:r>
                        <a:rPr lang="en-US" sz="1600" b="0" u="none" strike="noStrike" dirty="0">
                          <a:solidFill>
                            <a:srgbClr val="000000"/>
                          </a:solidFill>
                          <a:effectLst/>
                        </a:rPr>
                        <a:t> Nonfarm earnings</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$32,253</a:t>
                      </a:r>
                    </a:p>
                  </a:txBody>
                  <a:tcPr marL="9525" marR="9525" marT="9525" marB="0" anchor="b"/>
                </a:tc>
                <a:extLst>
                  <a:ext uri="{0D108BD9-81ED-4DB2-BD59-A6C34878D82A}">
                    <a16:rowId xmlns:a16="http://schemas.microsoft.com/office/drawing/2014/main" val="4049546743"/>
                  </a:ext>
                </a:extLst>
              </a:tr>
              <a:tr h="299823">
                <a:tc>
                  <a:txBody>
                    <a:bodyPr/>
                    <a:lstStyle/>
                    <a:p>
                      <a:pPr algn="l" fontAlgn="b">
                        <a:spcBef>
                          <a:spcPts val="0"/>
                        </a:spcBef>
                        <a:spcAft>
                          <a:spcPts val="0"/>
                        </a:spcAft>
                      </a:pPr>
                      <a:r>
                        <a:rPr lang="en-US" sz="1600" b="0" u="none" strike="noStrike" dirty="0">
                          <a:solidFill>
                            <a:srgbClr val="000000"/>
                          </a:solidFill>
                          <a:effectLst/>
                        </a:rPr>
                        <a:t>   Private earnings</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$28,209</a:t>
                      </a:r>
                    </a:p>
                  </a:txBody>
                  <a:tcPr marL="9525" marR="9525" marT="9525" marB="0" anchor="b"/>
                </a:tc>
                <a:extLst>
                  <a:ext uri="{0D108BD9-81ED-4DB2-BD59-A6C34878D82A}">
                    <a16:rowId xmlns:a16="http://schemas.microsoft.com/office/drawing/2014/main" val="2948896687"/>
                  </a:ext>
                </a:extLst>
              </a:tr>
              <a:tr h="299823">
                <a:tc>
                  <a:txBody>
                    <a:bodyPr/>
                    <a:lstStyle/>
                    <a:p>
                      <a:pPr algn="l" fontAlgn="b">
                        <a:spcBef>
                          <a:spcPts val="0"/>
                        </a:spcBef>
                        <a:spcAft>
                          <a:spcPts val="0"/>
                        </a:spcAft>
                      </a:pPr>
                      <a:r>
                        <a:rPr lang="en-US" sz="1600" b="0" i="0" u="none" strike="noStrike" dirty="0">
                          <a:effectLst/>
                          <a:latin typeface="+mn-lt"/>
                        </a:rPr>
                        <a:t>     Manufacturing</a:t>
                      </a:r>
                    </a:p>
                  </a:txBody>
                  <a:tcPr marL="9478" marR="9478" marT="9478" marB="0" anchor="b">
                    <a:solidFill>
                      <a:schemeClr val="bg2">
                        <a:lumMod val="75000"/>
                      </a:schemeClr>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$2,892</a:t>
                      </a:r>
                    </a:p>
                  </a:txBody>
                  <a:tcPr marL="9525" marR="9525" marT="9525" marB="0" anchor="b">
                    <a:solidFill>
                      <a:schemeClr val="bg2">
                        <a:lumMod val="75000"/>
                      </a:schemeClr>
                    </a:solidFill>
                  </a:tcPr>
                </a:tc>
                <a:extLst>
                  <a:ext uri="{0D108BD9-81ED-4DB2-BD59-A6C34878D82A}">
                    <a16:rowId xmlns:a16="http://schemas.microsoft.com/office/drawing/2014/main" val="161892717"/>
                  </a:ext>
                </a:extLst>
              </a:tr>
              <a:tr h="299823">
                <a:tc>
                  <a:txBody>
                    <a:bodyPr/>
                    <a:lstStyle/>
                    <a:p>
                      <a:pPr algn="l" fontAlgn="b">
                        <a:spcBef>
                          <a:spcPts val="0"/>
                        </a:spcBef>
                        <a:spcAft>
                          <a:spcPts val="0"/>
                        </a:spcAft>
                      </a:pPr>
                      <a:r>
                        <a:rPr lang="en-US" sz="1600" b="0" u="none" strike="noStrike" dirty="0">
                          <a:solidFill>
                            <a:srgbClr val="000000"/>
                          </a:solidFill>
                          <a:effectLst/>
                        </a:rPr>
                        <a:t>     Health and Social Assistance</a:t>
                      </a:r>
                      <a:endParaRPr lang="en-US" sz="1600" b="0" i="0" u="none" strike="noStrike" dirty="0">
                        <a:effectLst/>
                        <a:latin typeface="Arial" panose="020B0604020202020204" pitchFamily="34" charset="0"/>
                      </a:endParaRPr>
                    </a:p>
                  </a:txBody>
                  <a:tcPr marL="9478" marR="9478" marT="9478" marB="0" anchor="b">
                    <a:solidFill>
                      <a:schemeClr val="bg1"/>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$5,094</a:t>
                      </a:r>
                    </a:p>
                  </a:txBody>
                  <a:tcPr marL="9525" marR="9525" marT="9525" marB="0" anchor="b">
                    <a:solidFill>
                      <a:schemeClr val="bg1"/>
                    </a:solidFill>
                  </a:tcPr>
                </a:tc>
                <a:extLst>
                  <a:ext uri="{0D108BD9-81ED-4DB2-BD59-A6C34878D82A}">
                    <a16:rowId xmlns:a16="http://schemas.microsoft.com/office/drawing/2014/main" val="298192866"/>
                  </a:ext>
                </a:extLst>
              </a:tr>
              <a:tr h="299823">
                <a:tc>
                  <a:txBody>
                    <a:bodyPr/>
                    <a:lstStyle/>
                    <a:p>
                      <a:pPr algn="l" fontAlgn="b">
                        <a:spcBef>
                          <a:spcPts val="0"/>
                        </a:spcBef>
                        <a:spcAft>
                          <a:spcPts val="0"/>
                        </a:spcAft>
                      </a:pPr>
                      <a:r>
                        <a:rPr lang="en-US" sz="1600" b="0" u="none" strike="noStrike" dirty="0">
                          <a:solidFill>
                            <a:srgbClr val="000000"/>
                          </a:solidFill>
                          <a:effectLst/>
                        </a:rPr>
                        <a:t>     Construction</a:t>
                      </a:r>
                      <a:endParaRPr lang="en-US" sz="1600" b="0" i="0" u="none" strike="noStrike" dirty="0">
                        <a:effectLst/>
                        <a:latin typeface="Arial" panose="020B0604020202020204" pitchFamily="34" charset="0"/>
                      </a:endParaRPr>
                    </a:p>
                  </a:txBody>
                  <a:tcPr marL="9478" marR="9478" marT="9478" marB="0" anchor="b">
                    <a:solidFill>
                      <a:schemeClr val="bg2">
                        <a:lumMod val="75000"/>
                      </a:schemeClr>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$3,350</a:t>
                      </a:r>
                    </a:p>
                  </a:txBody>
                  <a:tcPr marL="9525" marR="9525" marT="9525" marB="0" anchor="b">
                    <a:solidFill>
                      <a:schemeClr val="bg2">
                        <a:lumMod val="75000"/>
                      </a:schemeClr>
                    </a:solidFill>
                  </a:tcPr>
                </a:tc>
                <a:extLst>
                  <a:ext uri="{0D108BD9-81ED-4DB2-BD59-A6C34878D82A}">
                    <a16:rowId xmlns:a16="http://schemas.microsoft.com/office/drawing/2014/main" val="2129733869"/>
                  </a:ext>
                </a:extLst>
              </a:tr>
              <a:tr h="299823">
                <a:tc>
                  <a:txBody>
                    <a:bodyPr/>
                    <a:lstStyle/>
                    <a:p>
                      <a:pPr algn="l" fontAlgn="b">
                        <a:spcBef>
                          <a:spcPts val="0"/>
                        </a:spcBef>
                        <a:spcAft>
                          <a:spcPts val="0"/>
                        </a:spcAft>
                      </a:pPr>
                      <a:r>
                        <a:rPr lang="en-US" sz="1600" b="0" i="0" u="none" strike="noStrike" dirty="0">
                          <a:effectLst/>
                          <a:latin typeface="+mn-lt"/>
                        </a:rPr>
                        <a:t>      Professional and Technical Services</a:t>
                      </a:r>
                    </a:p>
                  </a:txBody>
                  <a:tcPr marL="9478" marR="9478" marT="9478" marB="0" anchor="b">
                    <a:solidFill>
                      <a:schemeClr val="bg1"/>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$2,840</a:t>
                      </a:r>
                    </a:p>
                  </a:txBody>
                  <a:tcPr marL="9525" marR="9525" marT="9525" marB="0" anchor="b">
                    <a:solidFill>
                      <a:schemeClr val="bg1"/>
                    </a:solidFill>
                  </a:tcPr>
                </a:tc>
                <a:extLst>
                  <a:ext uri="{0D108BD9-81ED-4DB2-BD59-A6C34878D82A}">
                    <a16:rowId xmlns:a16="http://schemas.microsoft.com/office/drawing/2014/main" val="715779453"/>
                  </a:ext>
                </a:extLst>
              </a:tr>
              <a:tr h="299823">
                <a:tc>
                  <a:txBody>
                    <a:bodyPr/>
                    <a:lstStyle/>
                    <a:p>
                      <a:pPr algn="l" fontAlgn="b">
                        <a:spcBef>
                          <a:spcPts val="0"/>
                        </a:spcBef>
                        <a:spcAft>
                          <a:spcPts val="0"/>
                        </a:spcAft>
                      </a:pPr>
                      <a:r>
                        <a:rPr lang="en-US" sz="1600" b="0" u="none" strike="noStrike" dirty="0">
                          <a:solidFill>
                            <a:srgbClr val="000000"/>
                          </a:solidFill>
                          <a:effectLst/>
                          <a:latin typeface="+mn-lt"/>
                        </a:rPr>
                        <a:t>     </a:t>
                      </a:r>
                      <a:r>
                        <a:rPr lang="en-US" sz="1600" b="0" u="none" strike="noStrike" dirty="0">
                          <a:solidFill>
                            <a:srgbClr val="000000"/>
                          </a:solidFill>
                          <a:effectLst/>
                        </a:rPr>
                        <a:t> Arts, Entertainment and Recreation</a:t>
                      </a:r>
                      <a:endParaRPr lang="en-US" sz="1600" b="0" i="0" u="none" strike="noStrike" dirty="0">
                        <a:effectLst/>
                        <a:latin typeface="+mn-lt"/>
                      </a:endParaRPr>
                    </a:p>
                  </a:txBody>
                  <a:tcPr marL="9478" marR="9478" marT="9478" marB="0" anchor="b">
                    <a:solidFill>
                      <a:schemeClr val="bg2">
                        <a:lumMod val="75000"/>
                      </a:schemeClr>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$527</a:t>
                      </a:r>
                    </a:p>
                  </a:txBody>
                  <a:tcPr marL="9525" marR="9525" marT="9525" marB="0" anchor="b">
                    <a:solidFill>
                      <a:schemeClr val="bg2">
                        <a:lumMod val="75000"/>
                      </a:schemeClr>
                    </a:solidFill>
                  </a:tcPr>
                </a:tc>
                <a:extLst>
                  <a:ext uri="{0D108BD9-81ED-4DB2-BD59-A6C34878D82A}">
                    <a16:rowId xmlns:a16="http://schemas.microsoft.com/office/drawing/2014/main" val="164176635"/>
                  </a:ext>
                </a:extLst>
              </a:tr>
              <a:tr h="299823">
                <a:tc>
                  <a:txBody>
                    <a:bodyPr/>
                    <a:lstStyle/>
                    <a:p>
                      <a:pPr algn="l" fontAlgn="b">
                        <a:spcBef>
                          <a:spcPts val="0"/>
                        </a:spcBef>
                        <a:spcAft>
                          <a:spcPts val="0"/>
                        </a:spcAft>
                      </a:pPr>
                      <a:r>
                        <a:rPr lang="en-US" sz="1600" b="0" i="0" u="none" strike="noStrike" dirty="0">
                          <a:effectLst/>
                          <a:latin typeface="+mn-lt"/>
                        </a:rPr>
                        <a:t>      Accommodations and Food Services</a:t>
                      </a:r>
                    </a:p>
                  </a:txBody>
                  <a:tcPr marL="9478" marR="9478" marT="9478" marB="0" anchor="b">
                    <a:solidFill>
                      <a:schemeClr val="bg1"/>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$1,134</a:t>
                      </a:r>
                    </a:p>
                  </a:txBody>
                  <a:tcPr marL="9525" marR="9525" marT="9525" marB="0" anchor="b">
                    <a:solidFill>
                      <a:schemeClr val="bg1"/>
                    </a:solidFill>
                  </a:tcPr>
                </a:tc>
                <a:extLst>
                  <a:ext uri="{0D108BD9-81ED-4DB2-BD59-A6C34878D82A}">
                    <a16:rowId xmlns:a16="http://schemas.microsoft.com/office/drawing/2014/main" val="3625329802"/>
                  </a:ext>
                </a:extLst>
              </a:tr>
              <a:tr h="253259">
                <a:tc>
                  <a:txBody>
                    <a:bodyPr/>
                    <a:lstStyle/>
                    <a:p>
                      <a:pPr algn="l" fontAlgn="b">
                        <a:spcBef>
                          <a:spcPts val="0"/>
                        </a:spcBef>
                        <a:spcAft>
                          <a:spcPts val="0"/>
                        </a:spcAft>
                      </a:pPr>
                      <a:r>
                        <a:rPr lang="en-US" sz="1600" b="0" i="0" u="none" strike="noStrike" dirty="0">
                          <a:effectLst/>
                          <a:latin typeface="+mn-lt"/>
                        </a:rPr>
                        <a:t>       Mining and Oil and Gas Extraction</a:t>
                      </a:r>
                    </a:p>
                  </a:txBody>
                  <a:tcPr marL="9478" marR="9478" marT="9478" marB="0" anchor="ctr">
                    <a:solidFill>
                      <a:schemeClr val="bg2">
                        <a:lumMod val="75000"/>
                      </a:schemeClr>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-$318</a:t>
                      </a:r>
                    </a:p>
                  </a:txBody>
                  <a:tcPr marL="9525" marR="9525" marT="9525" marB="0" anchor="b">
                    <a:solidFill>
                      <a:schemeClr val="bg2">
                        <a:lumMod val="75000"/>
                      </a:schemeClr>
                    </a:solidFill>
                  </a:tcPr>
                </a:tc>
                <a:extLst>
                  <a:ext uri="{0D108BD9-81ED-4DB2-BD59-A6C34878D82A}">
                    <a16:rowId xmlns:a16="http://schemas.microsoft.com/office/drawing/2014/main" val="261525522"/>
                  </a:ext>
                </a:extLst>
              </a:tr>
            </a:tbl>
          </a:graphicData>
        </a:graphic>
      </p:graphicFrame>
    </p:spTree>
    <p:extLst>
      <p:ext uri="{BB962C8B-B14F-4D97-AF65-F5344CB8AC3E}">
        <p14:creationId xmlns:p14="http://schemas.microsoft.com/office/powerpoint/2010/main" val="2282291597"/>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6" name="Rectangle 225">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7"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28" name="Rectangle 227">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29"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D828B1-F3B7-4EFA-988D-F26AFC9FC8FB}"/>
              </a:ext>
            </a:extLst>
          </p:cNvPr>
          <p:cNvSpPr>
            <a:spLocks noGrp="1"/>
          </p:cNvSpPr>
          <p:nvPr>
            <p:ph type="title"/>
          </p:nvPr>
        </p:nvSpPr>
        <p:spPr>
          <a:xfrm>
            <a:off x="855266" y="618518"/>
            <a:ext cx="2851417" cy="802294"/>
          </a:xfrm>
        </p:spPr>
        <p:txBody>
          <a:bodyPr>
            <a:normAutofit/>
          </a:bodyPr>
          <a:lstStyle/>
          <a:p>
            <a:r>
              <a:rPr lang="en-US" sz="3200" b="1" dirty="0">
                <a:solidFill>
                  <a:srgbClr val="FFFFFF"/>
                </a:solidFill>
              </a:rPr>
              <a:t>Louisiana</a:t>
            </a:r>
          </a:p>
        </p:txBody>
      </p:sp>
      <p:sp>
        <p:nvSpPr>
          <p:cNvPr id="56" name="Content Placeholder 8">
            <a:extLst>
              <a:ext uri="{FF2B5EF4-FFF2-40B4-BE49-F238E27FC236}">
                <a16:creationId xmlns:a16="http://schemas.microsoft.com/office/drawing/2014/main" id="{B44EAB9D-0497-41C2-BF32-0A61D1E643F4}"/>
              </a:ext>
            </a:extLst>
          </p:cNvPr>
          <p:cNvSpPr>
            <a:spLocks noGrp="1"/>
          </p:cNvSpPr>
          <p:nvPr>
            <p:ph idx="1"/>
          </p:nvPr>
        </p:nvSpPr>
        <p:spPr>
          <a:xfrm>
            <a:off x="844620" y="1382713"/>
            <a:ext cx="2862444" cy="4824076"/>
          </a:xfrm>
        </p:spPr>
        <p:txBody>
          <a:bodyPr>
            <a:normAutofit/>
          </a:bodyPr>
          <a:lstStyle/>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Importance of Transfer Payments as a Fraction of PI </a:t>
            </a:r>
          </a:p>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Personal Income Levels</a:t>
            </a:r>
          </a:p>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Personal Transfer Payments</a:t>
            </a:r>
          </a:p>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Other Transfer Payments</a:t>
            </a:r>
          </a:p>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Note: Medicaid Growth</a:t>
            </a:r>
          </a:p>
          <a:p>
            <a:pPr>
              <a:lnSpc>
                <a:spcPct val="110000"/>
              </a:lnSpc>
              <a:buFont typeface="Wingdings" panose="05000000000000000000" pitchFamily="2" charset="2"/>
              <a:buChar char="ü"/>
            </a:pPr>
            <a:r>
              <a:rPr lang="en-US" sz="1800" b="1" dirty="0">
                <a:solidFill>
                  <a:srgbClr val="FFFF00"/>
                </a:solidFill>
                <a:effectLst>
                  <a:outerShdw blurRad="38100" dist="38100" dir="2700000" algn="tl">
                    <a:srgbClr val="000000">
                      <a:alpha val="43137"/>
                    </a:srgbClr>
                  </a:outerShdw>
                </a:effectLst>
              </a:rPr>
              <a:t>Source: Bureau of Economic Analysis</a:t>
            </a:r>
          </a:p>
        </p:txBody>
      </p:sp>
      <p:grpSp>
        <p:nvGrpSpPr>
          <p:cNvPr id="230" name="Group 22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3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3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4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4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graphicFrame>
        <p:nvGraphicFramePr>
          <p:cNvPr id="6" name="Table 5">
            <a:extLst>
              <a:ext uri="{FF2B5EF4-FFF2-40B4-BE49-F238E27FC236}">
                <a16:creationId xmlns:a16="http://schemas.microsoft.com/office/drawing/2014/main" id="{1CC87003-3BF6-71D9-C870-2DC319FEB343}"/>
              </a:ext>
            </a:extLst>
          </p:cNvPr>
          <p:cNvGraphicFramePr>
            <a:graphicFrameLocks noGrp="1"/>
          </p:cNvGraphicFramePr>
          <p:nvPr>
            <p:extLst>
              <p:ext uri="{D42A27DB-BD31-4B8C-83A1-F6EECF244321}">
                <p14:modId xmlns:p14="http://schemas.microsoft.com/office/powerpoint/2010/main" val="1622333084"/>
              </p:ext>
            </p:extLst>
          </p:nvPr>
        </p:nvGraphicFramePr>
        <p:xfrm>
          <a:off x="4183019" y="121299"/>
          <a:ext cx="7861343" cy="6722419"/>
        </p:xfrm>
        <a:graphic>
          <a:graphicData uri="http://schemas.openxmlformats.org/drawingml/2006/table">
            <a:tbl>
              <a:tblPr>
                <a:tableStyleId>{616DA210-FB5B-4158-B5E0-FEB733F419BA}</a:tableStyleId>
              </a:tblPr>
              <a:tblGrid>
                <a:gridCol w="2469303">
                  <a:extLst>
                    <a:ext uri="{9D8B030D-6E8A-4147-A177-3AD203B41FA5}">
                      <a16:colId xmlns:a16="http://schemas.microsoft.com/office/drawing/2014/main" val="3020740875"/>
                    </a:ext>
                  </a:extLst>
                </a:gridCol>
                <a:gridCol w="1158168">
                  <a:extLst>
                    <a:ext uri="{9D8B030D-6E8A-4147-A177-3AD203B41FA5}">
                      <a16:colId xmlns:a16="http://schemas.microsoft.com/office/drawing/2014/main" val="3469849329"/>
                    </a:ext>
                  </a:extLst>
                </a:gridCol>
                <a:gridCol w="1190947">
                  <a:extLst>
                    <a:ext uri="{9D8B030D-6E8A-4147-A177-3AD203B41FA5}">
                      <a16:colId xmlns:a16="http://schemas.microsoft.com/office/drawing/2014/main" val="1430706158"/>
                    </a:ext>
                  </a:extLst>
                </a:gridCol>
                <a:gridCol w="961498">
                  <a:extLst>
                    <a:ext uri="{9D8B030D-6E8A-4147-A177-3AD203B41FA5}">
                      <a16:colId xmlns:a16="http://schemas.microsoft.com/office/drawing/2014/main" val="646979751"/>
                    </a:ext>
                  </a:extLst>
                </a:gridCol>
                <a:gridCol w="1106270">
                  <a:extLst>
                    <a:ext uri="{9D8B030D-6E8A-4147-A177-3AD203B41FA5}">
                      <a16:colId xmlns:a16="http://schemas.microsoft.com/office/drawing/2014/main" val="3284325858"/>
                    </a:ext>
                  </a:extLst>
                </a:gridCol>
                <a:gridCol w="975157">
                  <a:extLst>
                    <a:ext uri="{9D8B030D-6E8A-4147-A177-3AD203B41FA5}">
                      <a16:colId xmlns:a16="http://schemas.microsoft.com/office/drawing/2014/main" val="2075311575"/>
                    </a:ext>
                  </a:extLst>
                </a:gridCol>
              </a:tblGrid>
              <a:tr h="312325">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extLst>
                  <a:ext uri="{0D108BD9-81ED-4DB2-BD59-A6C34878D82A}">
                    <a16:rowId xmlns:a16="http://schemas.microsoft.com/office/drawing/2014/main" val="243899219"/>
                  </a:ext>
                </a:extLst>
              </a:tr>
              <a:tr h="327196">
                <a:tc>
                  <a:txBody>
                    <a:bodyPr/>
                    <a:lstStyle/>
                    <a:p>
                      <a:pPr algn="ctr" rtl="0" fontAlgn="b"/>
                      <a:r>
                        <a:rPr lang="en-US" sz="1200" b="1" u="none" strike="noStrike" dirty="0">
                          <a:effectLst/>
                        </a:rPr>
                        <a:t>Description</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2019: Q1</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2020:Q1</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2022: Q2</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2023:Q2</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2024:Q2</a:t>
                      </a:r>
                      <a:endParaRPr lang="en-US" sz="1200" b="1" i="0" u="none" strike="noStrike" dirty="0">
                        <a:solidFill>
                          <a:srgbClr val="000000"/>
                        </a:solidFill>
                        <a:effectLst/>
                        <a:latin typeface="Tw Cen MT" panose="020B0602020104020603" pitchFamily="34" charset="0"/>
                      </a:endParaRPr>
                    </a:p>
                  </a:txBody>
                  <a:tcPr marL="7836" marR="7836" marT="7836" marB="0" anchor="ctr"/>
                </a:tc>
                <a:extLst>
                  <a:ext uri="{0D108BD9-81ED-4DB2-BD59-A6C34878D82A}">
                    <a16:rowId xmlns:a16="http://schemas.microsoft.com/office/drawing/2014/main" val="2956710750"/>
                  </a:ext>
                </a:extLst>
              </a:tr>
              <a:tr h="773377">
                <a:tc>
                  <a:txBody>
                    <a:bodyPr/>
                    <a:lstStyle/>
                    <a:p>
                      <a:pPr algn="ctr" rtl="0" fontAlgn="b"/>
                      <a:r>
                        <a:rPr lang="en-US" sz="1200" b="1" u="none" strike="noStrike" dirty="0">
                          <a:effectLst>
                            <a:outerShdw blurRad="50800" dist="38100" algn="tr" rotWithShape="0">
                              <a:prstClr val="black">
                                <a:alpha val="40000"/>
                              </a:prstClr>
                            </a:outerShdw>
                          </a:effectLst>
                        </a:rPr>
                        <a:t>Personal income (thousands of dollars, seasonally adjusted) Current $</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solidFill>
                      <a:srgbClr val="FFFF00"/>
                    </a:solidFill>
                  </a:tcPr>
                </a:tc>
                <a:tc>
                  <a:txBody>
                    <a:bodyPr/>
                    <a:lstStyle/>
                    <a:p>
                      <a:pPr algn="ctr" rtl="0" fontAlgn="b"/>
                      <a:r>
                        <a:rPr lang="en-US" sz="1200" b="1" u="none" strike="noStrike" dirty="0">
                          <a:effectLst/>
                        </a:rPr>
                        <a:t>$218,293,932</a:t>
                      </a:r>
                      <a:endParaRPr lang="en-US" sz="1200" b="1" i="0" u="none" strike="noStrike" dirty="0">
                        <a:solidFill>
                          <a:srgbClr val="000000"/>
                        </a:solidFill>
                        <a:effectLst/>
                        <a:latin typeface="Aptos Narrow" panose="020B0004020202020204" pitchFamily="34" charset="0"/>
                      </a:endParaRPr>
                    </a:p>
                  </a:txBody>
                  <a:tcPr marL="7836" marR="7836" marT="7836" marB="0" anchor="ctr">
                    <a:solidFill>
                      <a:srgbClr val="FFFF00"/>
                    </a:solidFill>
                  </a:tcPr>
                </a:tc>
                <a:tc>
                  <a:txBody>
                    <a:bodyPr/>
                    <a:lstStyle/>
                    <a:p>
                      <a:pPr algn="ctr" rtl="0" fontAlgn="b"/>
                      <a:r>
                        <a:rPr lang="en-US" sz="1200" b="1" i="0" u="none" strike="noStrike" dirty="0">
                          <a:solidFill>
                            <a:srgbClr val="000000"/>
                          </a:solidFill>
                          <a:effectLst/>
                          <a:latin typeface="+mn-lt"/>
                        </a:rPr>
                        <a:t>$221,684,120</a:t>
                      </a:r>
                    </a:p>
                  </a:txBody>
                  <a:tcPr marL="9525" marR="9525" marT="9525" marB="0" anchor="ctr">
                    <a:solidFill>
                      <a:srgbClr val="FFFF00"/>
                    </a:solidFill>
                  </a:tcPr>
                </a:tc>
                <a:tc>
                  <a:txBody>
                    <a:bodyPr/>
                    <a:lstStyle/>
                    <a:p>
                      <a:pPr algn="r" fontAlgn="b"/>
                      <a:r>
                        <a:rPr lang="en-US" sz="1200" b="1" i="0" u="none" strike="noStrike" dirty="0">
                          <a:solidFill>
                            <a:srgbClr val="000000"/>
                          </a:solidFill>
                          <a:effectLst/>
                          <a:latin typeface="+mn-lt"/>
                        </a:rPr>
                        <a:t>$254,269,017</a:t>
                      </a:r>
                    </a:p>
                  </a:txBody>
                  <a:tcPr marL="9525" marR="9525" marT="9525" marB="0" anchor="ctr">
                    <a:solidFill>
                      <a:srgbClr val="FFFF00"/>
                    </a:solidFill>
                  </a:tcPr>
                </a:tc>
                <a:tc>
                  <a:txBody>
                    <a:bodyPr/>
                    <a:lstStyle/>
                    <a:p>
                      <a:pPr algn="ctr" fontAlgn="b"/>
                      <a:r>
                        <a:rPr lang="en-US" sz="1200" b="1" i="0" u="none" strike="noStrike" dirty="0">
                          <a:solidFill>
                            <a:srgbClr val="000000"/>
                          </a:solidFill>
                          <a:effectLst/>
                          <a:latin typeface="+mn-lt"/>
                        </a:rPr>
                        <a:t>$267,224,100</a:t>
                      </a:r>
                    </a:p>
                  </a:txBody>
                  <a:tcPr marL="9525" marR="9525" marT="9525" marB="0" anchor="ctr">
                    <a:solidFill>
                      <a:srgbClr val="FFFF00"/>
                    </a:solidFill>
                  </a:tcPr>
                </a:tc>
                <a:tc>
                  <a:txBody>
                    <a:bodyPr/>
                    <a:lstStyle/>
                    <a:p>
                      <a:pPr algn="r" fontAlgn="b"/>
                      <a:r>
                        <a:rPr lang="en-US" sz="1200" b="1" i="0" u="none" strike="noStrike">
                          <a:solidFill>
                            <a:srgbClr val="000000"/>
                          </a:solidFill>
                          <a:effectLst/>
                          <a:latin typeface="+mn-lt"/>
                        </a:rPr>
                        <a:t>$282,572,631</a:t>
                      </a:r>
                    </a:p>
                  </a:txBody>
                  <a:tcPr marL="9525" marR="9525" marT="9525" marB="0" anchor="ctr">
                    <a:solidFill>
                      <a:srgbClr val="FFFF00"/>
                    </a:solidFill>
                  </a:tcPr>
                </a:tc>
                <a:extLst>
                  <a:ext uri="{0D108BD9-81ED-4DB2-BD59-A6C34878D82A}">
                    <a16:rowId xmlns:a16="http://schemas.microsoft.com/office/drawing/2014/main" val="989970153"/>
                  </a:ext>
                </a:extLst>
              </a:tr>
              <a:tr h="758503">
                <a:tc>
                  <a:txBody>
                    <a:bodyPr/>
                    <a:lstStyle/>
                    <a:p>
                      <a:pPr algn="ctr" rtl="0" fontAlgn="b"/>
                      <a:r>
                        <a:rPr lang="en-US" sz="1200" b="1" u="none" strike="noStrike" dirty="0">
                          <a:effectLst>
                            <a:outerShdw blurRad="50800" dist="38100" algn="tr" rotWithShape="0">
                              <a:prstClr val="black">
                                <a:alpha val="40000"/>
                              </a:prstClr>
                            </a:outerShdw>
                          </a:effectLst>
                        </a:rPr>
                        <a:t>Personal current transfer receipts  (000)</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tc>
                <a:tc>
                  <a:txBody>
                    <a:bodyPr/>
                    <a:lstStyle/>
                    <a:p>
                      <a:pPr algn="ctr" rtl="0" fontAlgn="b"/>
                      <a:r>
                        <a:rPr lang="en-US" sz="1200" b="1" u="none" strike="noStrike">
                          <a:effectLst/>
                        </a:rPr>
                        <a:t>$47,690,112</a:t>
                      </a:r>
                      <a:endParaRPr lang="en-US" sz="1200" b="1" i="0" u="none" strike="noStrike">
                        <a:solidFill>
                          <a:srgbClr val="000000"/>
                        </a:solidFill>
                        <a:effectLst/>
                        <a:latin typeface="Aptos Narrow" panose="020B0004020202020204" pitchFamily="34" charset="0"/>
                      </a:endParaRPr>
                    </a:p>
                  </a:txBody>
                  <a:tcPr marL="7836" marR="7836" marT="7836" marB="0" anchor="ctr"/>
                </a:tc>
                <a:tc>
                  <a:txBody>
                    <a:bodyPr/>
                    <a:lstStyle/>
                    <a:p>
                      <a:pPr algn="ctr" rtl="0" fontAlgn="b"/>
                      <a:r>
                        <a:rPr lang="en-US" sz="1200" b="1" i="0" u="none" strike="noStrike" dirty="0">
                          <a:solidFill>
                            <a:srgbClr val="000000"/>
                          </a:solidFill>
                          <a:effectLst/>
                          <a:latin typeface="+mn-lt"/>
                        </a:rPr>
                        <a:t>$50,194,856</a:t>
                      </a:r>
                    </a:p>
                  </a:txBody>
                  <a:tcPr marL="9525" marR="9525" marT="9525" marB="0" anchor="ctr"/>
                </a:tc>
                <a:tc>
                  <a:txBody>
                    <a:bodyPr/>
                    <a:lstStyle/>
                    <a:p>
                      <a:pPr algn="r" fontAlgn="b"/>
                      <a:r>
                        <a:rPr lang="en-US" sz="1200" b="1" i="0" u="none" strike="noStrike">
                          <a:solidFill>
                            <a:srgbClr val="000000"/>
                          </a:solidFill>
                          <a:effectLst/>
                          <a:latin typeface="+mn-lt"/>
                        </a:rPr>
                        <a:t>$64,707,232</a:t>
                      </a:r>
                    </a:p>
                  </a:txBody>
                  <a:tcPr marL="9525" marR="9525" marT="9525" marB="0" anchor="ctr"/>
                </a:tc>
                <a:tc>
                  <a:txBody>
                    <a:bodyPr/>
                    <a:lstStyle/>
                    <a:p>
                      <a:pPr algn="ctr" fontAlgn="b"/>
                      <a:r>
                        <a:rPr lang="en-US" sz="1200" b="1" i="0" u="none" strike="noStrike" dirty="0">
                          <a:solidFill>
                            <a:srgbClr val="000000"/>
                          </a:solidFill>
                          <a:effectLst/>
                          <a:latin typeface="+mn-lt"/>
                        </a:rPr>
                        <a:t>$65,908,008</a:t>
                      </a:r>
                    </a:p>
                  </a:txBody>
                  <a:tcPr marL="9525" marR="9525" marT="9525" marB="0" anchor="ctr"/>
                </a:tc>
                <a:tc>
                  <a:txBody>
                    <a:bodyPr/>
                    <a:lstStyle/>
                    <a:p>
                      <a:pPr algn="r" fontAlgn="b"/>
                      <a:r>
                        <a:rPr lang="en-US" sz="1200" b="1" i="0" u="none" strike="noStrike">
                          <a:solidFill>
                            <a:srgbClr val="000000"/>
                          </a:solidFill>
                          <a:effectLst/>
                          <a:latin typeface="+mn-lt"/>
                        </a:rPr>
                        <a:t>$69,023,253</a:t>
                      </a:r>
                    </a:p>
                  </a:txBody>
                  <a:tcPr marL="9525" marR="9525" marT="9525" marB="0" anchor="ctr"/>
                </a:tc>
                <a:extLst>
                  <a:ext uri="{0D108BD9-81ED-4DB2-BD59-A6C34878D82A}">
                    <a16:rowId xmlns:a16="http://schemas.microsoft.com/office/drawing/2014/main" val="212151506"/>
                  </a:ext>
                </a:extLst>
              </a:tr>
              <a:tr h="758503">
                <a:tc>
                  <a:txBody>
                    <a:bodyPr/>
                    <a:lstStyle/>
                    <a:p>
                      <a:pPr algn="ctr" rtl="0" fontAlgn="b"/>
                      <a:r>
                        <a:rPr lang="en-US" sz="1200" b="1" u="none" strike="noStrike" dirty="0">
                          <a:effectLst>
                            <a:outerShdw blurRad="50800" dist="38100" algn="tr" rotWithShape="0">
                              <a:prstClr val="black">
                                <a:alpha val="40000"/>
                              </a:prstClr>
                            </a:outerShdw>
                          </a:effectLst>
                        </a:rPr>
                        <a:t>  Social Security Benefits (000)</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solidFill>
                      <a:srgbClr val="FFFF00"/>
                    </a:solidFill>
                  </a:tcPr>
                </a:tc>
                <a:tc>
                  <a:txBody>
                    <a:bodyPr/>
                    <a:lstStyle/>
                    <a:p>
                      <a:pPr algn="ctr" rtl="0" fontAlgn="b"/>
                      <a:r>
                        <a:rPr lang="en-US" sz="1200" b="1" u="none" strike="noStrike" dirty="0">
                          <a:effectLst/>
                        </a:rPr>
                        <a:t>$14,061,252</a:t>
                      </a:r>
                      <a:endParaRPr lang="en-US" sz="1200" b="1" i="0" u="none" strike="noStrike" dirty="0">
                        <a:solidFill>
                          <a:srgbClr val="000000"/>
                        </a:solidFill>
                        <a:effectLst/>
                        <a:latin typeface="Aptos Narrow" panose="020B0004020202020204" pitchFamily="34" charset="0"/>
                      </a:endParaRPr>
                    </a:p>
                  </a:txBody>
                  <a:tcPr marL="7836" marR="7836" marT="7836" marB="0" anchor="ctr">
                    <a:solidFill>
                      <a:srgbClr val="FFFF00"/>
                    </a:solidFill>
                  </a:tcPr>
                </a:tc>
                <a:tc>
                  <a:txBody>
                    <a:bodyPr/>
                    <a:lstStyle/>
                    <a:p>
                      <a:pPr algn="ctr" rtl="0" fontAlgn="b"/>
                      <a:r>
                        <a:rPr lang="en-US" sz="1200" b="1" i="0" u="none" strike="noStrike" dirty="0">
                          <a:solidFill>
                            <a:srgbClr val="000000"/>
                          </a:solidFill>
                          <a:effectLst/>
                          <a:latin typeface="+mn-lt"/>
                        </a:rPr>
                        <a:t>$14,543,116</a:t>
                      </a:r>
                    </a:p>
                  </a:txBody>
                  <a:tcPr marL="9525" marR="9525" marT="9525" marB="0" anchor="ctr">
                    <a:solidFill>
                      <a:srgbClr val="FFFF00"/>
                    </a:solidFill>
                  </a:tcPr>
                </a:tc>
                <a:tc>
                  <a:txBody>
                    <a:bodyPr/>
                    <a:lstStyle/>
                    <a:p>
                      <a:pPr algn="r" fontAlgn="b"/>
                      <a:r>
                        <a:rPr lang="en-US" sz="1200" b="1" i="0" u="none" strike="noStrike">
                          <a:solidFill>
                            <a:srgbClr val="000000"/>
                          </a:solidFill>
                          <a:effectLst/>
                          <a:latin typeface="+mn-lt"/>
                        </a:rPr>
                        <a:t>$16,177,984</a:t>
                      </a:r>
                    </a:p>
                  </a:txBody>
                  <a:tcPr marL="9525" marR="9525" marT="9525" marB="0" anchor="ctr">
                    <a:solidFill>
                      <a:srgbClr val="FFFF00"/>
                    </a:solidFill>
                  </a:tcPr>
                </a:tc>
                <a:tc>
                  <a:txBody>
                    <a:bodyPr/>
                    <a:lstStyle/>
                    <a:p>
                      <a:pPr algn="ctr" fontAlgn="b"/>
                      <a:r>
                        <a:rPr lang="en-US" sz="1200" b="1" i="0" u="none" strike="noStrike" dirty="0">
                          <a:solidFill>
                            <a:srgbClr val="000000"/>
                          </a:solidFill>
                          <a:effectLst/>
                          <a:latin typeface="+mn-lt"/>
                        </a:rPr>
                        <a:t>$18,002,604</a:t>
                      </a:r>
                    </a:p>
                  </a:txBody>
                  <a:tcPr marL="9525" marR="9525" marT="9525" marB="0" anchor="ctr">
                    <a:solidFill>
                      <a:srgbClr val="FFFF00"/>
                    </a:solidFill>
                  </a:tcPr>
                </a:tc>
                <a:tc>
                  <a:txBody>
                    <a:bodyPr/>
                    <a:lstStyle/>
                    <a:p>
                      <a:pPr algn="r" fontAlgn="b"/>
                      <a:r>
                        <a:rPr lang="en-US" sz="1200" b="1" i="0" u="none" strike="noStrike">
                          <a:solidFill>
                            <a:srgbClr val="000000"/>
                          </a:solidFill>
                          <a:effectLst/>
                          <a:latin typeface="+mn-lt"/>
                        </a:rPr>
                        <a:t>$19,067,115</a:t>
                      </a:r>
                    </a:p>
                  </a:txBody>
                  <a:tcPr marL="9525" marR="9525" marT="9525" marB="0" anchor="ctr">
                    <a:solidFill>
                      <a:srgbClr val="FFFF00"/>
                    </a:solidFill>
                  </a:tcPr>
                </a:tc>
                <a:extLst>
                  <a:ext uri="{0D108BD9-81ED-4DB2-BD59-A6C34878D82A}">
                    <a16:rowId xmlns:a16="http://schemas.microsoft.com/office/drawing/2014/main" val="1265531618"/>
                  </a:ext>
                </a:extLst>
              </a:tr>
              <a:tr h="386688">
                <a:tc>
                  <a:txBody>
                    <a:bodyPr/>
                    <a:lstStyle/>
                    <a:p>
                      <a:pPr algn="ctr" rtl="0" fontAlgn="b"/>
                      <a:r>
                        <a:rPr lang="en-US" sz="1200" b="1" u="none" strike="noStrike" dirty="0">
                          <a:effectLst>
                            <a:outerShdw blurRad="50800" dist="38100" algn="tr" rotWithShape="0">
                              <a:prstClr val="black">
                                <a:alpha val="40000"/>
                              </a:prstClr>
                            </a:outerShdw>
                          </a:effectLst>
                        </a:rPr>
                        <a:t>  Medicare benefits (000)</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tc>
                <a:tc>
                  <a:txBody>
                    <a:bodyPr/>
                    <a:lstStyle/>
                    <a:p>
                      <a:pPr algn="ctr" rtl="0" fontAlgn="b"/>
                      <a:r>
                        <a:rPr lang="en-US" sz="1200" b="1" u="none" strike="noStrike">
                          <a:effectLst/>
                        </a:rPr>
                        <a:t>$11,692,100</a:t>
                      </a:r>
                      <a:endParaRPr lang="en-US" sz="1200" b="1" i="0" u="none" strike="noStrike">
                        <a:solidFill>
                          <a:srgbClr val="000000"/>
                        </a:solidFill>
                        <a:effectLst/>
                        <a:latin typeface="Aptos Narrow" panose="020B0004020202020204" pitchFamily="34" charset="0"/>
                      </a:endParaRPr>
                    </a:p>
                  </a:txBody>
                  <a:tcPr marL="7836" marR="7836" marT="7836" marB="0" anchor="ctr"/>
                </a:tc>
                <a:tc>
                  <a:txBody>
                    <a:bodyPr/>
                    <a:lstStyle/>
                    <a:p>
                      <a:pPr algn="ctr" rtl="0" fontAlgn="b"/>
                      <a:r>
                        <a:rPr lang="en-US" sz="1200" b="1" i="0" u="none" strike="noStrike" dirty="0">
                          <a:solidFill>
                            <a:srgbClr val="000000"/>
                          </a:solidFill>
                          <a:effectLst/>
                          <a:latin typeface="+mn-lt"/>
                        </a:rPr>
                        <a:t>$12,259,136</a:t>
                      </a:r>
                    </a:p>
                  </a:txBody>
                  <a:tcPr marL="9525" marR="9525" marT="9525" marB="0" anchor="ctr"/>
                </a:tc>
                <a:tc>
                  <a:txBody>
                    <a:bodyPr/>
                    <a:lstStyle/>
                    <a:p>
                      <a:pPr algn="r" fontAlgn="b"/>
                      <a:r>
                        <a:rPr lang="en-US" sz="1200" b="1" i="0" u="none" strike="noStrike">
                          <a:solidFill>
                            <a:srgbClr val="000000"/>
                          </a:solidFill>
                          <a:effectLst/>
                          <a:latin typeface="+mn-lt"/>
                        </a:rPr>
                        <a:t>$14,146,184</a:t>
                      </a:r>
                    </a:p>
                  </a:txBody>
                  <a:tcPr marL="9525" marR="9525" marT="9525" marB="0" anchor="ctr"/>
                </a:tc>
                <a:tc>
                  <a:txBody>
                    <a:bodyPr/>
                    <a:lstStyle/>
                    <a:p>
                      <a:pPr algn="ctr" fontAlgn="b"/>
                      <a:r>
                        <a:rPr lang="en-US" sz="1200" b="1" i="0" u="none" strike="noStrike" dirty="0">
                          <a:solidFill>
                            <a:srgbClr val="000000"/>
                          </a:solidFill>
                          <a:effectLst/>
                          <a:latin typeface="+mn-lt"/>
                        </a:rPr>
                        <a:t>$15,291,668</a:t>
                      </a:r>
                    </a:p>
                  </a:txBody>
                  <a:tcPr marL="9525" marR="9525" marT="9525" marB="0" anchor="ctr"/>
                </a:tc>
                <a:tc>
                  <a:txBody>
                    <a:bodyPr/>
                    <a:lstStyle/>
                    <a:p>
                      <a:pPr algn="r" fontAlgn="b"/>
                      <a:r>
                        <a:rPr lang="en-US" sz="1200" b="1" i="0" u="none" strike="noStrike">
                          <a:solidFill>
                            <a:srgbClr val="000000"/>
                          </a:solidFill>
                          <a:effectLst/>
                          <a:latin typeface="+mn-lt"/>
                        </a:rPr>
                        <a:t>$16,288,463</a:t>
                      </a:r>
                    </a:p>
                  </a:txBody>
                  <a:tcPr marL="9525" marR="9525" marT="9525" marB="0" anchor="ctr"/>
                </a:tc>
                <a:extLst>
                  <a:ext uri="{0D108BD9-81ED-4DB2-BD59-A6C34878D82A}">
                    <a16:rowId xmlns:a16="http://schemas.microsoft.com/office/drawing/2014/main" val="3785458646"/>
                  </a:ext>
                </a:extLst>
              </a:tr>
              <a:tr h="386688">
                <a:tc>
                  <a:txBody>
                    <a:bodyPr/>
                    <a:lstStyle/>
                    <a:p>
                      <a:pPr algn="ctr" rtl="0" fontAlgn="b"/>
                      <a:r>
                        <a:rPr lang="en-US" sz="1200" b="1" u="none" strike="noStrike" dirty="0">
                          <a:effectLst>
                            <a:outerShdw blurRad="50800" dist="38100" algn="tr" rotWithShape="0">
                              <a:prstClr val="black">
                                <a:alpha val="40000"/>
                              </a:prstClr>
                            </a:outerShdw>
                          </a:effectLst>
                        </a:rPr>
                        <a:t>  Medicaid (000)</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solidFill>
                      <a:srgbClr val="FFFF00"/>
                    </a:solidFill>
                  </a:tcPr>
                </a:tc>
                <a:tc>
                  <a:txBody>
                    <a:bodyPr/>
                    <a:lstStyle/>
                    <a:p>
                      <a:pPr algn="ctr" rtl="0" fontAlgn="b"/>
                      <a:r>
                        <a:rPr lang="en-US" sz="1200" b="1" u="none" strike="noStrike" dirty="0">
                          <a:effectLst/>
                        </a:rPr>
                        <a:t>$11,411,812</a:t>
                      </a:r>
                      <a:endParaRPr lang="en-US" sz="1200" b="1" i="0" u="none" strike="noStrike" dirty="0">
                        <a:solidFill>
                          <a:srgbClr val="000000"/>
                        </a:solidFill>
                        <a:effectLst/>
                        <a:latin typeface="Aptos Narrow" panose="020B0004020202020204" pitchFamily="34" charset="0"/>
                      </a:endParaRPr>
                    </a:p>
                  </a:txBody>
                  <a:tcPr marL="7836" marR="7836" marT="7836" marB="0" anchor="ctr">
                    <a:solidFill>
                      <a:srgbClr val="FFFF00"/>
                    </a:solidFill>
                  </a:tcPr>
                </a:tc>
                <a:tc>
                  <a:txBody>
                    <a:bodyPr/>
                    <a:lstStyle/>
                    <a:p>
                      <a:pPr algn="ctr" rtl="0" fontAlgn="b"/>
                      <a:r>
                        <a:rPr lang="en-US" sz="1200" b="1" i="0" u="none" strike="noStrike" dirty="0">
                          <a:solidFill>
                            <a:srgbClr val="000000"/>
                          </a:solidFill>
                          <a:effectLst/>
                          <a:latin typeface="+mn-lt"/>
                        </a:rPr>
                        <a:t>$12,071,120</a:t>
                      </a:r>
                    </a:p>
                  </a:txBody>
                  <a:tcPr marL="9525" marR="9525" marT="9525" marB="0" anchor="ctr">
                    <a:solidFill>
                      <a:srgbClr val="FFFF00"/>
                    </a:solidFill>
                  </a:tcPr>
                </a:tc>
                <a:tc>
                  <a:txBody>
                    <a:bodyPr/>
                    <a:lstStyle/>
                    <a:p>
                      <a:pPr algn="r" fontAlgn="b"/>
                      <a:r>
                        <a:rPr lang="en-US" sz="1200" b="1" i="0" u="none" strike="noStrike">
                          <a:solidFill>
                            <a:srgbClr val="000000"/>
                          </a:solidFill>
                          <a:effectLst/>
                          <a:latin typeface="+mn-lt"/>
                        </a:rPr>
                        <a:t>$16,230,740</a:t>
                      </a:r>
                    </a:p>
                  </a:txBody>
                  <a:tcPr marL="9525" marR="9525" marT="9525" marB="0" anchor="ctr">
                    <a:solidFill>
                      <a:srgbClr val="FFFF00"/>
                    </a:solidFill>
                  </a:tcPr>
                </a:tc>
                <a:tc>
                  <a:txBody>
                    <a:bodyPr/>
                    <a:lstStyle/>
                    <a:p>
                      <a:pPr algn="ctr" fontAlgn="b"/>
                      <a:r>
                        <a:rPr lang="en-US" sz="1200" b="1" i="0" u="none" strike="noStrike" dirty="0">
                          <a:solidFill>
                            <a:srgbClr val="000000"/>
                          </a:solidFill>
                          <a:effectLst/>
                          <a:latin typeface="+mn-lt"/>
                        </a:rPr>
                        <a:t>$17,735,208</a:t>
                      </a:r>
                    </a:p>
                  </a:txBody>
                  <a:tcPr marL="9525" marR="9525" marT="9525" marB="0" anchor="ctr">
                    <a:solidFill>
                      <a:srgbClr val="FFFF00"/>
                    </a:solidFill>
                  </a:tcPr>
                </a:tc>
                <a:tc>
                  <a:txBody>
                    <a:bodyPr/>
                    <a:lstStyle/>
                    <a:p>
                      <a:pPr algn="r" fontAlgn="b"/>
                      <a:r>
                        <a:rPr lang="en-US" sz="1200" b="1" i="0" u="none" strike="noStrike" dirty="0">
                          <a:solidFill>
                            <a:srgbClr val="000000"/>
                          </a:solidFill>
                          <a:effectLst/>
                          <a:latin typeface="+mn-lt"/>
                        </a:rPr>
                        <a:t>$18,112,232</a:t>
                      </a:r>
                    </a:p>
                  </a:txBody>
                  <a:tcPr marL="9525" marR="9525" marT="9525" marB="0" anchor="ctr">
                    <a:solidFill>
                      <a:srgbClr val="FFFF00"/>
                    </a:solidFill>
                  </a:tcPr>
                </a:tc>
                <a:extLst>
                  <a:ext uri="{0D108BD9-81ED-4DB2-BD59-A6C34878D82A}">
                    <a16:rowId xmlns:a16="http://schemas.microsoft.com/office/drawing/2014/main" val="2556069536"/>
                  </a:ext>
                </a:extLst>
              </a:tr>
              <a:tr h="1130318">
                <a:tc>
                  <a:txBody>
                    <a:bodyPr/>
                    <a:lstStyle/>
                    <a:p>
                      <a:pPr algn="ctr" rtl="0" fontAlgn="ctr"/>
                      <a:r>
                        <a:rPr lang="en-US" sz="1200" b="1" u="none" strike="noStrike" dirty="0">
                          <a:effectLst>
                            <a:outerShdw blurRad="50800" dist="38100" algn="tr" rotWithShape="0">
                              <a:prstClr val="black">
                                <a:alpha val="40000"/>
                              </a:prstClr>
                            </a:outerShdw>
                          </a:effectLst>
                        </a:rPr>
                        <a:t>  State unemployment insurance compensation</a:t>
                      </a:r>
                    </a:p>
                    <a:p>
                      <a:pPr algn="ctr" rtl="0" fontAlgn="ctr"/>
                      <a:r>
                        <a:rPr lang="en-US" sz="1200" b="1" u="none" strike="noStrike" dirty="0">
                          <a:effectLst>
                            <a:outerShdw blurRad="50800" dist="38100" algn="tr" rotWithShape="0">
                              <a:prstClr val="black">
                                <a:alpha val="40000"/>
                              </a:prstClr>
                            </a:outerShdw>
                          </a:effectLst>
                        </a:rPr>
                        <a:t>(000)</a:t>
                      </a:r>
                      <a:endParaRPr lang="en-US" sz="12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7836" marR="7836" marT="7836" marB="0" anchor="ctr"/>
                </a:tc>
                <a:tc>
                  <a:txBody>
                    <a:bodyPr/>
                    <a:lstStyle/>
                    <a:p>
                      <a:pPr algn="ctr" rtl="0" fontAlgn="ctr"/>
                      <a:r>
                        <a:rPr lang="en-US" sz="1200" b="1" u="none" strike="noStrike">
                          <a:effectLst/>
                        </a:rPr>
                        <a:t>$186,088</a:t>
                      </a:r>
                      <a:endParaRPr lang="en-US" sz="1200" b="1" i="0" u="none" strike="noStrike">
                        <a:solidFill>
                          <a:srgbClr val="000000"/>
                        </a:solidFill>
                        <a:effectLst/>
                        <a:latin typeface="Aptos Narrow" panose="020B0004020202020204" pitchFamily="34" charset="0"/>
                      </a:endParaRPr>
                    </a:p>
                  </a:txBody>
                  <a:tcPr marL="7836" marR="7836" marT="7836" marB="0" anchor="ctr"/>
                </a:tc>
                <a:tc>
                  <a:txBody>
                    <a:bodyPr/>
                    <a:lstStyle/>
                    <a:p>
                      <a:pPr algn="ctr" rtl="0" fontAlgn="b"/>
                      <a:r>
                        <a:rPr lang="en-US" sz="1200" b="1" i="0" u="none" strike="noStrike" dirty="0">
                          <a:solidFill>
                            <a:srgbClr val="000000"/>
                          </a:solidFill>
                          <a:effectLst/>
                          <a:latin typeface="+mn-lt"/>
                        </a:rPr>
                        <a:t>$593,264</a:t>
                      </a:r>
                    </a:p>
                  </a:txBody>
                  <a:tcPr marL="9525" marR="9525" marT="9525" marB="0" anchor="ctr"/>
                </a:tc>
                <a:tc>
                  <a:txBody>
                    <a:bodyPr/>
                    <a:lstStyle/>
                    <a:p>
                      <a:pPr algn="r" fontAlgn="b"/>
                      <a:r>
                        <a:rPr lang="en-US" sz="1200" b="1" i="0" u="none" strike="noStrike">
                          <a:solidFill>
                            <a:srgbClr val="000000"/>
                          </a:solidFill>
                          <a:effectLst/>
                          <a:latin typeface="+mn-lt"/>
                        </a:rPr>
                        <a:t>$135,500</a:t>
                      </a:r>
                    </a:p>
                  </a:txBody>
                  <a:tcPr marL="9525" marR="9525" marT="9525" marB="0" anchor="ctr"/>
                </a:tc>
                <a:tc>
                  <a:txBody>
                    <a:bodyPr/>
                    <a:lstStyle/>
                    <a:p>
                      <a:pPr algn="ctr" fontAlgn="b"/>
                      <a:r>
                        <a:rPr lang="en-US" sz="1200" b="1" i="0" u="none" strike="noStrike">
                          <a:solidFill>
                            <a:srgbClr val="000000"/>
                          </a:solidFill>
                          <a:effectLst/>
                          <a:latin typeface="+mn-lt"/>
                        </a:rPr>
                        <a:t>$142,420</a:t>
                      </a:r>
                    </a:p>
                  </a:txBody>
                  <a:tcPr marL="9525" marR="9525" marT="9525" marB="0" anchor="ctr"/>
                </a:tc>
                <a:tc>
                  <a:txBody>
                    <a:bodyPr/>
                    <a:lstStyle/>
                    <a:p>
                      <a:pPr algn="r" fontAlgn="b"/>
                      <a:r>
                        <a:rPr lang="en-US" sz="1200" b="1" i="0" u="none" strike="noStrike" dirty="0">
                          <a:solidFill>
                            <a:srgbClr val="000000"/>
                          </a:solidFill>
                          <a:effectLst/>
                          <a:latin typeface="+mn-lt"/>
                        </a:rPr>
                        <a:t>$171,472</a:t>
                      </a:r>
                    </a:p>
                  </a:txBody>
                  <a:tcPr marL="9525" marR="9525" marT="9525" marB="0" anchor="ctr"/>
                </a:tc>
                <a:extLst>
                  <a:ext uri="{0D108BD9-81ED-4DB2-BD59-A6C34878D82A}">
                    <a16:rowId xmlns:a16="http://schemas.microsoft.com/office/drawing/2014/main" val="1996476074"/>
                  </a:ext>
                </a:extLst>
              </a:tr>
              <a:tr h="1130318">
                <a:tc>
                  <a:txBody>
                    <a:bodyPr/>
                    <a:lstStyle/>
                    <a:p>
                      <a:pPr algn="ctr" rtl="0" fontAlgn="ctr"/>
                      <a:r>
                        <a:rPr lang="en-US" sz="1200" b="1" u="none" strike="noStrike" dirty="0">
                          <a:effectLst>
                            <a:outerShdw blurRad="50800" dist="38100" algn="tr" rotWithShape="0">
                              <a:prstClr val="black">
                                <a:alpha val="40000"/>
                              </a:prstClr>
                            </a:outerShdw>
                          </a:effectLst>
                        </a:rPr>
                        <a:t>  All other personal current transfer receipts (000)</a:t>
                      </a:r>
                    </a:p>
                  </a:txBody>
                  <a:tcPr marL="7836" marR="7836" marT="7836" marB="0" anchor="ctr">
                    <a:solidFill>
                      <a:srgbClr val="FFFF00"/>
                    </a:solidFill>
                  </a:tcPr>
                </a:tc>
                <a:tc>
                  <a:txBody>
                    <a:bodyPr/>
                    <a:lstStyle/>
                    <a:p>
                      <a:pPr algn="ctr" rtl="0" fontAlgn="ctr"/>
                      <a:r>
                        <a:rPr lang="en-US" sz="1200" b="1" u="none" strike="noStrike" dirty="0">
                          <a:effectLst/>
                        </a:rPr>
                        <a:t>$10,338,860</a:t>
                      </a:r>
                      <a:endParaRPr lang="en-US" sz="1200" b="1" i="0" u="none" strike="noStrike" dirty="0">
                        <a:solidFill>
                          <a:srgbClr val="000000"/>
                        </a:solidFill>
                        <a:effectLst/>
                        <a:latin typeface="Aptos Narrow" panose="020B0004020202020204" pitchFamily="34" charset="0"/>
                      </a:endParaRPr>
                    </a:p>
                  </a:txBody>
                  <a:tcPr marL="7836" marR="7836" marT="7836" marB="0" anchor="ctr">
                    <a:solidFill>
                      <a:srgbClr val="FFFF00"/>
                    </a:solidFill>
                  </a:tcPr>
                </a:tc>
                <a:tc>
                  <a:txBody>
                    <a:bodyPr/>
                    <a:lstStyle/>
                    <a:p>
                      <a:pPr algn="ctr" rtl="0" fontAlgn="b"/>
                      <a:r>
                        <a:rPr lang="en-US" sz="1200" b="1" i="0" u="none" strike="noStrike" dirty="0">
                          <a:solidFill>
                            <a:srgbClr val="000000"/>
                          </a:solidFill>
                          <a:effectLst/>
                          <a:latin typeface="+mn-lt"/>
                        </a:rPr>
                        <a:t>$10,728,220</a:t>
                      </a:r>
                    </a:p>
                  </a:txBody>
                  <a:tcPr marL="9525" marR="9525" marT="9525" marB="0" anchor="ctr">
                    <a:solidFill>
                      <a:srgbClr val="FFFF00"/>
                    </a:solidFill>
                  </a:tcPr>
                </a:tc>
                <a:tc>
                  <a:txBody>
                    <a:bodyPr/>
                    <a:lstStyle/>
                    <a:p>
                      <a:pPr algn="r" fontAlgn="b"/>
                      <a:r>
                        <a:rPr lang="en-US" sz="1200" b="1" i="0" u="none" strike="noStrike" dirty="0">
                          <a:solidFill>
                            <a:srgbClr val="000000"/>
                          </a:solidFill>
                          <a:effectLst/>
                          <a:latin typeface="+mn-lt"/>
                        </a:rPr>
                        <a:t>$18,016,824</a:t>
                      </a:r>
                    </a:p>
                  </a:txBody>
                  <a:tcPr marL="9525" marR="9525" marT="9525" marB="0" anchor="ctr">
                    <a:solidFill>
                      <a:srgbClr val="FFFF00"/>
                    </a:solidFill>
                  </a:tcPr>
                </a:tc>
                <a:tc>
                  <a:txBody>
                    <a:bodyPr/>
                    <a:lstStyle/>
                    <a:p>
                      <a:pPr algn="ctr" fontAlgn="b"/>
                      <a:r>
                        <a:rPr lang="en-US" sz="1200" b="1" i="0" u="none" strike="noStrike" dirty="0">
                          <a:solidFill>
                            <a:srgbClr val="000000"/>
                          </a:solidFill>
                          <a:effectLst/>
                          <a:latin typeface="+mn-lt"/>
                        </a:rPr>
                        <a:t>$14,736,108</a:t>
                      </a:r>
                    </a:p>
                  </a:txBody>
                  <a:tcPr marL="9525" marR="9525" marT="9525" marB="0" anchor="ctr">
                    <a:solidFill>
                      <a:srgbClr val="FFFF00"/>
                    </a:solidFill>
                  </a:tcPr>
                </a:tc>
                <a:tc>
                  <a:txBody>
                    <a:bodyPr/>
                    <a:lstStyle/>
                    <a:p>
                      <a:pPr algn="r" fontAlgn="b"/>
                      <a:r>
                        <a:rPr lang="en-US" sz="1200" b="1" i="0" u="none" strike="noStrike" dirty="0">
                          <a:solidFill>
                            <a:srgbClr val="000000"/>
                          </a:solidFill>
                          <a:effectLst/>
                          <a:latin typeface="+mn-lt"/>
                        </a:rPr>
                        <a:t>$15,383,971</a:t>
                      </a:r>
                    </a:p>
                  </a:txBody>
                  <a:tcPr marL="9525" marR="9525" marT="9525" marB="0" anchor="ctr">
                    <a:solidFill>
                      <a:srgbClr val="FFFF00"/>
                    </a:solidFill>
                  </a:tcPr>
                </a:tc>
                <a:extLst>
                  <a:ext uri="{0D108BD9-81ED-4DB2-BD59-A6C34878D82A}">
                    <a16:rowId xmlns:a16="http://schemas.microsoft.com/office/drawing/2014/main" val="3009262302"/>
                  </a:ext>
                </a:extLst>
              </a:tr>
              <a:tr h="758503">
                <a:tc>
                  <a:txBody>
                    <a:bodyPr/>
                    <a:lstStyle/>
                    <a:p>
                      <a:pPr algn="ctr" rtl="0" fontAlgn="b"/>
                      <a:r>
                        <a:rPr lang="en-US" sz="1200" b="1" u="none" strike="noStrike" dirty="0">
                          <a:effectLst>
                            <a:outerShdw blurRad="50800" dist="38100" algn="tr" rotWithShape="0">
                              <a:prstClr val="black">
                                <a:alpha val="40000"/>
                              </a:prstClr>
                            </a:outerShdw>
                          </a:effectLst>
                        </a:rPr>
                        <a:t>Personal Current Transfers as a Fraction of Personal Income</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solidFill>
                      <a:schemeClr val="bg2">
                        <a:lumMod val="75000"/>
                      </a:schemeClr>
                    </a:solidFill>
                  </a:tcPr>
                </a:tc>
                <a:tc>
                  <a:txBody>
                    <a:bodyPr/>
                    <a:lstStyle/>
                    <a:p>
                      <a:pPr algn="ctr" rtl="0" fontAlgn="b"/>
                      <a:r>
                        <a:rPr lang="en-US" sz="1200" b="1" u="none" strike="noStrike" dirty="0">
                          <a:effectLst>
                            <a:outerShdw blurRad="50800" dist="38100" algn="tr" rotWithShape="0">
                              <a:prstClr val="black">
                                <a:alpha val="40000"/>
                              </a:prstClr>
                            </a:outerShdw>
                          </a:effectLst>
                          <a:latin typeface="+mn-lt"/>
                        </a:rPr>
                        <a:t>21.8%</a:t>
                      </a:r>
                      <a:endParaRPr lang="en-US" sz="1200" b="1" i="0" u="none" strike="noStrike" dirty="0">
                        <a:solidFill>
                          <a:srgbClr val="C00000"/>
                        </a:solidFill>
                        <a:effectLst>
                          <a:outerShdw blurRad="50800" dist="38100" algn="tr" rotWithShape="0">
                            <a:prstClr val="black">
                              <a:alpha val="40000"/>
                            </a:prstClr>
                          </a:outerShdw>
                        </a:effectLst>
                        <a:latin typeface="+mn-lt"/>
                      </a:endParaRPr>
                    </a:p>
                  </a:txBody>
                  <a:tcPr marL="7836" marR="7836" marT="7836" marB="0" anchor="ctr">
                    <a:solidFill>
                      <a:schemeClr val="bg2">
                        <a:lumMod val="75000"/>
                      </a:schemeClr>
                    </a:solidFill>
                  </a:tcPr>
                </a:tc>
                <a:tc>
                  <a:txBody>
                    <a:bodyPr/>
                    <a:lstStyle/>
                    <a:p>
                      <a:pPr algn="ctr" rtl="0" fontAlgn="b"/>
                      <a:r>
                        <a:rPr lang="en-US" sz="1200" b="1" u="none" strike="noStrike" dirty="0">
                          <a:effectLst>
                            <a:outerShdw blurRad="50800" dist="38100" algn="tr" rotWithShape="0">
                              <a:prstClr val="black">
                                <a:alpha val="40000"/>
                              </a:prstClr>
                            </a:outerShdw>
                          </a:effectLst>
                          <a:latin typeface="+mn-lt"/>
                        </a:rPr>
                        <a:t>22.6%</a:t>
                      </a:r>
                      <a:endParaRPr lang="en-US" sz="1200" b="1" i="0" u="none" strike="noStrike" dirty="0">
                        <a:solidFill>
                          <a:srgbClr val="C00000"/>
                        </a:solidFill>
                        <a:effectLst>
                          <a:outerShdw blurRad="50800" dist="38100" algn="tr" rotWithShape="0">
                            <a:prstClr val="black">
                              <a:alpha val="40000"/>
                            </a:prstClr>
                          </a:outerShdw>
                        </a:effectLst>
                        <a:latin typeface="+mn-lt"/>
                      </a:endParaRPr>
                    </a:p>
                  </a:txBody>
                  <a:tcPr marL="7836" marR="7836" marT="7836" marB="0" anchor="ctr">
                    <a:solidFill>
                      <a:schemeClr val="bg2">
                        <a:lumMod val="75000"/>
                      </a:schemeClr>
                    </a:solidFill>
                  </a:tcPr>
                </a:tc>
                <a:tc>
                  <a:txBody>
                    <a:bodyPr/>
                    <a:lstStyle/>
                    <a:p>
                      <a:pPr algn="ctr" fontAlgn="b"/>
                      <a:r>
                        <a:rPr lang="en-US" sz="1200" b="1" i="0" u="none" strike="noStrike" dirty="0">
                          <a:solidFill>
                            <a:srgbClr val="000000"/>
                          </a:solidFill>
                          <a:effectLst>
                            <a:outerShdw blurRad="38100" dist="38100" dir="2700000" algn="tl">
                              <a:srgbClr val="000000">
                                <a:alpha val="43137"/>
                              </a:srgbClr>
                            </a:outerShdw>
                          </a:effectLst>
                          <a:latin typeface="+mn-lt"/>
                        </a:rPr>
                        <a:t>25.4%</a:t>
                      </a:r>
                    </a:p>
                  </a:txBody>
                  <a:tcPr marL="9525" marR="9525" marT="9525" marB="0" anchor="ctr">
                    <a:solidFill>
                      <a:schemeClr val="bg2">
                        <a:lumMod val="75000"/>
                      </a:schemeClr>
                    </a:solidFill>
                  </a:tcPr>
                </a:tc>
                <a:tc>
                  <a:txBody>
                    <a:bodyPr/>
                    <a:lstStyle/>
                    <a:p>
                      <a:pPr algn="ctr" fontAlgn="b"/>
                      <a:r>
                        <a:rPr lang="en-US" sz="1200" b="1" i="0" u="none" strike="noStrike" dirty="0">
                          <a:solidFill>
                            <a:srgbClr val="000000"/>
                          </a:solidFill>
                          <a:effectLst>
                            <a:outerShdw blurRad="38100" dist="38100" dir="2700000" algn="tl">
                              <a:srgbClr val="000000">
                                <a:alpha val="43137"/>
                              </a:srgbClr>
                            </a:outerShdw>
                          </a:effectLst>
                          <a:latin typeface="+mn-lt"/>
                        </a:rPr>
                        <a:t>24.7%</a:t>
                      </a:r>
                    </a:p>
                  </a:txBody>
                  <a:tcPr marL="9525" marR="9525" marT="9525" marB="0" anchor="ctr">
                    <a:solidFill>
                      <a:schemeClr val="bg2">
                        <a:lumMod val="75000"/>
                      </a:schemeClr>
                    </a:solidFill>
                  </a:tcPr>
                </a:tc>
                <a:tc>
                  <a:txBody>
                    <a:bodyPr/>
                    <a:lstStyle/>
                    <a:p>
                      <a:pPr algn="ctr" fontAlgn="b"/>
                      <a:r>
                        <a:rPr lang="en-US" sz="1200" b="1" i="0" u="none" strike="noStrike" dirty="0">
                          <a:solidFill>
                            <a:srgbClr val="000000"/>
                          </a:solidFill>
                          <a:effectLst>
                            <a:outerShdw blurRad="38100" dist="38100" dir="2700000" algn="tl">
                              <a:srgbClr val="000000">
                                <a:alpha val="43137"/>
                              </a:srgbClr>
                            </a:outerShdw>
                          </a:effectLst>
                          <a:latin typeface="+mn-lt"/>
                        </a:rPr>
                        <a:t>24.4%</a:t>
                      </a:r>
                    </a:p>
                  </a:txBody>
                  <a:tcPr marL="9525" marR="9525" marT="9525" marB="0" anchor="ctr">
                    <a:solidFill>
                      <a:schemeClr val="bg2">
                        <a:lumMod val="75000"/>
                      </a:schemeClr>
                    </a:solidFill>
                  </a:tcPr>
                </a:tc>
                <a:extLst>
                  <a:ext uri="{0D108BD9-81ED-4DB2-BD59-A6C34878D82A}">
                    <a16:rowId xmlns:a16="http://schemas.microsoft.com/office/drawing/2014/main" val="3197321498"/>
                  </a:ext>
                </a:extLst>
              </a:tr>
            </a:tbl>
          </a:graphicData>
        </a:graphic>
      </p:graphicFrame>
    </p:spTree>
    <p:extLst>
      <p:ext uri="{BB962C8B-B14F-4D97-AF65-F5344CB8AC3E}">
        <p14:creationId xmlns:p14="http://schemas.microsoft.com/office/powerpoint/2010/main" val="1863922672"/>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785D-3CEC-44F1-84AC-88F27D5260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430810-C9AD-4021-895A-548C4D2F5A1D}"/>
              </a:ext>
            </a:extLst>
          </p:cNvPr>
          <p:cNvSpPr>
            <a:spLocks noGrp="1"/>
          </p:cNvSpPr>
          <p:nvPr>
            <p:ph idx="1"/>
          </p:nvPr>
        </p:nvSpPr>
        <p:spPr>
          <a:xfrm>
            <a:off x="1141412" y="852256"/>
            <a:ext cx="9905999" cy="4938945"/>
          </a:xfrm>
          <a:solidFill>
            <a:schemeClr val="bg1"/>
          </a:solidFill>
        </p:spPr>
        <p:txBody>
          <a:bodyPr>
            <a:normAutofit fontScale="25000" lnSpcReduction="20000"/>
          </a:bodyPr>
          <a:lstStyle/>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r>
              <a:rPr lang="en-US" sz="9600" dirty="0"/>
              <a:t>The Most Worrisome Problem</a:t>
            </a:r>
          </a:p>
          <a:p>
            <a:pPr marL="0" indent="0" algn="ctr">
              <a:buNone/>
            </a:pPr>
            <a:r>
              <a:rPr lang="en-US" sz="9600" dirty="0"/>
              <a:t>Structural Changes in Louisiana’s Economy have Created Long Term </a:t>
            </a:r>
          </a:p>
          <a:p>
            <a:pPr marL="0" indent="0" algn="ctr">
              <a:buNone/>
            </a:pPr>
            <a:r>
              <a:rPr lang="en-US" sz="9600" dirty="0"/>
              <a:t>Competitive Problems with</a:t>
            </a:r>
          </a:p>
          <a:p>
            <a:pPr marL="0" indent="0" algn="ctr">
              <a:buNone/>
            </a:pPr>
            <a:r>
              <a:rPr lang="en-US" sz="7400" dirty="0"/>
              <a:t>Labor Productivity</a:t>
            </a:r>
          </a:p>
          <a:p>
            <a:pPr marL="0" indent="0" algn="ctr">
              <a:buNone/>
            </a:pPr>
            <a:r>
              <a:rPr lang="en-US" sz="7400" dirty="0"/>
              <a:t>Output Per Worker</a:t>
            </a:r>
          </a:p>
          <a:p>
            <a:pPr marL="0" indent="0" algn="ctr">
              <a:buNone/>
            </a:pPr>
            <a:r>
              <a:rPr lang="en-US" sz="7400" dirty="0"/>
              <a:t>Value-Added and Wealth Creation</a:t>
            </a:r>
          </a:p>
          <a:p>
            <a:pPr marL="0" indent="0" algn="ctr">
              <a:buNone/>
            </a:pPr>
            <a:endParaRPr lang="en-US" sz="7400" dirty="0"/>
          </a:p>
          <a:p>
            <a:pPr marL="0" indent="0" algn="ctr">
              <a:buNone/>
            </a:pPr>
            <a:r>
              <a:rPr lang="en-US" sz="7400" i="1" dirty="0">
                <a:solidFill>
                  <a:srgbClr val="FF0000"/>
                </a:solidFill>
              </a:rPr>
              <a:t>Full report found on gnodatacenter.com working paper #3</a:t>
            </a:r>
          </a:p>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r>
              <a:rPr lang="en-US" sz="4400" dirty="0"/>
              <a:t> </a:t>
            </a:r>
          </a:p>
          <a:p>
            <a:pPr marL="0" indent="0" algn="ctr">
              <a:buNone/>
            </a:pPr>
            <a:endParaRPr lang="en-US" sz="4400" dirty="0"/>
          </a:p>
          <a:p>
            <a:pPr marL="0" indent="0" algn="ctr">
              <a:buNone/>
            </a:pPr>
            <a:endParaRPr lang="en-US" sz="4400" dirty="0"/>
          </a:p>
          <a:p>
            <a:pPr marL="0" indent="0" algn="ctr">
              <a:buNone/>
            </a:pPr>
            <a:endParaRPr lang="en-US" sz="4400" dirty="0"/>
          </a:p>
        </p:txBody>
      </p:sp>
    </p:spTree>
    <p:extLst>
      <p:ext uri="{BB962C8B-B14F-4D97-AF65-F5344CB8AC3E}">
        <p14:creationId xmlns:p14="http://schemas.microsoft.com/office/powerpoint/2010/main" val="1649687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7ACA-B825-807D-4637-EA82A11B623D}"/>
              </a:ext>
            </a:extLst>
          </p:cNvPr>
          <p:cNvSpPr>
            <a:spLocks noGrp="1"/>
          </p:cNvSpPr>
          <p:nvPr>
            <p:ph type="title"/>
          </p:nvPr>
        </p:nvSpPr>
        <p:spPr>
          <a:xfrm>
            <a:off x="1141413" y="618518"/>
            <a:ext cx="9905998" cy="844522"/>
          </a:xfrm>
        </p:spPr>
        <p:txBody>
          <a:bodyPr/>
          <a:lstStyle/>
          <a:p>
            <a:pPr algn="ctr"/>
            <a:r>
              <a:rPr lang="en-US" dirty="0">
                <a:solidFill>
                  <a:srgbClr val="FFFF00"/>
                </a:solidFill>
                <a:effectLst>
                  <a:outerShdw blurRad="38100" dist="38100" dir="2700000" algn="tl">
                    <a:srgbClr val="000000">
                      <a:alpha val="43137"/>
                    </a:srgbClr>
                  </a:outerShdw>
                </a:effectLst>
              </a:rPr>
              <a:t>Definitions</a:t>
            </a:r>
          </a:p>
        </p:txBody>
      </p:sp>
      <p:sp>
        <p:nvSpPr>
          <p:cNvPr id="3" name="Content Placeholder 2">
            <a:extLst>
              <a:ext uri="{FF2B5EF4-FFF2-40B4-BE49-F238E27FC236}">
                <a16:creationId xmlns:a16="http://schemas.microsoft.com/office/drawing/2014/main" id="{3995A2D5-03BC-4077-A02F-58831AF33C36}"/>
              </a:ext>
            </a:extLst>
          </p:cNvPr>
          <p:cNvSpPr>
            <a:spLocks noGrp="1"/>
          </p:cNvSpPr>
          <p:nvPr>
            <p:ph idx="1"/>
          </p:nvPr>
        </p:nvSpPr>
        <p:spPr>
          <a:xfrm>
            <a:off x="1141412" y="1865376"/>
            <a:ext cx="9905999" cy="3925825"/>
          </a:xfrm>
        </p:spPr>
        <p:txBody>
          <a:bodyPr>
            <a:normAutofit fontScale="92500" lnSpcReduction="10000"/>
          </a:bodyPr>
          <a:lstStyle/>
          <a:p>
            <a:r>
              <a:rPr lang="en-US" i="1" dirty="0">
                <a:solidFill>
                  <a:srgbClr val="C00000"/>
                </a:solidFill>
                <a:effectLst>
                  <a:outerShdw blurRad="38100" dist="38100" dir="2700000" algn="tl">
                    <a:srgbClr val="000000">
                      <a:alpha val="43137"/>
                    </a:srgbClr>
                  </a:outerShdw>
                </a:effectLst>
              </a:rPr>
              <a:t>Labor productivity - </a:t>
            </a:r>
            <a:r>
              <a:rPr lang="en-US" i="0" dirty="0">
                <a:effectLst/>
              </a:rPr>
              <a:t>measures the hourly output of an economy. Specifically, it charts the amount of real gross domestic product (GDP) produced by an hour of labor. Growth in labor productivity depends on three main factors: saving and investment in physical capital, new technology, and human capital.</a:t>
            </a:r>
          </a:p>
          <a:p>
            <a:r>
              <a:rPr lang="en-US" i="1" dirty="0">
                <a:solidFill>
                  <a:srgbClr val="C00000"/>
                </a:solidFill>
                <a:effectLst>
                  <a:outerShdw blurRad="38100" dist="38100" dir="2700000" algn="tl">
                    <a:srgbClr val="000000">
                      <a:alpha val="43137"/>
                    </a:srgbClr>
                  </a:outerShdw>
                </a:effectLst>
              </a:rPr>
              <a:t>Output Per Worker- </a:t>
            </a:r>
            <a:r>
              <a:rPr lang="en-US" dirty="0"/>
              <a:t>A measure of productivity calculated by dividing the total output by the number of workers.</a:t>
            </a:r>
          </a:p>
          <a:p>
            <a:r>
              <a:rPr lang="en-US" i="1" dirty="0">
                <a:solidFill>
                  <a:srgbClr val="C00000"/>
                </a:solidFill>
                <a:effectLst>
                  <a:outerShdw blurRad="38100" dist="38100" dir="2700000" algn="tl">
                    <a:srgbClr val="000000">
                      <a:alpha val="43137"/>
                    </a:srgbClr>
                  </a:outerShdw>
                </a:effectLst>
              </a:rPr>
              <a:t>Real value-added output - </a:t>
            </a:r>
            <a:r>
              <a:rPr lang="en-US" dirty="0"/>
              <a:t>removing the effect of price level changes from the nominal value of a good, service, or time-series data, to obtain a truer picture of economic trends. </a:t>
            </a:r>
            <a:endParaRPr lang="en-US" dirty="0">
              <a:solidFill>
                <a:schemeClr val="bg1"/>
              </a:solidFill>
            </a:endParaRPr>
          </a:p>
        </p:txBody>
      </p:sp>
    </p:spTree>
    <p:extLst>
      <p:ext uri="{BB962C8B-B14F-4D97-AF65-F5344CB8AC3E}">
        <p14:creationId xmlns:p14="http://schemas.microsoft.com/office/powerpoint/2010/main" val="1818494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955C-7045-71F4-F00C-FFBE19275451}"/>
              </a:ext>
            </a:extLst>
          </p:cNvPr>
          <p:cNvSpPr>
            <a:spLocks noGrp="1"/>
          </p:cNvSpPr>
          <p:nvPr>
            <p:ph type="title"/>
          </p:nvPr>
        </p:nvSpPr>
        <p:spPr>
          <a:xfrm>
            <a:off x="1141413" y="618518"/>
            <a:ext cx="9905998" cy="606778"/>
          </a:xfrm>
        </p:spPr>
        <p:txBody>
          <a:bodyPr>
            <a:noAutofit/>
          </a:bodyPr>
          <a:lstStyle/>
          <a:p>
            <a:pPr algn="ctr"/>
            <a:r>
              <a:rPr lang="en-US" sz="2400" b="1" dirty="0">
                <a:solidFill>
                  <a:schemeClr val="bg1"/>
                </a:solidFill>
                <a:effectLst>
                  <a:outerShdw blurRad="38100" dist="38100" dir="2700000" algn="tl">
                    <a:srgbClr val="000000">
                      <a:alpha val="43137"/>
                    </a:srgbClr>
                  </a:outerShdw>
                </a:effectLst>
              </a:rPr>
              <a:t>Louisiana’s Economy is Going Backwards in Key Areas</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Year 2017= 100</a:t>
            </a:r>
            <a:endParaRPr lang="en-US" sz="2400" dirty="0"/>
          </a:p>
        </p:txBody>
      </p:sp>
      <p:graphicFrame>
        <p:nvGraphicFramePr>
          <p:cNvPr id="5" name="Content Placeholder 4">
            <a:extLst>
              <a:ext uri="{FF2B5EF4-FFF2-40B4-BE49-F238E27FC236}">
                <a16:creationId xmlns:a16="http://schemas.microsoft.com/office/drawing/2014/main" id="{5E52FD13-85F5-DB4B-1F9C-43EC250C2264}"/>
              </a:ext>
            </a:extLst>
          </p:cNvPr>
          <p:cNvGraphicFramePr>
            <a:graphicFrameLocks noGrp="1"/>
          </p:cNvGraphicFramePr>
          <p:nvPr>
            <p:ph sz="half" idx="1"/>
            <p:extLst>
              <p:ext uri="{D42A27DB-BD31-4B8C-83A1-F6EECF244321}">
                <p14:modId xmlns:p14="http://schemas.microsoft.com/office/powerpoint/2010/main" val="1563514560"/>
              </p:ext>
            </p:extLst>
          </p:nvPr>
        </p:nvGraphicFramePr>
        <p:xfrm>
          <a:off x="1141413" y="1847087"/>
          <a:ext cx="4954587" cy="4133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85AB0517-0916-C275-7D77-E79490E2C766}"/>
              </a:ext>
            </a:extLst>
          </p:cNvPr>
          <p:cNvGraphicFramePr>
            <a:graphicFrameLocks noGrp="1"/>
          </p:cNvGraphicFramePr>
          <p:nvPr>
            <p:ph sz="half" idx="2"/>
            <p:extLst>
              <p:ext uri="{D42A27DB-BD31-4B8C-83A1-F6EECF244321}">
                <p14:modId xmlns:p14="http://schemas.microsoft.com/office/powerpoint/2010/main" val="2952976181"/>
              </p:ext>
            </p:extLst>
          </p:nvPr>
        </p:nvGraphicFramePr>
        <p:xfrm>
          <a:off x="6103711" y="1847086"/>
          <a:ext cx="5043196" cy="4133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874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0A56-6DDA-9187-B0F9-1A0AC3B29189}"/>
              </a:ext>
            </a:extLst>
          </p:cNvPr>
          <p:cNvSpPr>
            <a:spLocks noGrp="1"/>
          </p:cNvSpPr>
          <p:nvPr>
            <p:ph type="title"/>
          </p:nvPr>
        </p:nvSpPr>
        <p:spPr>
          <a:xfrm>
            <a:off x="1143001" y="618518"/>
            <a:ext cx="9905998" cy="771370"/>
          </a:xfrm>
        </p:spPr>
        <p:txBody>
          <a:bodyPr>
            <a:normAutofit/>
          </a:bodyPr>
          <a:lstStyle/>
          <a:p>
            <a:pPr algn="ctr"/>
            <a:r>
              <a:rPr lang="en-US" sz="2400" b="1" dirty="0">
                <a:solidFill>
                  <a:schemeClr val="bg1"/>
                </a:solidFill>
                <a:effectLst>
                  <a:outerShdw blurRad="38100" dist="38100" dir="2700000" algn="tl">
                    <a:srgbClr val="000000">
                      <a:alpha val="43137"/>
                    </a:srgbClr>
                  </a:outerShdw>
                </a:effectLst>
              </a:rPr>
              <a:t>Louisiana’s Economy is Going Backwards in Key Areas</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Year 2017 = 100</a:t>
            </a:r>
          </a:p>
        </p:txBody>
      </p:sp>
      <p:graphicFrame>
        <p:nvGraphicFramePr>
          <p:cNvPr id="5" name="Content Placeholder 4">
            <a:extLst>
              <a:ext uri="{FF2B5EF4-FFF2-40B4-BE49-F238E27FC236}">
                <a16:creationId xmlns:a16="http://schemas.microsoft.com/office/drawing/2014/main" id="{591D93A0-9CA8-0DBE-2C41-1CD10C5FED30}"/>
              </a:ext>
            </a:extLst>
          </p:cNvPr>
          <p:cNvGraphicFramePr>
            <a:graphicFrameLocks noGrp="1"/>
          </p:cNvGraphicFramePr>
          <p:nvPr>
            <p:ph sz="half" idx="1"/>
            <p:extLst>
              <p:ext uri="{D42A27DB-BD31-4B8C-83A1-F6EECF244321}">
                <p14:modId xmlns:p14="http://schemas.microsoft.com/office/powerpoint/2010/main" val="1197345607"/>
              </p:ext>
            </p:extLst>
          </p:nvPr>
        </p:nvGraphicFramePr>
        <p:xfrm>
          <a:off x="1141413" y="1567543"/>
          <a:ext cx="4878387" cy="45406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40F8D57C-5B0C-1FEC-3714-D428B88B3AC2}"/>
              </a:ext>
            </a:extLst>
          </p:cNvPr>
          <p:cNvGraphicFramePr>
            <a:graphicFrameLocks noGrp="1"/>
          </p:cNvGraphicFramePr>
          <p:nvPr>
            <p:ph sz="half" idx="2"/>
            <p:extLst>
              <p:ext uri="{D42A27DB-BD31-4B8C-83A1-F6EECF244321}">
                <p14:modId xmlns:p14="http://schemas.microsoft.com/office/powerpoint/2010/main" val="1468612842"/>
              </p:ext>
            </p:extLst>
          </p:nvPr>
        </p:nvGraphicFramePr>
        <p:xfrm>
          <a:off x="6019800" y="1567543"/>
          <a:ext cx="5027613" cy="45406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9082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367A-286B-F2C7-AF81-768B7B556B60}"/>
              </a:ext>
            </a:extLst>
          </p:cNvPr>
          <p:cNvSpPr>
            <a:spLocks noGrp="1"/>
          </p:cNvSpPr>
          <p:nvPr>
            <p:ph type="title"/>
          </p:nvPr>
        </p:nvSpPr>
        <p:spPr>
          <a:xfrm>
            <a:off x="1141413" y="618518"/>
            <a:ext cx="9905998" cy="606778"/>
          </a:xfrm>
        </p:spPr>
        <p:txBody>
          <a:bodyPr>
            <a:noAutofit/>
          </a:bodyPr>
          <a:lstStyle/>
          <a:p>
            <a:pPr algn="ctr"/>
            <a:r>
              <a:rPr lang="en-US" sz="2400" b="1" dirty="0">
                <a:solidFill>
                  <a:schemeClr val="bg1"/>
                </a:solidFill>
                <a:effectLst>
                  <a:outerShdw blurRad="38100" dist="38100" dir="2700000" algn="tl">
                    <a:srgbClr val="000000">
                      <a:alpha val="43137"/>
                    </a:srgbClr>
                  </a:outerShdw>
                </a:effectLst>
              </a:rPr>
              <a:t>Louisiana’s Economy is Going Backwards in Key Areas</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Year 2017 = 100</a:t>
            </a:r>
            <a:endParaRPr lang="en-US" sz="2400" dirty="0"/>
          </a:p>
        </p:txBody>
      </p:sp>
      <p:cxnSp>
        <p:nvCxnSpPr>
          <p:cNvPr id="7" name="Straight Arrow Connector 6">
            <a:extLst>
              <a:ext uri="{FF2B5EF4-FFF2-40B4-BE49-F238E27FC236}">
                <a16:creationId xmlns:a16="http://schemas.microsoft.com/office/drawing/2014/main" id="{27760540-D1A4-EA8E-A47A-7E8AAA9D9608}"/>
              </a:ext>
            </a:extLst>
          </p:cNvPr>
          <p:cNvCxnSpPr/>
          <p:nvPr/>
        </p:nvCxnSpPr>
        <p:spPr>
          <a:xfrm>
            <a:off x="4941455" y="2447636"/>
            <a:ext cx="665018" cy="535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239F1EB1-5314-D5A5-7A8C-23E287ABE4B6}"/>
              </a:ext>
            </a:extLst>
          </p:cNvPr>
          <p:cNvGraphicFramePr>
            <a:graphicFrameLocks/>
          </p:cNvGraphicFramePr>
          <p:nvPr>
            <p:extLst>
              <p:ext uri="{D42A27DB-BD31-4B8C-83A1-F6EECF244321}">
                <p14:modId xmlns:p14="http://schemas.microsoft.com/office/powerpoint/2010/main" val="3261580519"/>
              </p:ext>
            </p:extLst>
          </p:nvPr>
        </p:nvGraphicFramePr>
        <p:xfrm>
          <a:off x="1390262" y="1700783"/>
          <a:ext cx="4705738" cy="40904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DAA1AD15-427D-B1B8-EC65-36EC3F17BE1B}"/>
              </a:ext>
            </a:extLst>
          </p:cNvPr>
          <p:cNvGraphicFramePr>
            <a:graphicFrameLocks noGrp="1"/>
          </p:cNvGraphicFramePr>
          <p:nvPr>
            <p:ph sz="half" idx="2"/>
            <p:extLst>
              <p:ext uri="{D42A27DB-BD31-4B8C-83A1-F6EECF244321}">
                <p14:modId xmlns:p14="http://schemas.microsoft.com/office/powerpoint/2010/main" val="2385312610"/>
              </p:ext>
            </p:extLst>
          </p:nvPr>
        </p:nvGraphicFramePr>
        <p:xfrm>
          <a:off x="6172200" y="1700783"/>
          <a:ext cx="5117841" cy="409041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B120C5DE-F6E4-C09C-5E3A-55922C16A7E2}"/>
              </a:ext>
            </a:extLst>
          </p:cNvPr>
          <p:cNvSpPr/>
          <p:nvPr/>
        </p:nvSpPr>
        <p:spPr>
          <a:xfrm>
            <a:off x="7296539" y="2139725"/>
            <a:ext cx="727788" cy="3079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99.0</a:t>
            </a:r>
          </a:p>
        </p:txBody>
      </p:sp>
      <p:cxnSp>
        <p:nvCxnSpPr>
          <p:cNvPr id="15" name="Straight Arrow Connector 14">
            <a:extLst>
              <a:ext uri="{FF2B5EF4-FFF2-40B4-BE49-F238E27FC236}">
                <a16:creationId xmlns:a16="http://schemas.microsoft.com/office/drawing/2014/main" id="{5CAFC31F-2837-05BD-8141-49157A5F843A}"/>
              </a:ext>
            </a:extLst>
          </p:cNvPr>
          <p:cNvCxnSpPr/>
          <p:nvPr/>
        </p:nvCxnSpPr>
        <p:spPr>
          <a:xfrm flipH="1">
            <a:off x="7268547" y="2447636"/>
            <a:ext cx="102637" cy="2022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980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3D8006-4C4B-DB38-1414-36A9FD256709}"/>
              </a:ext>
            </a:extLst>
          </p:cNvPr>
          <p:cNvSpPr>
            <a:spLocks noGrp="1"/>
          </p:cNvSpPr>
          <p:nvPr>
            <p:ph type="title"/>
          </p:nvPr>
        </p:nvSpPr>
        <p:spPr>
          <a:xfrm>
            <a:off x="1143001" y="435638"/>
            <a:ext cx="9905998" cy="670786"/>
          </a:xfrm>
        </p:spPr>
        <p:txBody>
          <a:bodyPr>
            <a:normAutofit fontScale="90000"/>
          </a:bodyPr>
          <a:lstStyle/>
          <a:p>
            <a:pPr algn="ctr"/>
            <a:r>
              <a:rPr lang="en-US" dirty="0">
                <a:effectLst>
                  <a:outerShdw blurRad="38100" dist="38100" dir="2700000" algn="tl">
                    <a:srgbClr val="000000">
                      <a:alpha val="43137"/>
                    </a:srgbClr>
                  </a:outerShdw>
                </a:effectLst>
              </a:rPr>
              <a:t>Components of Change in the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quarter 2024</a:t>
            </a:r>
          </a:p>
        </p:txBody>
      </p:sp>
      <p:pic>
        <p:nvPicPr>
          <p:cNvPr id="4" name="Picture 3" descr="A graph of the growth of the gdp&#10;&#10;Description automatically generated with medium confidence">
            <a:extLst>
              <a:ext uri="{FF2B5EF4-FFF2-40B4-BE49-F238E27FC236}">
                <a16:creationId xmlns:a16="http://schemas.microsoft.com/office/drawing/2014/main" id="{6FA1ED88-88B1-B8CB-4150-3D911AD489BF}"/>
              </a:ext>
            </a:extLst>
          </p:cNvPr>
          <p:cNvPicPr>
            <a:picLocks noChangeAspect="1"/>
          </p:cNvPicPr>
          <p:nvPr/>
        </p:nvPicPr>
        <p:blipFill>
          <a:blip r:embed="rId2"/>
          <a:stretch>
            <a:fillRect/>
          </a:stretch>
        </p:blipFill>
        <p:spPr>
          <a:xfrm>
            <a:off x="167952" y="1007705"/>
            <a:ext cx="11915192" cy="5654351"/>
          </a:xfrm>
          <a:prstGeom prst="rect">
            <a:avLst/>
          </a:prstGeom>
        </p:spPr>
      </p:pic>
    </p:spTree>
    <p:extLst>
      <p:ext uri="{BB962C8B-B14F-4D97-AF65-F5344CB8AC3E}">
        <p14:creationId xmlns:p14="http://schemas.microsoft.com/office/powerpoint/2010/main" val="1220124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4B7C-9F55-BF04-F8EC-B2604D83DF75}"/>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D383301-049B-6425-7149-FE57FE52A93E}"/>
              </a:ext>
            </a:extLst>
          </p:cNvPr>
          <p:cNvGraphicFramePr>
            <a:graphicFrameLocks noGrp="1"/>
          </p:cNvGraphicFramePr>
          <p:nvPr>
            <p:ph idx="1"/>
            <p:extLst>
              <p:ext uri="{D42A27DB-BD31-4B8C-83A1-F6EECF244321}">
                <p14:modId xmlns:p14="http://schemas.microsoft.com/office/powerpoint/2010/main" val="3379448487"/>
              </p:ext>
            </p:extLst>
          </p:nvPr>
        </p:nvGraphicFramePr>
        <p:xfrm>
          <a:off x="1141412" y="618518"/>
          <a:ext cx="10381893" cy="5620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368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map of the united states&#10;&#10;Description automatically generated">
            <a:extLst>
              <a:ext uri="{FF2B5EF4-FFF2-40B4-BE49-F238E27FC236}">
                <a16:creationId xmlns:a16="http://schemas.microsoft.com/office/drawing/2014/main" id="{43A0689E-0E90-07D1-1437-A73622BF43FE}"/>
              </a:ext>
            </a:extLst>
          </p:cNvPr>
          <p:cNvPicPr>
            <a:picLocks noGrp="1" noChangeAspect="1"/>
          </p:cNvPicPr>
          <p:nvPr>
            <p:ph idx="1"/>
          </p:nvPr>
        </p:nvPicPr>
        <p:blipFill>
          <a:blip r:embed="rId2"/>
          <a:stretch>
            <a:fillRect/>
          </a:stretch>
        </p:blipFill>
        <p:spPr>
          <a:xfrm>
            <a:off x="671804" y="513183"/>
            <a:ext cx="11075437" cy="6139543"/>
          </a:xfrm>
        </p:spPr>
      </p:pic>
      <p:sp>
        <p:nvSpPr>
          <p:cNvPr id="2" name="Rectangle 1">
            <a:extLst>
              <a:ext uri="{FF2B5EF4-FFF2-40B4-BE49-F238E27FC236}">
                <a16:creationId xmlns:a16="http://schemas.microsoft.com/office/drawing/2014/main" id="{901D4947-1BBB-6879-0D8A-91E8172B81AD}"/>
              </a:ext>
            </a:extLst>
          </p:cNvPr>
          <p:cNvSpPr/>
          <p:nvPr/>
        </p:nvSpPr>
        <p:spPr>
          <a:xfrm>
            <a:off x="5206482" y="1054359"/>
            <a:ext cx="4683967" cy="2799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Source: Office of Productivity, Bureau of Labor Statistics</a:t>
            </a:r>
          </a:p>
        </p:txBody>
      </p:sp>
    </p:spTree>
    <p:extLst>
      <p:ext uri="{BB962C8B-B14F-4D97-AF65-F5344CB8AC3E}">
        <p14:creationId xmlns:p14="http://schemas.microsoft.com/office/powerpoint/2010/main" val="1947207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3B163-BD1F-32F8-2EF7-B0CBDF8C984D}"/>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C0AE4299-9601-E7E2-BC2C-B3DFBBCB0461}"/>
              </a:ext>
            </a:extLst>
          </p:cNvPr>
          <p:cNvSpPr>
            <a:spLocks noGrp="1"/>
          </p:cNvSpPr>
          <p:nvPr>
            <p:ph idx="1"/>
          </p:nvPr>
        </p:nvSpPr>
        <p:spPr>
          <a:xfrm>
            <a:off x="1141412" y="822960"/>
            <a:ext cx="9905999" cy="4968241"/>
          </a:xfrm>
        </p:spPr>
        <p:style>
          <a:lnRef idx="3">
            <a:schemeClr val="lt1"/>
          </a:lnRef>
          <a:fillRef idx="1">
            <a:schemeClr val="dk1"/>
          </a:fillRef>
          <a:effectRef idx="1">
            <a:schemeClr val="dk1"/>
          </a:effectRef>
          <a:fontRef idx="minor">
            <a:schemeClr val="lt1"/>
          </a:fontRef>
        </p:style>
        <p:txBody>
          <a:bodyPr/>
          <a:lstStyle/>
          <a:p>
            <a:pPr marL="0" indent="0" algn="ctr">
              <a:buNone/>
            </a:pPr>
            <a:r>
              <a:rPr lang="en-US" dirty="0"/>
              <a:t> </a:t>
            </a:r>
          </a:p>
          <a:p>
            <a:pPr marL="0" indent="0" algn="ctr">
              <a:buNone/>
            </a:pPr>
            <a:endParaRPr lang="en-US" dirty="0"/>
          </a:p>
          <a:p>
            <a:pPr marL="0" indent="0" algn="ctr">
              <a:buNone/>
            </a:pPr>
            <a:r>
              <a:rPr lang="en-US" dirty="0">
                <a:effectLst>
                  <a:outerShdw blurRad="38100" dist="38100" dir="2700000" algn="tl">
                    <a:srgbClr val="000000">
                      <a:alpha val="43137"/>
                    </a:srgbClr>
                  </a:outerShdw>
                </a:effectLst>
              </a:rPr>
              <a:t>YOU CANNOT BUILD A STRONG ECONOMY</a:t>
            </a:r>
          </a:p>
          <a:p>
            <a:pPr marL="0" indent="0" algn="ctr">
              <a:buNone/>
            </a:pPr>
            <a:r>
              <a:rPr lang="en-US" dirty="0">
                <a:effectLst>
                  <a:outerShdw blurRad="38100" dist="38100" dir="2700000" algn="tl">
                    <a:srgbClr val="000000">
                      <a:alpha val="43137"/>
                    </a:srgbClr>
                  </a:outerShdw>
                </a:effectLst>
              </a:rPr>
              <a:t> WITH THESE TYPE OF STATISTICS:</a:t>
            </a:r>
          </a:p>
          <a:p>
            <a:pPr marL="0" indent="0" algn="ctr">
              <a:buNone/>
            </a:pPr>
            <a:r>
              <a:rPr lang="en-US" dirty="0">
                <a:solidFill>
                  <a:srgbClr val="FF0000"/>
                </a:solidFill>
                <a:effectLst>
                  <a:outerShdw blurRad="38100" dist="38100" dir="2700000" algn="tl">
                    <a:srgbClr val="000000">
                      <a:alpha val="43137"/>
                    </a:srgbClr>
                  </a:outerShdw>
                </a:effectLst>
              </a:rPr>
              <a:t>LOUISIANA IN ECONOMIC CRISIS:</a:t>
            </a:r>
          </a:p>
          <a:p>
            <a:pPr marL="0" indent="0" algn="ctr">
              <a:buNone/>
            </a:pPr>
            <a:r>
              <a:rPr lang="en-US" dirty="0">
                <a:effectLst>
                  <a:outerShdw blurRad="38100" dist="38100" dir="2700000" algn="tl">
                    <a:srgbClr val="000000">
                      <a:alpha val="43137"/>
                    </a:srgbClr>
                  </a:outerShdw>
                </a:effectLst>
              </a:rPr>
              <a:t>Louisiana is Not Successfully Competing</a:t>
            </a:r>
          </a:p>
          <a:p>
            <a:pPr marL="0" indent="0" algn="ctr">
              <a:buNone/>
            </a:pPr>
            <a:r>
              <a:rPr lang="en-US" dirty="0">
                <a:effectLst>
                  <a:outerShdw blurRad="38100" dist="38100" dir="2700000" algn="tl">
                    <a:srgbClr val="000000">
                      <a:alpha val="43137"/>
                    </a:srgbClr>
                  </a:outerShdw>
                </a:effectLst>
              </a:rPr>
              <a:t>Example: Louisiana vs South Carolina</a:t>
            </a:r>
          </a:p>
        </p:txBody>
      </p:sp>
    </p:spTree>
    <p:extLst>
      <p:ext uri="{BB962C8B-B14F-4D97-AF65-F5344CB8AC3E}">
        <p14:creationId xmlns:p14="http://schemas.microsoft.com/office/powerpoint/2010/main" val="3952068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grpSp>
      <p:sp>
        <p:nvSpPr>
          <p:cNvPr id="53" name="Rectangle 52">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5412D129-4010-43AD-9C2A-21101CFB1D36}"/>
              </a:ext>
            </a:extLst>
          </p:cNvPr>
          <p:cNvGraphicFramePr>
            <a:graphicFrameLocks noGrp="1"/>
          </p:cNvGraphicFramePr>
          <p:nvPr>
            <p:extLst>
              <p:ext uri="{D42A27DB-BD31-4B8C-83A1-F6EECF244321}">
                <p14:modId xmlns:p14="http://schemas.microsoft.com/office/powerpoint/2010/main" val="2484576684"/>
              </p:ext>
            </p:extLst>
          </p:nvPr>
        </p:nvGraphicFramePr>
        <p:xfrm>
          <a:off x="524637" y="521653"/>
          <a:ext cx="11105386" cy="5692888"/>
        </p:xfrm>
        <a:graphic>
          <a:graphicData uri="http://schemas.openxmlformats.org/drawingml/2006/table">
            <a:tbl>
              <a:tblPr firstRow="1" firstCol="1" bandRow="1">
                <a:tableStyleId>{D7AC3CCA-C797-4891-BE02-D94E43425B78}</a:tableStyleId>
              </a:tblPr>
              <a:tblGrid>
                <a:gridCol w="3304103">
                  <a:extLst>
                    <a:ext uri="{9D8B030D-6E8A-4147-A177-3AD203B41FA5}">
                      <a16:colId xmlns:a16="http://schemas.microsoft.com/office/drawing/2014/main" val="1621864827"/>
                    </a:ext>
                  </a:extLst>
                </a:gridCol>
                <a:gridCol w="1994980">
                  <a:extLst>
                    <a:ext uri="{9D8B030D-6E8A-4147-A177-3AD203B41FA5}">
                      <a16:colId xmlns:a16="http://schemas.microsoft.com/office/drawing/2014/main" val="3333262403"/>
                    </a:ext>
                  </a:extLst>
                </a:gridCol>
                <a:gridCol w="2008716">
                  <a:extLst>
                    <a:ext uri="{9D8B030D-6E8A-4147-A177-3AD203B41FA5}">
                      <a16:colId xmlns:a16="http://schemas.microsoft.com/office/drawing/2014/main" val="1103248415"/>
                    </a:ext>
                  </a:extLst>
                </a:gridCol>
                <a:gridCol w="1610933">
                  <a:extLst>
                    <a:ext uri="{9D8B030D-6E8A-4147-A177-3AD203B41FA5}">
                      <a16:colId xmlns:a16="http://schemas.microsoft.com/office/drawing/2014/main" val="1745986294"/>
                    </a:ext>
                  </a:extLst>
                </a:gridCol>
                <a:gridCol w="2186654">
                  <a:extLst>
                    <a:ext uri="{9D8B030D-6E8A-4147-A177-3AD203B41FA5}">
                      <a16:colId xmlns:a16="http://schemas.microsoft.com/office/drawing/2014/main" val="2695576217"/>
                    </a:ext>
                  </a:extLst>
                </a:gridCol>
              </a:tblGrid>
              <a:tr h="688460">
                <a:tc>
                  <a:txBody>
                    <a:bodyPr/>
                    <a:lstStyle/>
                    <a:p>
                      <a:endParaRPr lang="en-US" sz="2000" dirty="0">
                        <a:effectLst/>
                        <a:latin typeface="Calibri" panose="020F0502020204030204" pitchFamily="34" charset="0"/>
                        <a:cs typeface="Times New Roman" panose="02020603050405020304" pitchFamily="18" charset="0"/>
                      </a:endParaRPr>
                    </a:p>
                  </a:txBody>
                  <a:tcPr marL="122951" marR="122951" marT="0" marB="0"/>
                </a:tc>
                <a:tc gridSpan="4">
                  <a:txBody>
                    <a:bodyPr/>
                    <a:lstStyle/>
                    <a:p>
                      <a:pPr marL="0" marR="0" algn="ctr">
                        <a:lnSpc>
                          <a:spcPct val="115000"/>
                        </a:lnSpc>
                        <a:spcBef>
                          <a:spcPts val="0"/>
                        </a:spcBef>
                        <a:spcAft>
                          <a:spcPts val="0"/>
                        </a:spcAft>
                      </a:pPr>
                      <a:r>
                        <a:rPr lang="en-US" sz="1800" dirty="0">
                          <a:effectLst/>
                        </a:rPr>
                        <a:t>State Gross Domestic Product Growth in Inflation Adjusted $</a:t>
                      </a:r>
                    </a:p>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Millions of Chained 2017 $)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nchor="ctr"/>
                </a:tc>
                <a:tc hMerge="1">
                  <a:txBody>
                    <a:bodyPr/>
                    <a:lstStyle/>
                    <a:p>
                      <a:endParaRPr lang="en-US"/>
                    </a:p>
                  </a:txBody>
                  <a:tcPr/>
                </a:tc>
                <a:tc hMerge="1">
                  <a:txBody>
                    <a:bodyPr/>
                    <a:lstStyle/>
                    <a:p>
                      <a:endParaRPr lang="en-US" sz="2000" dirty="0">
                        <a:effectLst/>
                        <a:latin typeface="Calibri" panose="020F0502020204030204" pitchFamily="34" charset="0"/>
                        <a:cs typeface="Times New Roman" panose="02020603050405020304" pitchFamily="18" charset="0"/>
                      </a:endParaRPr>
                    </a:p>
                  </a:txBody>
                  <a:tcPr marL="122951" marR="122951" marT="0" marB="0"/>
                </a:tc>
                <a:tc hMerge="1">
                  <a:txBody>
                    <a:bodyPr/>
                    <a:lstStyle/>
                    <a:p>
                      <a:endParaRPr lang="en-US"/>
                    </a:p>
                  </a:txBody>
                  <a:tcPr/>
                </a:tc>
                <a:extLst>
                  <a:ext uri="{0D108BD9-81ED-4DB2-BD59-A6C34878D82A}">
                    <a16:rowId xmlns:a16="http://schemas.microsoft.com/office/drawing/2014/main" val="1805636090"/>
                  </a:ext>
                </a:extLst>
              </a:tr>
              <a:tr h="688460">
                <a:tc>
                  <a:txBody>
                    <a:bodyPr/>
                    <a:lstStyle/>
                    <a:p>
                      <a:endParaRPr lang="en-US" sz="2000">
                        <a:effectLst/>
                        <a:latin typeface="Calibri" panose="020F0502020204030204" pitchFamily="34" charset="0"/>
                        <a:cs typeface="Times New Roman" panose="02020603050405020304" pitchFamily="18" charset="0"/>
                      </a:endParaRPr>
                    </a:p>
                  </a:txBody>
                  <a:tcPr marL="122951" marR="122951" marT="0" marB="0"/>
                </a:tc>
                <a:tc gridSpan="2">
                  <a:txBody>
                    <a:bodyPr/>
                    <a:lstStyle/>
                    <a:p>
                      <a:pPr marL="0" marR="0" algn="ctr">
                        <a:lnSpc>
                          <a:spcPct val="115000"/>
                        </a:lnSpc>
                        <a:spcBef>
                          <a:spcPts val="0"/>
                        </a:spcBef>
                        <a:spcAft>
                          <a:spcPts val="0"/>
                        </a:spcAft>
                      </a:pPr>
                      <a:r>
                        <a:rPr lang="en-US" sz="1800" dirty="0">
                          <a:effectLst/>
                        </a:rPr>
                        <a:t>% CHANGE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800" dirty="0">
                          <a:effectLst/>
                        </a:rPr>
                        <a:t>REAL GDP (IN BILLIONS) CHANGE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nchor="ctr"/>
                </a:tc>
                <a:tc hMerge="1">
                  <a:txBody>
                    <a:bodyPr/>
                    <a:lstStyle/>
                    <a:p>
                      <a:endParaRPr lang="en-US"/>
                    </a:p>
                  </a:txBody>
                  <a:tcPr/>
                </a:tc>
                <a:extLst>
                  <a:ext uri="{0D108BD9-81ED-4DB2-BD59-A6C34878D82A}">
                    <a16:rowId xmlns:a16="http://schemas.microsoft.com/office/drawing/2014/main" val="3903702408"/>
                  </a:ext>
                </a:extLst>
              </a:tr>
              <a:tr h="367381">
                <a:tc>
                  <a:txBody>
                    <a:bodyPr/>
                    <a:lstStyle/>
                    <a:p>
                      <a:pPr marL="0" marR="0" algn="ctr">
                        <a:lnSpc>
                          <a:spcPct val="115000"/>
                        </a:lnSpc>
                        <a:spcBef>
                          <a:spcPts val="0"/>
                        </a:spcBef>
                        <a:spcAft>
                          <a:spcPts val="0"/>
                        </a:spcAft>
                      </a:pPr>
                      <a:r>
                        <a:rPr lang="en-US" sz="1800">
                          <a:effectLst/>
                        </a:rPr>
                        <a:t>Industry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gridSpan="2">
                  <a:txBody>
                    <a:bodyPr/>
                    <a:lstStyle/>
                    <a:p>
                      <a:pPr marL="0" marR="0" algn="ctr">
                        <a:lnSpc>
                          <a:spcPct val="115000"/>
                        </a:lnSpc>
                        <a:spcBef>
                          <a:spcPts val="0"/>
                        </a:spcBef>
                        <a:spcAft>
                          <a:spcPts val="0"/>
                        </a:spcAft>
                      </a:pPr>
                      <a:r>
                        <a:rPr lang="en-US" sz="1800" dirty="0">
                          <a:effectLst/>
                        </a:rPr>
                        <a:t>2012-2023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dirty="0">
                          <a:effectLst/>
                        </a:rPr>
                        <a:t>2012-2023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hMerge="1">
                  <a:txBody>
                    <a:bodyPr/>
                    <a:lstStyle/>
                    <a:p>
                      <a:endParaRPr lang="en-US"/>
                    </a:p>
                  </a:txBody>
                  <a:tcPr/>
                </a:tc>
                <a:extLst>
                  <a:ext uri="{0D108BD9-81ED-4DB2-BD59-A6C34878D82A}">
                    <a16:rowId xmlns:a16="http://schemas.microsoft.com/office/drawing/2014/main" val="2316798639"/>
                  </a:ext>
                </a:extLst>
              </a:tr>
              <a:tr h="367381">
                <a:tc>
                  <a:txBody>
                    <a:bodyPr/>
                    <a:lstStyle/>
                    <a:p>
                      <a:endParaRPr lang="en-US" sz="2000">
                        <a:effectLst/>
                        <a:latin typeface="Calibri" panose="020F0502020204030204" pitchFamily="34" charset="0"/>
                        <a:cs typeface="Times New Roman" panose="02020603050405020304" pitchFamily="18" charset="0"/>
                      </a:endParaRPr>
                    </a:p>
                  </a:txBody>
                  <a:tcPr marL="122951" marR="122951" marT="0" marB="0"/>
                </a:tc>
                <a:tc>
                  <a:txBody>
                    <a:bodyPr/>
                    <a:lstStyle/>
                    <a:p>
                      <a:pPr marL="0" marR="0" algn="ctr">
                        <a:lnSpc>
                          <a:spcPct val="115000"/>
                        </a:lnSpc>
                        <a:spcBef>
                          <a:spcPts val="0"/>
                        </a:spcBef>
                        <a:spcAft>
                          <a:spcPts val="0"/>
                        </a:spcAft>
                      </a:pPr>
                      <a:r>
                        <a:rPr lang="en-US" sz="1800">
                          <a:effectLst/>
                        </a:rPr>
                        <a:t>Louisiana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marL="0" marR="0" algn="ctr">
                        <a:lnSpc>
                          <a:spcPct val="115000"/>
                        </a:lnSpc>
                        <a:spcBef>
                          <a:spcPts val="0"/>
                        </a:spcBef>
                        <a:spcAft>
                          <a:spcPts val="0"/>
                        </a:spcAft>
                      </a:pPr>
                      <a:r>
                        <a:rPr lang="en-US" sz="1800">
                          <a:effectLst/>
                        </a:rPr>
                        <a:t>South Carolina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marL="0" marR="0" algn="ctr">
                        <a:lnSpc>
                          <a:spcPct val="115000"/>
                        </a:lnSpc>
                        <a:spcBef>
                          <a:spcPts val="0"/>
                        </a:spcBef>
                        <a:spcAft>
                          <a:spcPts val="0"/>
                        </a:spcAft>
                      </a:pPr>
                      <a:r>
                        <a:rPr lang="en-US" sz="1800">
                          <a:effectLst/>
                        </a:rPr>
                        <a:t>Louisiana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marL="0" marR="0" algn="ctr">
                        <a:lnSpc>
                          <a:spcPct val="115000"/>
                        </a:lnSpc>
                        <a:spcBef>
                          <a:spcPts val="0"/>
                        </a:spcBef>
                        <a:spcAft>
                          <a:spcPts val="0"/>
                        </a:spcAft>
                      </a:pPr>
                      <a:r>
                        <a:rPr lang="en-US" sz="1800" dirty="0">
                          <a:effectLst/>
                        </a:rPr>
                        <a:t>South Carolina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extLst>
                  <a:ext uri="{0D108BD9-81ED-4DB2-BD59-A6C34878D82A}">
                    <a16:rowId xmlns:a16="http://schemas.microsoft.com/office/drawing/2014/main" val="1753702628"/>
                  </a:ext>
                </a:extLst>
              </a:tr>
              <a:tr h="367381">
                <a:tc>
                  <a:txBody>
                    <a:bodyPr/>
                    <a:lstStyle/>
                    <a:p>
                      <a:pPr marL="0" marR="0">
                        <a:lnSpc>
                          <a:spcPct val="115000"/>
                        </a:lnSpc>
                        <a:spcBef>
                          <a:spcPts val="0"/>
                        </a:spcBef>
                        <a:spcAft>
                          <a:spcPts val="0"/>
                        </a:spcAft>
                      </a:pPr>
                      <a:r>
                        <a:rPr lang="en-US" sz="1800">
                          <a:effectLst/>
                        </a:rPr>
                        <a:t>Mining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-28.3%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242.1%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-$3,663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$489</a:t>
                      </a:r>
                    </a:p>
                  </a:txBody>
                  <a:tcPr marL="9525" marR="9525" marT="9525" marB="0" anchor="b"/>
                </a:tc>
                <a:extLst>
                  <a:ext uri="{0D108BD9-81ED-4DB2-BD59-A6C34878D82A}">
                    <a16:rowId xmlns:a16="http://schemas.microsoft.com/office/drawing/2014/main" val="1868999995"/>
                  </a:ext>
                </a:extLst>
              </a:tr>
              <a:tr h="367381">
                <a:tc>
                  <a:txBody>
                    <a:bodyPr/>
                    <a:lstStyle/>
                    <a:p>
                      <a:pPr marL="0" marR="0">
                        <a:lnSpc>
                          <a:spcPct val="115000"/>
                        </a:lnSpc>
                        <a:spcBef>
                          <a:spcPts val="0"/>
                        </a:spcBef>
                        <a:spcAft>
                          <a:spcPts val="0"/>
                        </a:spcAft>
                      </a:pPr>
                      <a:r>
                        <a:rPr lang="en-US" sz="1800">
                          <a:effectLst/>
                        </a:rPr>
                        <a:t>Manufacturing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-20.5%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14.3%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-$9,413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$5,925</a:t>
                      </a:r>
                    </a:p>
                  </a:txBody>
                  <a:tcPr marL="9525" marR="9525" marT="9525" marB="0" anchor="b"/>
                </a:tc>
                <a:extLst>
                  <a:ext uri="{0D108BD9-81ED-4DB2-BD59-A6C34878D82A}">
                    <a16:rowId xmlns:a16="http://schemas.microsoft.com/office/drawing/2014/main" val="3686236124"/>
                  </a:ext>
                </a:extLst>
              </a:tr>
              <a:tr h="367381">
                <a:tc>
                  <a:txBody>
                    <a:bodyPr/>
                    <a:lstStyle/>
                    <a:p>
                      <a:pPr marL="0" marR="0">
                        <a:lnSpc>
                          <a:spcPct val="115000"/>
                        </a:lnSpc>
                        <a:spcBef>
                          <a:spcPts val="0"/>
                        </a:spcBef>
                        <a:spcAft>
                          <a:spcPts val="0"/>
                        </a:spcAft>
                      </a:pPr>
                      <a:r>
                        <a:rPr lang="en-US" sz="1800">
                          <a:effectLst/>
                        </a:rPr>
                        <a:t>Wholesale Trade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-5.3%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33.1%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$4,339</a:t>
                      </a:r>
                    </a:p>
                  </a:txBody>
                  <a:tcPr marL="9525" marR="9525" marT="9525" marB="0" anchor="b"/>
                </a:tc>
                <a:extLst>
                  <a:ext uri="{0D108BD9-81ED-4DB2-BD59-A6C34878D82A}">
                    <a16:rowId xmlns:a16="http://schemas.microsoft.com/office/drawing/2014/main" val="3683229450"/>
                  </a:ext>
                </a:extLst>
              </a:tr>
              <a:tr h="367381">
                <a:tc>
                  <a:txBody>
                    <a:bodyPr/>
                    <a:lstStyle/>
                    <a:p>
                      <a:pPr marL="0" marR="0">
                        <a:lnSpc>
                          <a:spcPct val="115000"/>
                        </a:lnSpc>
                        <a:spcBef>
                          <a:spcPts val="0"/>
                        </a:spcBef>
                        <a:spcAft>
                          <a:spcPts val="0"/>
                        </a:spcAft>
                      </a:pPr>
                      <a:r>
                        <a:rPr lang="en-US" sz="1800">
                          <a:effectLst/>
                        </a:rPr>
                        <a:t>Retail Trade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17.6%</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51.4%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$2,525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$3,168</a:t>
                      </a:r>
                    </a:p>
                  </a:txBody>
                  <a:tcPr marL="9525" marR="9525" marT="9525" marB="0" anchor="b"/>
                </a:tc>
                <a:extLst>
                  <a:ext uri="{0D108BD9-81ED-4DB2-BD59-A6C34878D82A}">
                    <a16:rowId xmlns:a16="http://schemas.microsoft.com/office/drawing/2014/main" val="1048399348"/>
                  </a:ext>
                </a:extLst>
              </a:tr>
              <a:tr h="367381">
                <a:tc>
                  <a:txBody>
                    <a:bodyPr/>
                    <a:lstStyle/>
                    <a:p>
                      <a:pPr marL="0" marR="0">
                        <a:lnSpc>
                          <a:spcPct val="115000"/>
                        </a:lnSpc>
                        <a:spcBef>
                          <a:spcPts val="0"/>
                        </a:spcBef>
                        <a:spcAft>
                          <a:spcPts val="0"/>
                        </a:spcAft>
                      </a:pPr>
                      <a:r>
                        <a:rPr lang="en-US" sz="1800">
                          <a:effectLst/>
                        </a:rPr>
                        <a:t>Information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29.9%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132.0%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$1,217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$6,760</a:t>
                      </a:r>
                    </a:p>
                  </a:txBody>
                  <a:tcPr marL="9525" marR="9525" marT="9525" marB="0" anchor="b"/>
                </a:tc>
                <a:extLst>
                  <a:ext uri="{0D108BD9-81ED-4DB2-BD59-A6C34878D82A}">
                    <a16:rowId xmlns:a16="http://schemas.microsoft.com/office/drawing/2014/main" val="2416141153"/>
                  </a:ext>
                </a:extLst>
              </a:tr>
              <a:tr h="688460">
                <a:tc>
                  <a:txBody>
                    <a:bodyPr/>
                    <a:lstStyle/>
                    <a:p>
                      <a:pPr marL="0" marR="0">
                        <a:lnSpc>
                          <a:spcPct val="115000"/>
                        </a:lnSpc>
                        <a:spcBef>
                          <a:spcPts val="0"/>
                        </a:spcBef>
                        <a:spcAft>
                          <a:spcPts val="0"/>
                        </a:spcAft>
                      </a:pPr>
                      <a:r>
                        <a:rPr lang="en-US" sz="1800">
                          <a:effectLst/>
                        </a:rPr>
                        <a:t>Professional and Business Services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17.7%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60.4%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$3,538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$9,319</a:t>
                      </a:r>
                    </a:p>
                  </a:txBody>
                  <a:tcPr marL="9525" marR="9525" marT="9525" marB="0" anchor="b"/>
                </a:tc>
                <a:extLst>
                  <a:ext uri="{0D108BD9-81ED-4DB2-BD59-A6C34878D82A}">
                    <a16:rowId xmlns:a16="http://schemas.microsoft.com/office/drawing/2014/main" val="2422020503"/>
                  </a:ext>
                </a:extLst>
              </a:tr>
              <a:tr h="688460">
                <a:tc>
                  <a:txBody>
                    <a:bodyPr/>
                    <a:lstStyle/>
                    <a:p>
                      <a:pPr marL="0" marR="0">
                        <a:lnSpc>
                          <a:spcPct val="115000"/>
                        </a:lnSpc>
                        <a:spcBef>
                          <a:spcPts val="0"/>
                        </a:spcBef>
                        <a:spcAft>
                          <a:spcPts val="0"/>
                        </a:spcAft>
                      </a:pPr>
                      <a:r>
                        <a:rPr lang="en-US" sz="1800">
                          <a:effectLst/>
                        </a:rPr>
                        <a:t>Healthcare and Social Assistance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39.8%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52.1%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$6,333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$3,866</a:t>
                      </a:r>
                    </a:p>
                  </a:txBody>
                  <a:tcPr marL="9525" marR="9525" marT="9525" marB="0" anchor="b"/>
                </a:tc>
                <a:extLst>
                  <a:ext uri="{0D108BD9-81ED-4DB2-BD59-A6C34878D82A}">
                    <a16:rowId xmlns:a16="http://schemas.microsoft.com/office/drawing/2014/main" val="3278367116"/>
                  </a:ext>
                </a:extLst>
              </a:tr>
              <a:tr h="367381">
                <a:tc>
                  <a:txBody>
                    <a:bodyPr/>
                    <a:lstStyle/>
                    <a:p>
                      <a:pPr marL="0" marR="0">
                        <a:lnSpc>
                          <a:spcPct val="115000"/>
                        </a:lnSpc>
                        <a:spcBef>
                          <a:spcPts val="0"/>
                        </a:spcBef>
                        <a:spcAft>
                          <a:spcPts val="0"/>
                        </a:spcAft>
                      </a:pPr>
                      <a:r>
                        <a:rPr lang="en-US" sz="1800">
                          <a:effectLst/>
                        </a:rPr>
                        <a:t>Leisure and Hospitality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4.7%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$476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$1,846</a:t>
                      </a:r>
                    </a:p>
                  </a:txBody>
                  <a:tcPr marL="9525" marR="9525" marT="9525" marB="0" anchor="b"/>
                </a:tc>
                <a:extLst>
                  <a:ext uri="{0D108BD9-81ED-4DB2-BD59-A6C34878D82A}">
                    <a16:rowId xmlns:a16="http://schemas.microsoft.com/office/drawing/2014/main" val="3567673755"/>
                  </a:ext>
                </a:extLst>
              </a:tr>
            </a:tbl>
          </a:graphicData>
        </a:graphic>
      </p:graphicFrame>
    </p:spTree>
    <p:extLst>
      <p:ext uri="{BB962C8B-B14F-4D97-AF65-F5344CB8AC3E}">
        <p14:creationId xmlns:p14="http://schemas.microsoft.com/office/powerpoint/2010/main" val="4143786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E67F-B98D-F031-52D1-6E4CAEBA1E63}"/>
              </a:ext>
            </a:extLst>
          </p:cNvPr>
          <p:cNvSpPr>
            <a:spLocks noGrp="1"/>
          </p:cNvSpPr>
          <p:nvPr>
            <p:ph type="title"/>
          </p:nvPr>
        </p:nvSpPr>
        <p:spPr>
          <a:xfrm>
            <a:off x="1141413" y="618518"/>
            <a:ext cx="9905998" cy="945106"/>
          </a:xfrm>
        </p:spPr>
        <p:txBody>
          <a:bodyPr>
            <a:normAutofit/>
          </a:bodyPr>
          <a:lstStyle/>
          <a:p>
            <a:pPr algn="ctr"/>
            <a:r>
              <a:rPr lang="en-US" sz="2400" b="1" dirty="0">
                <a:effectLst>
                  <a:outerShdw blurRad="38100" dist="38100" dir="2700000" algn="tl">
                    <a:srgbClr val="000000">
                      <a:alpha val="43137"/>
                    </a:srgbClr>
                  </a:outerShdw>
                </a:effectLst>
              </a:rPr>
              <a:t>Percentage Change in Real Output Per Worker Over Time</a:t>
            </a:r>
          </a:p>
        </p:txBody>
      </p:sp>
      <p:sp>
        <p:nvSpPr>
          <p:cNvPr id="5" name="Rectangle 4">
            <a:extLst>
              <a:ext uri="{FF2B5EF4-FFF2-40B4-BE49-F238E27FC236}">
                <a16:creationId xmlns:a16="http://schemas.microsoft.com/office/drawing/2014/main" id="{B633D39D-C587-1038-6E76-9E0B2323EDC7}"/>
              </a:ext>
            </a:extLst>
          </p:cNvPr>
          <p:cNvSpPr/>
          <p:nvPr/>
        </p:nvSpPr>
        <p:spPr>
          <a:xfrm>
            <a:off x="2103120" y="6208776"/>
            <a:ext cx="5742432" cy="329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Source: Office of Productivity and Technology, Bureau of Labor Statistics</a:t>
            </a:r>
          </a:p>
        </p:txBody>
      </p:sp>
      <p:graphicFrame>
        <p:nvGraphicFramePr>
          <p:cNvPr id="7" name="Content Placeholder 6">
            <a:extLst>
              <a:ext uri="{FF2B5EF4-FFF2-40B4-BE49-F238E27FC236}">
                <a16:creationId xmlns:a16="http://schemas.microsoft.com/office/drawing/2014/main" id="{596E77CE-3D1C-EC9A-0334-C59530C0B532}"/>
              </a:ext>
            </a:extLst>
          </p:cNvPr>
          <p:cNvGraphicFramePr>
            <a:graphicFrameLocks noGrp="1"/>
          </p:cNvGraphicFramePr>
          <p:nvPr>
            <p:ph idx="1"/>
            <p:extLst>
              <p:ext uri="{D42A27DB-BD31-4B8C-83A1-F6EECF244321}">
                <p14:modId xmlns:p14="http://schemas.microsoft.com/office/powerpoint/2010/main" val="841074587"/>
              </p:ext>
            </p:extLst>
          </p:nvPr>
        </p:nvGraphicFramePr>
        <p:xfrm>
          <a:off x="681135" y="1324947"/>
          <a:ext cx="10515600" cy="4646638"/>
        </p:xfrm>
        <a:graphic>
          <a:graphicData uri="http://schemas.openxmlformats.org/drawingml/2006/table">
            <a:tbl>
              <a:tblPr>
                <a:tableStyleId>{D7AC3CCA-C797-4891-BE02-D94E43425B78}</a:tableStyleId>
              </a:tblPr>
              <a:tblGrid>
                <a:gridCol w="2918814">
                  <a:extLst>
                    <a:ext uri="{9D8B030D-6E8A-4147-A177-3AD203B41FA5}">
                      <a16:colId xmlns:a16="http://schemas.microsoft.com/office/drawing/2014/main" val="213324865"/>
                    </a:ext>
                  </a:extLst>
                </a:gridCol>
                <a:gridCol w="2791057">
                  <a:extLst>
                    <a:ext uri="{9D8B030D-6E8A-4147-A177-3AD203B41FA5}">
                      <a16:colId xmlns:a16="http://schemas.microsoft.com/office/drawing/2014/main" val="1288568149"/>
                    </a:ext>
                  </a:extLst>
                </a:gridCol>
                <a:gridCol w="2447088">
                  <a:extLst>
                    <a:ext uri="{9D8B030D-6E8A-4147-A177-3AD203B41FA5}">
                      <a16:colId xmlns:a16="http://schemas.microsoft.com/office/drawing/2014/main" val="3447781529"/>
                    </a:ext>
                  </a:extLst>
                </a:gridCol>
                <a:gridCol w="2358641">
                  <a:extLst>
                    <a:ext uri="{9D8B030D-6E8A-4147-A177-3AD203B41FA5}">
                      <a16:colId xmlns:a16="http://schemas.microsoft.com/office/drawing/2014/main" val="876536180"/>
                    </a:ext>
                  </a:extLst>
                </a:gridCol>
              </a:tblGrid>
              <a:tr h="609010">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US" sz="1600" u="none" strike="noStrike" dirty="0">
                          <a:effectLst/>
                        </a:rPr>
                        <a:t>Change  2007- 2023</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US" sz="1600" u="none" strike="noStrike" dirty="0">
                          <a:effectLst/>
                        </a:rPr>
                        <a:t>Change 2007-2012</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US" sz="1600" u="none" strike="noStrike" dirty="0">
                          <a:effectLst/>
                        </a:rPr>
                        <a:t>Change 2012-2023</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val="3806697031"/>
                  </a:ext>
                </a:extLst>
              </a:tr>
              <a:tr h="336469">
                <a:tc>
                  <a:txBody>
                    <a:bodyPr/>
                    <a:lstStyle/>
                    <a:p>
                      <a:pPr algn="ctr" fontAlgn="b"/>
                      <a:r>
                        <a:rPr lang="en-US" sz="1400" u="none" strike="noStrike" dirty="0">
                          <a:effectLst/>
                        </a:rPr>
                        <a:t>Alabama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97.0%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65.7%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1368901"/>
                  </a:ext>
                </a:extLst>
              </a:tr>
              <a:tr h="336469">
                <a:tc>
                  <a:txBody>
                    <a:bodyPr/>
                    <a:lstStyle/>
                    <a:p>
                      <a:pPr algn="ctr" fontAlgn="b"/>
                      <a:r>
                        <a:rPr lang="en-US" sz="1400" u="none" strike="noStrike">
                          <a:effectLst/>
                        </a:rPr>
                        <a:t>Arkansas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106.1%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75.3%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0173859"/>
                  </a:ext>
                </a:extLst>
              </a:tr>
              <a:tr h="336469">
                <a:tc>
                  <a:txBody>
                    <a:bodyPr/>
                    <a:lstStyle/>
                    <a:p>
                      <a:pPr algn="ctr" fontAlgn="b"/>
                      <a:r>
                        <a:rPr lang="en-US" sz="1400" u="none" strike="noStrike">
                          <a:effectLst/>
                        </a:rPr>
                        <a:t>Florida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142.9%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135.9%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4445354"/>
                  </a:ext>
                </a:extLst>
              </a:tr>
              <a:tr h="336469">
                <a:tc>
                  <a:txBody>
                    <a:bodyPr/>
                    <a:lstStyle/>
                    <a:p>
                      <a:pPr algn="ctr" fontAlgn="b"/>
                      <a:r>
                        <a:rPr lang="en-US" sz="1400" u="none" strike="noStrike">
                          <a:effectLst/>
                        </a:rPr>
                        <a:t>Georgia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11.2%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98.2%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1718396"/>
                  </a:ext>
                </a:extLst>
              </a:tr>
              <a:tr h="336469">
                <a:tc>
                  <a:txBody>
                    <a:bodyPr/>
                    <a:lstStyle/>
                    <a:p>
                      <a:pPr algn="ctr" fontAlgn="b"/>
                      <a:r>
                        <a:rPr lang="en-US" sz="1400" u="none" strike="noStrike" dirty="0">
                          <a:effectLst/>
                        </a:rPr>
                        <a:t>Louisiana</a:t>
                      </a:r>
                      <a:endParaRPr lang="en-US" sz="1400" b="0" i="0" u="none" strike="noStrike" dirty="0">
                        <a:solidFill>
                          <a:srgbClr val="FF0000"/>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400" u="none" strike="noStrike" dirty="0">
                          <a:effectLst/>
                        </a:rPr>
                        <a:t>47.1%</a:t>
                      </a:r>
                      <a:endParaRPr lang="en-US" sz="1400" b="0" i="0" u="none" strike="noStrike" dirty="0">
                        <a:solidFill>
                          <a:srgbClr val="FF0000"/>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400" u="none" strike="noStrike" dirty="0">
                          <a:effectLst/>
                        </a:rPr>
                        <a:t>16.7%</a:t>
                      </a:r>
                      <a:endParaRPr lang="en-US" sz="1400" b="0" i="0" u="none" strike="noStrike" dirty="0">
                        <a:solidFill>
                          <a:srgbClr val="FF0000"/>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400" u="none" strike="noStrike" dirty="0">
                          <a:effectLst/>
                        </a:rPr>
                        <a:t>26.1%</a:t>
                      </a:r>
                      <a:endParaRPr lang="en-US" sz="1400" b="0" i="0" u="none" strike="noStrike" dirty="0">
                        <a:solidFill>
                          <a:srgbClr val="FF0000"/>
                        </a:solidFill>
                        <a:effectLst/>
                        <a:latin typeface="Calibri" panose="020F0502020204030204" pitchFamily="34" charset="0"/>
                      </a:endParaRPr>
                    </a:p>
                  </a:txBody>
                  <a:tcPr marL="9525" marR="9525" marT="9525" marB="0" anchor="b">
                    <a:solidFill>
                      <a:schemeClr val="tx2">
                        <a:lumMod val="75000"/>
                      </a:schemeClr>
                    </a:solidFill>
                  </a:tcPr>
                </a:tc>
                <a:extLst>
                  <a:ext uri="{0D108BD9-81ED-4DB2-BD59-A6C34878D82A}">
                    <a16:rowId xmlns:a16="http://schemas.microsoft.com/office/drawing/2014/main" val="60090599"/>
                  </a:ext>
                </a:extLst>
              </a:tr>
              <a:tr h="336469">
                <a:tc>
                  <a:txBody>
                    <a:bodyPr/>
                    <a:lstStyle/>
                    <a:p>
                      <a:pPr algn="ctr" fontAlgn="b"/>
                      <a:r>
                        <a:rPr lang="en-US" sz="1400" u="none" strike="noStrike">
                          <a:effectLst/>
                        </a:rPr>
                        <a:t>Mississippi</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38.7%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1786838"/>
                  </a:ext>
                </a:extLst>
              </a:tr>
              <a:tr h="336469">
                <a:tc>
                  <a:txBody>
                    <a:bodyPr/>
                    <a:lstStyle/>
                    <a:p>
                      <a:pPr algn="ctr" fontAlgn="b"/>
                      <a:r>
                        <a:rPr lang="en-US" sz="1400" u="none" strike="noStrike">
                          <a:effectLst/>
                        </a:rPr>
                        <a:t>North Carolina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90.8%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5780160"/>
                  </a:ext>
                </a:extLst>
              </a:tr>
              <a:tr h="336469">
                <a:tc>
                  <a:txBody>
                    <a:bodyPr/>
                    <a:lstStyle/>
                    <a:p>
                      <a:pPr algn="ctr" fontAlgn="b"/>
                      <a:r>
                        <a:rPr lang="en-US" sz="1400" u="none" strike="noStrike">
                          <a:effectLst/>
                        </a:rPr>
                        <a:t>South Carolina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14.1%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94.1%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2947300"/>
                  </a:ext>
                </a:extLst>
              </a:tr>
              <a:tr h="336469">
                <a:tc>
                  <a:txBody>
                    <a:bodyPr/>
                    <a:lstStyle/>
                    <a:p>
                      <a:pPr algn="ctr" fontAlgn="b"/>
                      <a:r>
                        <a:rPr lang="en-US" sz="1400" u="none" strike="noStrike">
                          <a:effectLst/>
                        </a:rPr>
                        <a:t>Tennessee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164.2%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108.0%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4188299"/>
                  </a:ext>
                </a:extLst>
              </a:tr>
              <a:tr h="336469">
                <a:tc>
                  <a:txBody>
                    <a:bodyPr/>
                    <a:lstStyle/>
                    <a:p>
                      <a:pPr algn="ctr" fontAlgn="b"/>
                      <a:r>
                        <a:rPr lang="en-US" sz="1400" u="none" strike="noStrike">
                          <a:effectLst/>
                        </a:rPr>
                        <a:t>Texas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98.9%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2579164"/>
                  </a:ext>
                </a:extLst>
              </a:tr>
              <a:tr h="336469">
                <a:tc>
                  <a:txBody>
                    <a:bodyPr/>
                    <a:lstStyle/>
                    <a:p>
                      <a:pPr algn="ctr" fontAlgn="b"/>
                      <a:r>
                        <a:rPr lang="en-US" sz="1400" u="none" strike="noStrike">
                          <a:effectLst/>
                        </a:rPr>
                        <a:t>Virginia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85.4%</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5462143"/>
                  </a:ext>
                </a:extLst>
              </a:tr>
              <a:tr h="336469">
                <a:tc>
                  <a:txBody>
                    <a:bodyPr/>
                    <a:lstStyle/>
                    <a:p>
                      <a:pPr algn="ctr" fontAlgn="b"/>
                      <a:r>
                        <a:rPr lang="en-US" sz="1400" u="none" strike="noStrike" dirty="0">
                          <a:effectLst/>
                        </a:rPr>
                        <a:t>South </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400" u="none" strike="noStrike" dirty="0">
                          <a:effectLst/>
                        </a:rPr>
                        <a:t>129.1%</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400" u="none" strike="noStrike" dirty="0">
                          <a:effectLst/>
                        </a:rPr>
                        <a:t>19.4%</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400" u="none" strike="noStrike" dirty="0">
                          <a:effectLst/>
                        </a:rPr>
                        <a:t>91.8%</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783267745"/>
                  </a:ext>
                </a:extLst>
              </a:tr>
            </a:tbl>
          </a:graphicData>
        </a:graphic>
      </p:graphicFrame>
    </p:spTree>
    <p:extLst>
      <p:ext uri="{BB962C8B-B14F-4D97-AF65-F5344CB8AC3E}">
        <p14:creationId xmlns:p14="http://schemas.microsoft.com/office/powerpoint/2010/main" val="1418198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C67111A-F8DE-2C3B-8B9B-522773493DD7}"/>
              </a:ext>
            </a:extLst>
          </p:cNvPr>
          <p:cNvSpPr>
            <a:spLocks noGrp="1"/>
          </p:cNvSpPr>
          <p:nvPr>
            <p:ph type="body" idx="1"/>
          </p:nvPr>
        </p:nvSpPr>
        <p:spPr>
          <a:xfrm>
            <a:off x="1217608" y="314037"/>
            <a:ext cx="4878392" cy="1346110"/>
          </a:xfrm>
        </p:spPr>
        <p:txBody>
          <a:bodyPr>
            <a:normAutofit fontScale="25000" lnSpcReduction="20000"/>
          </a:bodyPr>
          <a:lstStyle/>
          <a:p>
            <a:pPr algn="ctr"/>
            <a:endParaRPr lang="en-US" sz="1600" b="1" i="0" u="none" strike="noStrike" dirty="0">
              <a:solidFill>
                <a:srgbClr val="FF0000"/>
              </a:solidFill>
              <a:effectLst>
                <a:outerShdw blurRad="38100" dist="38100" dir="2700000" algn="tl">
                  <a:srgbClr val="000000">
                    <a:alpha val="43137"/>
                  </a:srgbClr>
                </a:outerShdw>
              </a:effectLst>
              <a:latin typeface="Calibri" panose="020F0502020204030204" pitchFamily="34" charset="0"/>
            </a:endParaRPr>
          </a:p>
          <a:p>
            <a:pPr algn="ctr"/>
            <a:endParaRPr lang="en-US" sz="1600" b="1" i="0" u="none" strike="noStrike" dirty="0">
              <a:solidFill>
                <a:srgbClr val="FF0000"/>
              </a:solidFill>
              <a:effectLst>
                <a:outerShdw blurRad="38100" dist="38100" dir="2700000" algn="tl">
                  <a:srgbClr val="000000">
                    <a:alpha val="43137"/>
                  </a:srgbClr>
                </a:outerShdw>
              </a:effectLst>
              <a:latin typeface="Calibri" panose="020F0502020204030204" pitchFamily="34" charset="0"/>
            </a:endParaRPr>
          </a:p>
          <a:p>
            <a:pPr algn="ctr"/>
            <a:r>
              <a:rPr lang="en-US" sz="5600" b="1" i="0" u="none" strike="noStrike" dirty="0">
                <a:solidFill>
                  <a:srgbClr val="FF0000"/>
                </a:solidFill>
                <a:effectLst>
                  <a:outerShdw blurRad="38100" dist="38100" dir="2700000" algn="tl">
                    <a:srgbClr val="000000">
                      <a:alpha val="43137"/>
                    </a:srgbClr>
                  </a:outerShdw>
                </a:effectLst>
                <a:latin typeface="Calibri" panose="020F0502020204030204" pitchFamily="34" charset="0"/>
              </a:rPr>
              <a:t>Percentage Increase in Value-Added per Worker in Gross State Product</a:t>
            </a:r>
          </a:p>
          <a:p>
            <a:pPr algn="ctr"/>
            <a:r>
              <a:rPr lang="en-US" sz="5600" b="1" i="0" u="none" strike="noStrike" dirty="0">
                <a:solidFill>
                  <a:srgbClr val="FF0000"/>
                </a:solidFill>
                <a:effectLst>
                  <a:outerShdw blurRad="38100" dist="38100" dir="2700000" algn="tl">
                    <a:srgbClr val="000000">
                      <a:alpha val="43137"/>
                    </a:srgbClr>
                  </a:outerShdw>
                </a:effectLst>
                <a:latin typeface="Calibri" panose="020F0502020204030204" pitchFamily="34" charset="0"/>
              </a:rPr>
              <a:t>2007 - 2023</a:t>
            </a:r>
            <a:r>
              <a:rPr lang="en-US" sz="5600" b="1" dirty="0">
                <a:solidFill>
                  <a:srgbClr val="FF0000"/>
                </a:solidFill>
                <a:effectLst>
                  <a:outerShdw blurRad="38100" dist="38100" dir="2700000" algn="tl">
                    <a:srgbClr val="000000">
                      <a:alpha val="43137"/>
                    </a:srgbClr>
                  </a:outerShdw>
                </a:effectLst>
              </a:rPr>
              <a:t> </a:t>
            </a:r>
          </a:p>
          <a:p>
            <a:pPr algn="ctr"/>
            <a:r>
              <a:rPr lang="en-US" sz="5600" b="1" dirty="0">
                <a:solidFill>
                  <a:srgbClr val="FF0000"/>
                </a:solidFill>
                <a:effectLst>
                  <a:outerShdw blurRad="38100" dist="38100" dir="2700000" algn="tl">
                    <a:srgbClr val="000000">
                      <a:alpha val="43137"/>
                    </a:srgbClr>
                  </a:outerShdw>
                </a:effectLst>
              </a:rPr>
              <a:t>Current $</a:t>
            </a:r>
          </a:p>
          <a:p>
            <a:endParaRPr lang="en-US" dirty="0"/>
          </a:p>
        </p:txBody>
      </p:sp>
      <p:sp>
        <p:nvSpPr>
          <p:cNvPr id="3" name="Content Placeholder 2">
            <a:extLst>
              <a:ext uri="{FF2B5EF4-FFF2-40B4-BE49-F238E27FC236}">
                <a16:creationId xmlns:a16="http://schemas.microsoft.com/office/drawing/2014/main" id="{E119058A-A6BC-DFC6-293C-CF50C082B3A6}"/>
              </a:ext>
            </a:extLst>
          </p:cNvPr>
          <p:cNvSpPr>
            <a:spLocks noGrp="1"/>
          </p:cNvSpPr>
          <p:nvPr>
            <p:ph sz="half" idx="2"/>
          </p:nvPr>
        </p:nvSpPr>
        <p:spPr/>
        <p:txBody>
          <a:bodyPr/>
          <a:lstStyle/>
          <a:p>
            <a:endParaRPr lang="en-US" dirty="0"/>
          </a:p>
        </p:txBody>
      </p:sp>
      <p:sp>
        <p:nvSpPr>
          <p:cNvPr id="13" name="Text Placeholder 12">
            <a:extLst>
              <a:ext uri="{FF2B5EF4-FFF2-40B4-BE49-F238E27FC236}">
                <a16:creationId xmlns:a16="http://schemas.microsoft.com/office/drawing/2014/main" id="{F8E6FFB2-9A9D-C8FB-7FA6-A37EC35B196F}"/>
              </a:ext>
            </a:extLst>
          </p:cNvPr>
          <p:cNvSpPr>
            <a:spLocks noGrp="1"/>
          </p:cNvSpPr>
          <p:nvPr>
            <p:ph type="body" sz="quarter" idx="3"/>
          </p:nvPr>
        </p:nvSpPr>
        <p:spPr>
          <a:xfrm>
            <a:off x="6327790" y="282148"/>
            <a:ext cx="4646602" cy="1346109"/>
          </a:xfrm>
        </p:spPr>
        <p:txBody>
          <a:bodyPr>
            <a:normAutofit fontScale="25000" lnSpcReduction="20000"/>
          </a:bodyPr>
          <a:lstStyle/>
          <a:p>
            <a:pPr algn="ctr">
              <a:lnSpc>
                <a:spcPct val="100000"/>
              </a:lnSpc>
              <a:spcBef>
                <a:spcPts val="0"/>
              </a:spcBef>
            </a:pPr>
            <a:r>
              <a:rPr lang="en-US" sz="5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Value-added Per Worker Increase </a:t>
            </a:r>
          </a:p>
          <a:p>
            <a:pPr algn="ctr">
              <a:lnSpc>
                <a:spcPct val="100000"/>
              </a:lnSpc>
              <a:spcBef>
                <a:spcPts val="0"/>
              </a:spcBef>
            </a:pPr>
            <a:r>
              <a:rPr lang="en-US" sz="5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State  Gross Product</a:t>
            </a:r>
          </a:p>
          <a:p>
            <a:pPr algn="ctr"/>
            <a:r>
              <a:rPr lang="en-US" sz="5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2007 – 2023</a:t>
            </a:r>
          </a:p>
          <a:p>
            <a:pPr algn="ctr"/>
            <a:r>
              <a:rPr lang="en-US" sz="5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Current $</a:t>
            </a:r>
          </a:p>
          <a:p>
            <a:endParaRPr lang="en-US" sz="1600" dirty="0"/>
          </a:p>
        </p:txBody>
      </p:sp>
      <p:graphicFrame>
        <p:nvGraphicFramePr>
          <p:cNvPr id="5" name="Content Placeholder 4">
            <a:extLst>
              <a:ext uri="{FF2B5EF4-FFF2-40B4-BE49-F238E27FC236}">
                <a16:creationId xmlns:a16="http://schemas.microsoft.com/office/drawing/2014/main" id="{1DCC4637-C0EE-0EB3-EE07-0CDC9A02B201}"/>
              </a:ext>
            </a:extLst>
          </p:cNvPr>
          <p:cNvGraphicFramePr>
            <a:graphicFrameLocks noGrp="1"/>
          </p:cNvGraphicFramePr>
          <p:nvPr>
            <p:ph sz="quarter" idx="4"/>
            <p:extLst>
              <p:ext uri="{D42A27DB-BD31-4B8C-83A1-F6EECF244321}">
                <p14:modId xmlns:p14="http://schemas.microsoft.com/office/powerpoint/2010/main" val="3004353290"/>
              </p:ext>
            </p:extLst>
          </p:nvPr>
        </p:nvGraphicFramePr>
        <p:xfrm>
          <a:off x="1144589" y="1718972"/>
          <a:ext cx="4875212" cy="4463482"/>
        </p:xfrm>
        <a:graphic>
          <a:graphicData uri="http://schemas.openxmlformats.org/drawingml/2006/table">
            <a:tbl>
              <a:tblPr>
                <a:tableStyleId>{D7AC3CCA-C797-4891-BE02-D94E43425B78}</a:tableStyleId>
              </a:tblPr>
              <a:tblGrid>
                <a:gridCol w="2397187">
                  <a:extLst>
                    <a:ext uri="{9D8B030D-6E8A-4147-A177-3AD203B41FA5}">
                      <a16:colId xmlns:a16="http://schemas.microsoft.com/office/drawing/2014/main" val="1876894442"/>
                    </a:ext>
                  </a:extLst>
                </a:gridCol>
                <a:gridCol w="2478025">
                  <a:extLst>
                    <a:ext uri="{9D8B030D-6E8A-4147-A177-3AD203B41FA5}">
                      <a16:colId xmlns:a16="http://schemas.microsoft.com/office/drawing/2014/main" val="1327794704"/>
                    </a:ext>
                  </a:extLst>
                </a:gridCol>
              </a:tblGrid>
              <a:tr h="550177">
                <a:tc>
                  <a:txBody>
                    <a:bodyPr/>
                    <a:lstStyle/>
                    <a:p>
                      <a:pPr algn="ctr" fontAlgn="b"/>
                      <a:r>
                        <a:rPr lang="en-US" sz="1800" b="0" i="0" u="none" strike="noStrike">
                          <a:solidFill>
                            <a:srgbClr val="000000"/>
                          </a:solidFill>
                          <a:effectLst/>
                          <a:latin typeface="Calibri" panose="020F0502020204030204" pitchFamily="34" charset="0"/>
                        </a:rPr>
                        <a:t>Tennessee</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83.2%</a:t>
                      </a:r>
                    </a:p>
                  </a:txBody>
                  <a:tcPr marL="9525" marR="9525" marT="9525" marB="0" anchor="b"/>
                </a:tc>
                <a:extLst>
                  <a:ext uri="{0D108BD9-81ED-4DB2-BD59-A6C34878D82A}">
                    <a16:rowId xmlns:a16="http://schemas.microsoft.com/office/drawing/2014/main" val="3706828635"/>
                  </a:ext>
                </a:extLst>
              </a:tr>
              <a:tr h="355755">
                <a:tc>
                  <a:txBody>
                    <a:bodyPr/>
                    <a:lstStyle/>
                    <a:p>
                      <a:pPr algn="ctr" fontAlgn="b"/>
                      <a:r>
                        <a:rPr lang="en-US" sz="1800" b="0" i="0" u="none" strike="noStrike">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69.3%</a:t>
                      </a:r>
                    </a:p>
                  </a:txBody>
                  <a:tcPr marL="9525" marR="9525" marT="9525" marB="0" anchor="b"/>
                </a:tc>
                <a:extLst>
                  <a:ext uri="{0D108BD9-81ED-4DB2-BD59-A6C34878D82A}">
                    <a16:rowId xmlns:a16="http://schemas.microsoft.com/office/drawing/2014/main" val="629179500"/>
                  </a:ext>
                </a:extLst>
              </a:tr>
              <a:tr h="355755">
                <a:tc>
                  <a:txBody>
                    <a:bodyPr/>
                    <a:lstStyle/>
                    <a:p>
                      <a:pPr algn="ctr" fontAlgn="b"/>
                      <a:r>
                        <a:rPr lang="en-US" sz="1800" b="0" i="0" u="none" strike="noStrike">
                          <a:solidFill>
                            <a:srgbClr val="000000"/>
                          </a:solidFill>
                          <a:effectLst/>
                          <a:latin typeface="Calibri" panose="020F0502020204030204" pitchFamily="34" charset="0"/>
                        </a:rPr>
                        <a:t>Florida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68.9%</a:t>
                      </a:r>
                    </a:p>
                  </a:txBody>
                  <a:tcPr marL="9525" marR="9525" marT="9525" marB="0" anchor="b"/>
                </a:tc>
                <a:extLst>
                  <a:ext uri="{0D108BD9-81ED-4DB2-BD59-A6C34878D82A}">
                    <a16:rowId xmlns:a16="http://schemas.microsoft.com/office/drawing/2014/main" val="2522925869"/>
                  </a:ext>
                </a:extLst>
              </a:tr>
              <a:tr h="355755">
                <a:tc>
                  <a:txBody>
                    <a:bodyPr/>
                    <a:lstStyle/>
                    <a:p>
                      <a:pPr algn="ctr" fontAlgn="b"/>
                      <a:r>
                        <a:rPr lang="en-US" sz="18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65.7%</a:t>
                      </a:r>
                    </a:p>
                  </a:txBody>
                  <a:tcPr marL="9525" marR="9525" marT="9525" marB="0" anchor="b"/>
                </a:tc>
                <a:extLst>
                  <a:ext uri="{0D108BD9-81ED-4DB2-BD59-A6C34878D82A}">
                    <a16:rowId xmlns:a16="http://schemas.microsoft.com/office/drawing/2014/main" val="1289495119"/>
                  </a:ext>
                </a:extLst>
              </a:tr>
              <a:tr h="355755">
                <a:tc>
                  <a:txBody>
                    <a:bodyPr/>
                    <a:lstStyle/>
                    <a:p>
                      <a:pPr algn="ctr" fontAlgn="b"/>
                      <a:r>
                        <a:rPr lang="en-US" sz="18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64.9%</a:t>
                      </a:r>
                    </a:p>
                  </a:txBody>
                  <a:tcPr marL="9525" marR="9525" marT="9525" marB="0" anchor="b"/>
                </a:tc>
                <a:extLst>
                  <a:ext uri="{0D108BD9-81ED-4DB2-BD59-A6C34878D82A}">
                    <a16:rowId xmlns:a16="http://schemas.microsoft.com/office/drawing/2014/main" val="2640924008"/>
                  </a:ext>
                </a:extLst>
              </a:tr>
              <a:tr h="355755">
                <a:tc>
                  <a:txBody>
                    <a:bodyPr/>
                    <a:lstStyle/>
                    <a:p>
                      <a:pPr algn="ctr" fontAlgn="b"/>
                      <a:r>
                        <a:rPr lang="en-US" sz="18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64.4%</a:t>
                      </a:r>
                    </a:p>
                  </a:txBody>
                  <a:tcPr marL="9525" marR="9525" marT="9525" marB="0" anchor="b"/>
                </a:tc>
                <a:extLst>
                  <a:ext uri="{0D108BD9-81ED-4DB2-BD59-A6C34878D82A}">
                    <a16:rowId xmlns:a16="http://schemas.microsoft.com/office/drawing/2014/main" val="1064809200"/>
                  </a:ext>
                </a:extLst>
              </a:tr>
              <a:tr h="355755">
                <a:tc>
                  <a:txBody>
                    <a:bodyPr/>
                    <a:lstStyle/>
                    <a:p>
                      <a:pPr algn="ctr" fontAlgn="b"/>
                      <a:r>
                        <a:rPr lang="en-US" sz="18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64.3%</a:t>
                      </a:r>
                    </a:p>
                  </a:txBody>
                  <a:tcPr marL="9525" marR="9525" marT="9525" marB="0" anchor="b"/>
                </a:tc>
                <a:extLst>
                  <a:ext uri="{0D108BD9-81ED-4DB2-BD59-A6C34878D82A}">
                    <a16:rowId xmlns:a16="http://schemas.microsoft.com/office/drawing/2014/main" val="3781855498"/>
                  </a:ext>
                </a:extLst>
              </a:tr>
              <a:tr h="355755">
                <a:tc>
                  <a:txBody>
                    <a:bodyPr/>
                    <a:lstStyle/>
                    <a:p>
                      <a:pPr algn="ctr" fontAlgn="b"/>
                      <a:r>
                        <a:rPr lang="en-US" sz="18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64.1%</a:t>
                      </a:r>
                    </a:p>
                  </a:txBody>
                  <a:tcPr marL="9525" marR="9525" marT="9525" marB="0" anchor="b"/>
                </a:tc>
                <a:extLst>
                  <a:ext uri="{0D108BD9-81ED-4DB2-BD59-A6C34878D82A}">
                    <a16:rowId xmlns:a16="http://schemas.microsoft.com/office/drawing/2014/main" val="3624519818"/>
                  </a:ext>
                </a:extLst>
              </a:tr>
              <a:tr h="355755">
                <a:tc>
                  <a:txBody>
                    <a:bodyPr/>
                    <a:lstStyle/>
                    <a:p>
                      <a:pPr algn="ctr" fontAlgn="b"/>
                      <a:r>
                        <a:rPr lang="en-US" sz="18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61.9%</a:t>
                      </a:r>
                    </a:p>
                  </a:txBody>
                  <a:tcPr marL="9525" marR="9525" marT="9525" marB="0" anchor="b"/>
                </a:tc>
                <a:extLst>
                  <a:ext uri="{0D108BD9-81ED-4DB2-BD59-A6C34878D82A}">
                    <a16:rowId xmlns:a16="http://schemas.microsoft.com/office/drawing/2014/main" val="838818464"/>
                  </a:ext>
                </a:extLst>
              </a:tr>
              <a:tr h="355755">
                <a:tc>
                  <a:txBody>
                    <a:bodyPr/>
                    <a:lstStyle/>
                    <a:p>
                      <a:pPr algn="ctr" fontAlgn="b"/>
                      <a:r>
                        <a:rPr lang="en-US" sz="1800" b="0" i="0" u="none" strike="noStrike">
                          <a:solidFill>
                            <a:srgbClr val="000000"/>
                          </a:solidFill>
                          <a:effectLst/>
                          <a:latin typeface="Calibri" panose="020F0502020204030204" pitchFamily="34" charset="0"/>
                        </a:rPr>
                        <a:t>Mississippi</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59.1%</a:t>
                      </a:r>
                    </a:p>
                  </a:txBody>
                  <a:tcPr marL="9525" marR="9525" marT="9525" marB="0" anchor="b"/>
                </a:tc>
                <a:extLst>
                  <a:ext uri="{0D108BD9-81ED-4DB2-BD59-A6C34878D82A}">
                    <a16:rowId xmlns:a16="http://schemas.microsoft.com/office/drawing/2014/main" val="3213180344"/>
                  </a:ext>
                </a:extLst>
              </a:tr>
              <a:tr h="355755">
                <a:tc>
                  <a:txBody>
                    <a:bodyPr/>
                    <a:lstStyle/>
                    <a:p>
                      <a:pPr algn="ctr" fontAlgn="b"/>
                      <a:r>
                        <a:rPr lang="en-US" sz="18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57.4%</a:t>
                      </a:r>
                    </a:p>
                  </a:txBody>
                  <a:tcPr marL="9525" marR="9525" marT="9525" marB="0" anchor="b"/>
                </a:tc>
                <a:extLst>
                  <a:ext uri="{0D108BD9-81ED-4DB2-BD59-A6C34878D82A}">
                    <a16:rowId xmlns:a16="http://schemas.microsoft.com/office/drawing/2014/main" val="295343908"/>
                  </a:ext>
                </a:extLst>
              </a:tr>
              <a:tr h="355755">
                <a:tc>
                  <a:txBody>
                    <a:bodyPr/>
                    <a:lstStyle/>
                    <a:p>
                      <a:pPr algn="ctr" fontAlgn="b"/>
                      <a:r>
                        <a:rPr lang="en-US" sz="1800" b="0" i="0" u="none" strike="noStrike">
                          <a:solidFill>
                            <a:srgbClr val="FF0000"/>
                          </a:solidFill>
                          <a:effectLst/>
                          <a:latin typeface="Calibri" panose="020F0502020204030204" pitchFamily="34" charset="0"/>
                        </a:rPr>
                        <a:t>Louisiana</a:t>
                      </a:r>
                    </a:p>
                  </a:txBody>
                  <a:tcPr marL="9525" marR="9525" marT="9525" marB="0" anchor="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46.9%</a:t>
                      </a:r>
                    </a:p>
                  </a:txBody>
                  <a:tcPr marL="9525" marR="9525" marT="9525" marB="0" anchor="b">
                    <a:solidFill>
                      <a:srgbClr val="FFFF00"/>
                    </a:solidFill>
                  </a:tcPr>
                </a:tc>
                <a:extLst>
                  <a:ext uri="{0D108BD9-81ED-4DB2-BD59-A6C34878D82A}">
                    <a16:rowId xmlns:a16="http://schemas.microsoft.com/office/drawing/2014/main" val="786766897"/>
                  </a:ext>
                </a:extLst>
              </a:tr>
            </a:tbl>
          </a:graphicData>
        </a:graphic>
      </p:graphicFrame>
      <p:graphicFrame>
        <p:nvGraphicFramePr>
          <p:cNvPr id="6" name="Table 5">
            <a:extLst>
              <a:ext uri="{FF2B5EF4-FFF2-40B4-BE49-F238E27FC236}">
                <a16:creationId xmlns:a16="http://schemas.microsoft.com/office/drawing/2014/main" id="{DB1B733D-4350-C991-1B95-C2C3B4AA2E25}"/>
              </a:ext>
            </a:extLst>
          </p:cNvPr>
          <p:cNvGraphicFramePr>
            <a:graphicFrameLocks noGrp="1"/>
          </p:cNvGraphicFramePr>
          <p:nvPr>
            <p:extLst>
              <p:ext uri="{D42A27DB-BD31-4B8C-83A1-F6EECF244321}">
                <p14:modId xmlns:p14="http://schemas.microsoft.com/office/powerpoint/2010/main" val="1897065300"/>
              </p:ext>
            </p:extLst>
          </p:nvPr>
        </p:nvGraphicFramePr>
        <p:xfrm>
          <a:off x="6400805" y="1718961"/>
          <a:ext cx="4646602" cy="4395015"/>
        </p:xfrm>
        <a:graphic>
          <a:graphicData uri="http://schemas.openxmlformats.org/drawingml/2006/table">
            <a:tbl>
              <a:tblPr>
                <a:tableStyleId>{D7AC3CCA-C797-4891-BE02-D94E43425B78}</a:tableStyleId>
              </a:tblPr>
              <a:tblGrid>
                <a:gridCol w="2323301">
                  <a:extLst>
                    <a:ext uri="{9D8B030D-6E8A-4147-A177-3AD203B41FA5}">
                      <a16:colId xmlns:a16="http://schemas.microsoft.com/office/drawing/2014/main" val="2597994746"/>
                    </a:ext>
                  </a:extLst>
                </a:gridCol>
                <a:gridCol w="2323301">
                  <a:extLst>
                    <a:ext uri="{9D8B030D-6E8A-4147-A177-3AD203B41FA5}">
                      <a16:colId xmlns:a16="http://schemas.microsoft.com/office/drawing/2014/main" val="1787638557"/>
                    </a:ext>
                  </a:extLst>
                </a:gridCol>
              </a:tblGrid>
              <a:tr h="352316">
                <a:tc>
                  <a:txBody>
                    <a:bodyPr/>
                    <a:lstStyle/>
                    <a:p>
                      <a:pPr algn="ctr" fontAlgn="b"/>
                      <a:r>
                        <a:rPr lang="en-US" sz="1800" b="0" i="0" u="none" strike="noStrike">
                          <a:solidFill>
                            <a:srgbClr val="000000"/>
                          </a:solidFill>
                          <a:effectLst/>
                          <a:latin typeface="Calibri" panose="020F0502020204030204" pitchFamily="34" charset="0"/>
                        </a:rPr>
                        <a:t>Tennessee</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$63,497</a:t>
                      </a:r>
                    </a:p>
                  </a:txBody>
                  <a:tcPr marL="9525" marR="9525" marT="9525" marB="0" anchor="b"/>
                </a:tc>
                <a:extLst>
                  <a:ext uri="{0D108BD9-81ED-4DB2-BD59-A6C34878D82A}">
                    <a16:rowId xmlns:a16="http://schemas.microsoft.com/office/drawing/2014/main" val="4209420170"/>
                  </a:ext>
                </a:extLst>
              </a:tr>
              <a:tr h="352316">
                <a:tc>
                  <a:txBody>
                    <a:bodyPr/>
                    <a:lstStyle/>
                    <a:p>
                      <a:pPr algn="ctr" fontAlgn="b"/>
                      <a:r>
                        <a:rPr lang="en-US" sz="18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$60,491</a:t>
                      </a:r>
                    </a:p>
                  </a:txBody>
                  <a:tcPr marL="9525" marR="9525" marT="9525" marB="0" anchor="b"/>
                </a:tc>
                <a:extLst>
                  <a:ext uri="{0D108BD9-81ED-4DB2-BD59-A6C34878D82A}">
                    <a16:rowId xmlns:a16="http://schemas.microsoft.com/office/drawing/2014/main" val="1039803916"/>
                  </a:ext>
                </a:extLst>
              </a:tr>
              <a:tr h="444486">
                <a:tc>
                  <a:txBody>
                    <a:bodyPr/>
                    <a:lstStyle/>
                    <a:p>
                      <a:pPr algn="ctr" fontAlgn="b"/>
                      <a:r>
                        <a:rPr lang="en-US" sz="1800" b="0" i="0" u="none" strike="noStrike">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$59,177</a:t>
                      </a:r>
                    </a:p>
                  </a:txBody>
                  <a:tcPr marL="9525" marR="9525" marT="9525" marB="0" anchor="b"/>
                </a:tc>
                <a:extLst>
                  <a:ext uri="{0D108BD9-81ED-4DB2-BD59-A6C34878D82A}">
                    <a16:rowId xmlns:a16="http://schemas.microsoft.com/office/drawing/2014/main" val="2426112931"/>
                  </a:ext>
                </a:extLst>
              </a:tr>
              <a:tr h="495840">
                <a:tc>
                  <a:txBody>
                    <a:bodyPr/>
                    <a:lstStyle/>
                    <a:p>
                      <a:pPr algn="ctr" fontAlgn="b"/>
                      <a:r>
                        <a:rPr lang="en-US" sz="18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$56,575</a:t>
                      </a:r>
                    </a:p>
                  </a:txBody>
                  <a:tcPr marL="9525" marR="9525" marT="9525" marB="0" anchor="b"/>
                </a:tc>
                <a:extLst>
                  <a:ext uri="{0D108BD9-81ED-4DB2-BD59-A6C34878D82A}">
                    <a16:rowId xmlns:a16="http://schemas.microsoft.com/office/drawing/2014/main" val="384118436"/>
                  </a:ext>
                </a:extLst>
              </a:tr>
              <a:tr h="352316">
                <a:tc>
                  <a:txBody>
                    <a:bodyPr/>
                    <a:lstStyle/>
                    <a:p>
                      <a:pPr algn="ctr" fontAlgn="b"/>
                      <a:r>
                        <a:rPr lang="en-US" sz="1800" b="0" i="0" u="none" strike="noStrike">
                          <a:solidFill>
                            <a:srgbClr val="000000"/>
                          </a:solidFill>
                          <a:effectLst/>
                          <a:latin typeface="Calibri" panose="020F0502020204030204" pitchFamily="34" charset="0"/>
                        </a:rPr>
                        <a:t>Florida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$55,723</a:t>
                      </a:r>
                    </a:p>
                  </a:txBody>
                  <a:tcPr marL="9525" marR="9525" marT="9525" marB="0" anchor="b"/>
                </a:tc>
                <a:extLst>
                  <a:ext uri="{0D108BD9-81ED-4DB2-BD59-A6C34878D82A}">
                    <a16:rowId xmlns:a16="http://schemas.microsoft.com/office/drawing/2014/main" val="4109810776"/>
                  </a:ext>
                </a:extLst>
              </a:tr>
              <a:tr h="352316">
                <a:tc>
                  <a:txBody>
                    <a:bodyPr/>
                    <a:lstStyle/>
                    <a:p>
                      <a:pPr algn="ctr" fontAlgn="b"/>
                      <a:r>
                        <a:rPr lang="en-US" sz="18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$55,444</a:t>
                      </a:r>
                    </a:p>
                  </a:txBody>
                  <a:tcPr marL="9525" marR="9525" marT="9525" marB="0" anchor="b"/>
                </a:tc>
                <a:extLst>
                  <a:ext uri="{0D108BD9-81ED-4DB2-BD59-A6C34878D82A}">
                    <a16:rowId xmlns:a16="http://schemas.microsoft.com/office/drawing/2014/main" val="4202081011"/>
                  </a:ext>
                </a:extLst>
              </a:tr>
              <a:tr h="352316">
                <a:tc>
                  <a:txBody>
                    <a:bodyPr/>
                    <a:lstStyle/>
                    <a:p>
                      <a:pPr algn="ctr" fontAlgn="b"/>
                      <a:r>
                        <a:rPr lang="en-US" sz="18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$53,178</a:t>
                      </a:r>
                    </a:p>
                  </a:txBody>
                  <a:tcPr marL="9525" marR="9525" marT="9525" marB="0" anchor="b"/>
                </a:tc>
                <a:extLst>
                  <a:ext uri="{0D108BD9-81ED-4DB2-BD59-A6C34878D82A}">
                    <a16:rowId xmlns:a16="http://schemas.microsoft.com/office/drawing/2014/main" val="4095955894"/>
                  </a:ext>
                </a:extLst>
              </a:tr>
              <a:tr h="352316">
                <a:tc>
                  <a:txBody>
                    <a:bodyPr/>
                    <a:lstStyle/>
                    <a:p>
                      <a:pPr algn="ctr" fontAlgn="b"/>
                      <a:r>
                        <a:rPr lang="en-US" sz="18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$48,064</a:t>
                      </a:r>
                    </a:p>
                  </a:txBody>
                  <a:tcPr marL="9525" marR="9525" marT="9525" marB="0" anchor="b"/>
                </a:tc>
                <a:extLst>
                  <a:ext uri="{0D108BD9-81ED-4DB2-BD59-A6C34878D82A}">
                    <a16:rowId xmlns:a16="http://schemas.microsoft.com/office/drawing/2014/main" val="2193307270"/>
                  </a:ext>
                </a:extLst>
              </a:tr>
              <a:tr h="352316">
                <a:tc>
                  <a:txBody>
                    <a:bodyPr/>
                    <a:lstStyle/>
                    <a:p>
                      <a:pPr algn="ctr" fontAlgn="b"/>
                      <a:r>
                        <a:rPr lang="en-US" sz="18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$45,765</a:t>
                      </a:r>
                    </a:p>
                  </a:txBody>
                  <a:tcPr marL="9525" marR="9525" marT="9525" marB="0" anchor="b"/>
                </a:tc>
                <a:extLst>
                  <a:ext uri="{0D108BD9-81ED-4DB2-BD59-A6C34878D82A}">
                    <a16:rowId xmlns:a16="http://schemas.microsoft.com/office/drawing/2014/main" val="943884111"/>
                  </a:ext>
                </a:extLst>
              </a:tr>
              <a:tr h="352316">
                <a:tc>
                  <a:txBody>
                    <a:bodyPr/>
                    <a:lstStyle/>
                    <a:p>
                      <a:pPr algn="ctr" fontAlgn="b"/>
                      <a:r>
                        <a:rPr lang="en-US" sz="1800" b="0" i="0" u="none" strike="noStrike" dirty="0">
                          <a:solidFill>
                            <a:srgbClr val="FF0000"/>
                          </a:solidFill>
                          <a:effectLst/>
                          <a:latin typeface="Calibri" panose="020F0502020204030204" pitchFamily="34" charset="0"/>
                        </a:rPr>
                        <a:t>Louisiana</a:t>
                      </a:r>
                    </a:p>
                  </a:txBody>
                  <a:tcPr marL="9525" marR="9525" marT="9525" marB="0" anchor="b">
                    <a:solidFill>
                      <a:srgbClr val="FFFF00"/>
                    </a:solidFill>
                  </a:tcPr>
                </a:tc>
                <a:tc>
                  <a:txBody>
                    <a:bodyPr/>
                    <a:lstStyle/>
                    <a:p>
                      <a:pPr algn="ctr" fontAlgn="b"/>
                      <a:r>
                        <a:rPr lang="en-US" sz="1800" b="0" i="0" u="none" strike="noStrike" dirty="0">
                          <a:solidFill>
                            <a:srgbClr val="FF0000"/>
                          </a:solidFill>
                          <a:effectLst/>
                          <a:latin typeface="Calibri" panose="020F0502020204030204" pitchFamily="34" charset="0"/>
                        </a:rPr>
                        <a:t>$45,606</a:t>
                      </a:r>
                    </a:p>
                  </a:txBody>
                  <a:tcPr marL="9525" marR="9525" marT="9525" marB="0" anchor="b">
                    <a:solidFill>
                      <a:srgbClr val="FFFF00"/>
                    </a:solidFill>
                  </a:tcPr>
                </a:tc>
                <a:extLst>
                  <a:ext uri="{0D108BD9-81ED-4DB2-BD59-A6C34878D82A}">
                    <a16:rowId xmlns:a16="http://schemas.microsoft.com/office/drawing/2014/main" val="1920352773"/>
                  </a:ext>
                </a:extLst>
              </a:tr>
              <a:tr h="352316">
                <a:tc>
                  <a:txBody>
                    <a:bodyPr/>
                    <a:lstStyle/>
                    <a:p>
                      <a:pPr algn="ctr" fontAlgn="b"/>
                      <a:r>
                        <a:rPr lang="en-US" sz="18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$45,188</a:t>
                      </a:r>
                    </a:p>
                  </a:txBody>
                  <a:tcPr marL="9525" marR="9525" marT="9525" marB="0" anchor="b"/>
                </a:tc>
                <a:extLst>
                  <a:ext uri="{0D108BD9-81ED-4DB2-BD59-A6C34878D82A}">
                    <a16:rowId xmlns:a16="http://schemas.microsoft.com/office/drawing/2014/main" val="4284115218"/>
                  </a:ext>
                </a:extLst>
              </a:tr>
              <a:tr h="272089">
                <a:tc>
                  <a:txBody>
                    <a:bodyPr/>
                    <a:lstStyle/>
                    <a:p>
                      <a:pPr algn="ctr" fontAlgn="b"/>
                      <a:r>
                        <a:rPr lang="en-US" sz="1800" b="0" i="0" u="none" strike="noStrike" dirty="0">
                          <a:solidFill>
                            <a:srgbClr val="000000"/>
                          </a:solidFill>
                          <a:effectLst/>
                          <a:latin typeface="Calibri" panose="020F0502020204030204" pitchFamily="34" charset="0"/>
                        </a:rPr>
                        <a:t>Mississippi</a:t>
                      </a:r>
                    </a:p>
                  </a:txBody>
                  <a:tcPr marL="9525" marR="9525" marT="9525" marB="0" anchor="b">
                    <a:solidFill>
                      <a:schemeClr val="tx1">
                        <a:lumMod val="8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$40,117</a:t>
                      </a:r>
                    </a:p>
                  </a:txBody>
                  <a:tcPr marL="9525" marR="9525" marT="9525" marB="0" anchor="b">
                    <a:solidFill>
                      <a:schemeClr val="tx1">
                        <a:lumMod val="85000"/>
                      </a:schemeClr>
                    </a:solidFill>
                  </a:tcPr>
                </a:tc>
                <a:extLst>
                  <a:ext uri="{0D108BD9-81ED-4DB2-BD59-A6C34878D82A}">
                    <a16:rowId xmlns:a16="http://schemas.microsoft.com/office/drawing/2014/main" val="3952353559"/>
                  </a:ext>
                </a:extLst>
              </a:tr>
            </a:tbl>
          </a:graphicData>
        </a:graphic>
      </p:graphicFrame>
      <p:sp>
        <p:nvSpPr>
          <p:cNvPr id="14" name="Rectangle 13">
            <a:extLst>
              <a:ext uri="{FF2B5EF4-FFF2-40B4-BE49-F238E27FC236}">
                <a16:creationId xmlns:a16="http://schemas.microsoft.com/office/drawing/2014/main" id="{EB3C5264-FF90-D8FA-6392-F1DDA9334591}"/>
              </a:ext>
            </a:extLst>
          </p:cNvPr>
          <p:cNvSpPr/>
          <p:nvPr/>
        </p:nvSpPr>
        <p:spPr>
          <a:xfrm>
            <a:off x="2244436" y="6363854"/>
            <a:ext cx="7952509" cy="338257"/>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Source: Annual Labor Productivity by State, Bureau of Labor Statistics (May 2024)</a:t>
            </a:r>
          </a:p>
          <a:p>
            <a:r>
              <a:rPr lang="en-US" sz="1200" dirty="0"/>
              <a:t>Calculated Percentage Change and Growth in Value-Added Per Worker by </a:t>
            </a:r>
            <a:r>
              <a:rPr lang="en-US" sz="1200" i="1" dirty="0"/>
              <a:t>Systems</a:t>
            </a:r>
            <a:r>
              <a:rPr lang="en-US" sz="1200" dirty="0"/>
              <a:t> Solutions Consulting</a:t>
            </a:r>
          </a:p>
        </p:txBody>
      </p:sp>
    </p:spTree>
    <p:extLst>
      <p:ext uri="{BB962C8B-B14F-4D97-AF65-F5344CB8AC3E}">
        <p14:creationId xmlns:p14="http://schemas.microsoft.com/office/powerpoint/2010/main" val="771084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68DD-5BA0-44F6-47F2-40C1B0793125}"/>
              </a:ext>
            </a:extLst>
          </p:cNvPr>
          <p:cNvSpPr>
            <a:spLocks noGrp="1"/>
          </p:cNvSpPr>
          <p:nvPr>
            <p:ph type="title"/>
          </p:nvPr>
        </p:nvSpPr>
        <p:spPr>
          <a:xfrm>
            <a:off x="1141413" y="618518"/>
            <a:ext cx="9905998" cy="689074"/>
          </a:xfrm>
        </p:spPr>
        <p:txBody>
          <a:bodyPr>
            <a:normAutofit/>
          </a:bodyPr>
          <a:lstStyle/>
          <a:p>
            <a:pPr algn="ctr"/>
            <a:r>
              <a:rPr lang="en-US" sz="1800" dirty="0">
                <a:solidFill>
                  <a:srgbClr val="FF0000"/>
                </a:solidFill>
                <a:effectLst>
                  <a:outerShdw blurRad="38100" dist="38100" dir="2700000" algn="tl">
                    <a:srgbClr val="000000">
                      <a:alpha val="43137"/>
                    </a:srgbClr>
                  </a:outerShdw>
                </a:effectLst>
              </a:rPr>
              <a:t>Example of the Problem: Labor Productivity Index </a:t>
            </a:r>
            <a:br>
              <a:rPr lang="en-US" sz="1800" dirty="0">
                <a:solidFill>
                  <a:srgbClr val="FF0000"/>
                </a:solidFill>
                <a:effectLst>
                  <a:outerShdw blurRad="38100" dist="38100" dir="2700000" algn="tl">
                    <a:srgbClr val="000000">
                      <a:alpha val="43137"/>
                    </a:srgbClr>
                  </a:outerShdw>
                </a:effectLst>
              </a:rPr>
            </a:br>
            <a:r>
              <a:rPr lang="en-US" sz="1800" dirty="0">
                <a:solidFill>
                  <a:srgbClr val="FF0000"/>
                </a:solidFill>
                <a:effectLst>
                  <a:outerShdw blurRad="38100" dist="38100" dir="2700000" algn="tl">
                    <a:srgbClr val="000000">
                      <a:alpha val="43137"/>
                    </a:srgbClr>
                  </a:outerShdw>
                </a:effectLst>
              </a:rPr>
              <a:t>OVER the 2007 to 2023 period by State</a:t>
            </a:r>
          </a:p>
        </p:txBody>
      </p:sp>
      <p:graphicFrame>
        <p:nvGraphicFramePr>
          <p:cNvPr id="9" name="Content Placeholder 8">
            <a:extLst>
              <a:ext uri="{FF2B5EF4-FFF2-40B4-BE49-F238E27FC236}">
                <a16:creationId xmlns:a16="http://schemas.microsoft.com/office/drawing/2014/main" id="{C589E4A3-3D18-59F4-A6A3-073E76E55F80}"/>
              </a:ext>
            </a:extLst>
          </p:cNvPr>
          <p:cNvGraphicFramePr>
            <a:graphicFrameLocks noGrp="1"/>
          </p:cNvGraphicFramePr>
          <p:nvPr>
            <p:ph sz="half" idx="2"/>
            <p:extLst>
              <p:ext uri="{D42A27DB-BD31-4B8C-83A1-F6EECF244321}">
                <p14:modId xmlns:p14="http://schemas.microsoft.com/office/powerpoint/2010/main" val="250011827"/>
              </p:ext>
            </p:extLst>
          </p:nvPr>
        </p:nvGraphicFramePr>
        <p:xfrm>
          <a:off x="5788152" y="1664208"/>
          <a:ext cx="4133088" cy="4187013"/>
        </p:xfrm>
        <a:graphic>
          <a:graphicData uri="http://schemas.openxmlformats.org/drawingml/2006/table">
            <a:tbl>
              <a:tblPr>
                <a:tableStyleId>{D7AC3CCA-C797-4891-BE02-D94E43425B78}</a:tableStyleId>
              </a:tblPr>
              <a:tblGrid>
                <a:gridCol w="2066544">
                  <a:extLst>
                    <a:ext uri="{9D8B030D-6E8A-4147-A177-3AD203B41FA5}">
                      <a16:colId xmlns:a16="http://schemas.microsoft.com/office/drawing/2014/main" val="614695617"/>
                    </a:ext>
                  </a:extLst>
                </a:gridCol>
                <a:gridCol w="2066544">
                  <a:extLst>
                    <a:ext uri="{9D8B030D-6E8A-4147-A177-3AD203B41FA5}">
                      <a16:colId xmlns:a16="http://schemas.microsoft.com/office/drawing/2014/main" val="602205579"/>
                    </a:ext>
                  </a:extLst>
                </a:gridCol>
              </a:tblGrid>
              <a:tr h="376224">
                <a:tc gridSpan="2">
                  <a:txBody>
                    <a:bodyPr/>
                    <a:lstStyle/>
                    <a:p>
                      <a:pPr algn="ctr" fontAlgn="b"/>
                      <a:r>
                        <a:rPr lang="en-US" sz="1400" u="none" strike="noStrike" dirty="0">
                          <a:effectLst/>
                        </a:rPr>
                        <a:t>Median % Change of Labor Productivity Index</a:t>
                      </a:r>
                    </a:p>
                    <a:p>
                      <a:pPr algn="ctr" fontAlgn="b"/>
                      <a:r>
                        <a:rPr lang="en-US" sz="1400" u="none" strike="noStrike" dirty="0">
                          <a:effectLst/>
                        </a:rPr>
                        <a:t>Over  2007 to 2023</a:t>
                      </a:r>
                    </a:p>
                  </a:txBody>
                  <a:tcPr marL="9525" marR="9525" marT="9525" marB="0" anchor="b"/>
                </a:tc>
                <a:tc hMerge="1">
                  <a:txBody>
                    <a:bodyPr/>
                    <a:lstStyle/>
                    <a:p>
                      <a:endParaRPr lang="en-US"/>
                    </a:p>
                  </a:txBody>
                  <a:tcPr/>
                </a:tc>
                <a:extLst>
                  <a:ext uri="{0D108BD9-81ED-4DB2-BD59-A6C34878D82A}">
                    <a16:rowId xmlns:a16="http://schemas.microsoft.com/office/drawing/2014/main" val="4131152488"/>
                  </a:ext>
                </a:extLst>
              </a:tr>
              <a:tr h="312564">
                <a:tc>
                  <a:txBody>
                    <a:bodyPr/>
                    <a:lstStyle/>
                    <a:p>
                      <a:pPr algn="ctr" fontAlgn="b"/>
                      <a:r>
                        <a:rPr lang="en-US" sz="1400" b="0" i="0" u="none" strike="noStrike">
                          <a:solidFill>
                            <a:srgbClr val="000000"/>
                          </a:solidFill>
                          <a:effectLst/>
                          <a:latin typeface="Calibri" panose="020F0502020204030204" pitchFamily="34" charset="0"/>
                        </a:rPr>
                        <a:t>Tennessee</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2321624679"/>
                  </a:ext>
                </a:extLst>
              </a:tr>
              <a:tr h="312564">
                <a:tc>
                  <a:txBody>
                    <a:bodyPr/>
                    <a:lstStyle/>
                    <a:p>
                      <a:pPr algn="ctr" fontAlgn="b"/>
                      <a:r>
                        <a:rPr lang="en-US" sz="14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852485430"/>
                  </a:ext>
                </a:extLst>
              </a:tr>
              <a:tr h="312564">
                <a:tc>
                  <a:txBody>
                    <a:bodyPr/>
                    <a:lstStyle/>
                    <a:p>
                      <a:pPr algn="ctr" fontAlgn="b"/>
                      <a:r>
                        <a:rPr lang="en-US" sz="14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46049765"/>
                  </a:ext>
                </a:extLst>
              </a:tr>
              <a:tr h="312564">
                <a:tc>
                  <a:txBody>
                    <a:bodyPr/>
                    <a:lstStyle/>
                    <a:p>
                      <a:pPr algn="ctr" fontAlgn="b"/>
                      <a:r>
                        <a:rPr lang="en-US" sz="14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2024126664"/>
                  </a:ext>
                </a:extLst>
              </a:tr>
              <a:tr h="312564">
                <a:tc>
                  <a:txBody>
                    <a:bodyPr/>
                    <a:lstStyle/>
                    <a:p>
                      <a:pPr algn="ctr" fontAlgn="b"/>
                      <a:r>
                        <a:rPr lang="en-US" sz="1400" b="0" i="0" u="none" strike="noStrike">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2338104274"/>
                  </a:ext>
                </a:extLst>
              </a:tr>
              <a:tr h="312564">
                <a:tc>
                  <a:txBody>
                    <a:bodyPr/>
                    <a:lstStyle/>
                    <a:p>
                      <a:pPr algn="ctr" fontAlgn="b"/>
                      <a:r>
                        <a:rPr lang="en-US" sz="14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2759330087"/>
                  </a:ext>
                </a:extLst>
              </a:tr>
              <a:tr h="312564">
                <a:tc>
                  <a:txBody>
                    <a:bodyPr/>
                    <a:lstStyle/>
                    <a:p>
                      <a:pPr algn="ctr" fontAlgn="b"/>
                      <a:r>
                        <a:rPr lang="en-US" sz="1400" b="0" i="0" u="none" strike="noStrike">
                          <a:solidFill>
                            <a:srgbClr val="000000"/>
                          </a:solidFill>
                          <a:effectLst/>
                          <a:latin typeface="Calibri" panose="020F0502020204030204" pitchFamily="34" charset="0"/>
                        </a:rPr>
                        <a:t>Florida </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2708488162"/>
                  </a:ext>
                </a:extLst>
              </a:tr>
              <a:tr h="312564">
                <a:tc>
                  <a:txBody>
                    <a:bodyPr/>
                    <a:lstStyle/>
                    <a:p>
                      <a:pPr algn="ctr" fontAlgn="b"/>
                      <a:r>
                        <a:rPr lang="en-US" sz="14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1746374692"/>
                  </a:ext>
                </a:extLst>
              </a:tr>
              <a:tr h="312564">
                <a:tc>
                  <a:txBody>
                    <a:bodyPr/>
                    <a:lstStyle/>
                    <a:p>
                      <a:pPr algn="ctr" fontAlgn="b"/>
                      <a:r>
                        <a:rPr lang="en-US" sz="14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0.6</a:t>
                      </a:r>
                    </a:p>
                  </a:txBody>
                  <a:tcPr marL="9525" marR="9525" marT="9525" marB="0" anchor="b"/>
                </a:tc>
                <a:extLst>
                  <a:ext uri="{0D108BD9-81ED-4DB2-BD59-A6C34878D82A}">
                    <a16:rowId xmlns:a16="http://schemas.microsoft.com/office/drawing/2014/main" val="2337348298"/>
                  </a:ext>
                </a:extLst>
              </a:tr>
              <a:tr h="312564">
                <a:tc>
                  <a:txBody>
                    <a:bodyPr/>
                    <a:lstStyle/>
                    <a:p>
                      <a:pPr algn="ctr" fontAlgn="b"/>
                      <a:r>
                        <a:rPr lang="en-US" sz="14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0.3</a:t>
                      </a:r>
                    </a:p>
                  </a:txBody>
                  <a:tcPr marL="9525" marR="9525" marT="9525" marB="0" anchor="b"/>
                </a:tc>
                <a:extLst>
                  <a:ext uri="{0D108BD9-81ED-4DB2-BD59-A6C34878D82A}">
                    <a16:rowId xmlns:a16="http://schemas.microsoft.com/office/drawing/2014/main" val="2568831906"/>
                  </a:ext>
                </a:extLst>
              </a:tr>
              <a:tr h="312564">
                <a:tc>
                  <a:txBody>
                    <a:bodyPr/>
                    <a:lstStyle/>
                    <a:p>
                      <a:pPr algn="ctr" fontAlgn="b"/>
                      <a:r>
                        <a:rPr lang="en-US" sz="1400" b="0" i="0" u="none" strike="noStrike">
                          <a:solidFill>
                            <a:srgbClr val="000000"/>
                          </a:solidFill>
                          <a:effectLst/>
                          <a:latin typeface="Calibri" panose="020F0502020204030204" pitchFamily="34" charset="0"/>
                        </a:rPr>
                        <a:t>Louisiana</a:t>
                      </a:r>
                    </a:p>
                  </a:txBody>
                  <a:tcPr marL="9525" marR="9525" marT="9525" marB="0" anchor="b"/>
                </a:tc>
                <a:tc>
                  <a:txBody>
                    <a:bodyPr/>
                    <a:lstStyle/>
                    <a:p>
                      <a:pPr algn="ctr" fontAlgn="b"/>
                      <a:r>
                        <a:rPr lang="en-US" sz="1400" b="0" i="0" u="none" strike="noStrike">
                          <a:solidFill>
                            <a:srgbClr val="000000"/>
                          </a:solidFill>
                          <a:effectLst/>
                          <a:highlight>
                            <a:srgbClr val="FFFF00"/>
                          </a:highlight>
                          <a:latin typeface="Calibri" panose="020F0502020204030204" pitchFamily="34" charset="0"/>
                        </a:rPr>
                        <a:t>0.1</a:t>
                      </a:r>
                    </a:p>
                  </a:txBody>
                  <a:tcPr marL="9525" marR="9525" marT="9525" marB="0" anchor="b"/>
                </a:tc>
                <a:extLst>
                  <a:ext uri="{0D108BD9-81ED-4DB2-BD59-A6C34878D82A}">
                    <a16:rowId xmlns:a16="http://schemas.microsoft.com/office/drawing/2014/main" val="517898173"/>
                  </a:ext>
                </a:extLst>
              </a:tr>
              <a:tr h="312564">
                <a:tc>
                  <a:txBody>
                    <a:bodyPr/>
                    <a:lstStyle/>
                    <a:p>
                      <a:pPr algn="ctr" fontAlgn="b"/>
                      <a:r>
                        <a:rPr lang="en-US" sz="1400" b="0" i="0" u="none" strike="noStrike">
                          <a:solidFill>
                            <a:srgbClr val="000000"/>
                          </a:solidFill>
                          <a:effectLst/>
                          <a:latin typeface="Calibri" panose="020F0502020204030204" pitchFamily="34" charset="0"/>
                        </a:rPr>
                        <a:t>Mississippi</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2743170107"/>
                  </a:ext>
                </a:extLst>
              </a:tr>
            </a:tbl>
          </a:graphicData>
        </a:graphic>
      </p:graphicFrame>
      <p:graphicFrame>
        <p:nvGraphicFramePr>
          <p:cNvPr id="8" name="Content Placeholder 7">
            <a:extLst>
              <a:ext uri="{FF2B5EF4-FFF2-40B4-BE49-F238E27FC236}">
                <a16:creationId xmlns:a16="http://schemas.microsoft.com/office/drawing/2014/main" id="{5F510C00-3B0A-87CE-0717-6DDEBBE76B80}"/>
              </a:ext>
            </a:extLst>
          </p:cNvPr>
          <p:cNvGraphicFramePr>
            <a:graphicFrameLocks noGrp="1"/>
          </p:cNvGraphicFramePr>
          <p:nvPr>
            <p:ph sz="half" idx="1"/>
            <p:extLst>
              <p:ext uri="{D42A27DB-BD31-4B8C-83A1-F6EECF244321}">
                <p14:modId xmlns:p14="http://schemas.microsoft.com/office/powerpoint/2010/main" val="2108973823"/>
              </p:ext>
            </p:extLst>
          </p:nvPr>
        </p:nvGraphicFramePr>
        <p:xfrm>
          <a:off x="1335024" y="1664208"/>
          <a:ext cx="4069080" cy="4245777"/>
        </p:xfrm>
        <a:graphic>
          <a:graphicData uri="http://schemas.openxmlformats.org/drawingml/2006/table">
            <a:tbl>
              <a:tblPr>
                <a:tableStyleId>{D7AC3CCA-C797-4891-BE02-D94E43425B78}</a:tableStyleId>
              </a:tblPr>
              <a:tblGrid>
                <a:gridCol w="2034540">
                  <a:extLst>
                    <a:ext uri="{9D8B030D-6E8A-4147-A177-3AD203B41FA5}">
                      <a16:colId xmlns:a16="http://schemas.microsoft.com/office/drawing/2014/main" val="2522314018"/>
                    </a:ext>
                  </a:extLst>
                </a:gridCol>
                <a:gridCol w="2034540">
                  <a:extLst>
                    <a:ext uri="{9D8B030D-6E8A-4147-A177-3AD203B41FA5}">
                      <a16:colId xmlns:a16="http://schemas.microsoft.com/office/drawing/2014/main" val="454039843"/>
                    </a:ext>
                  </a:extLst>
                </a:gridCol>
              </a:tblGrid>
              <a:tr h="317461">
                <a:tc gridSpan="2">
                  <a:txBody>
                    <a:bodyPr/>
                    <a:lstStyle/>
                    <a:p>
                      <a:pPr algn="ctr" fontAlgn="b"/>
                      <a:r>
                        <a:rPr lang="en-US" sz="1400" u="none" strike="noStrike" dirty="0">
                          <a:effectLst/>
                        </a:rPr>
                        <a:t>Average % Change in the Index </a:t>
                      </a:r>
                    </a:p>
                    <a:p>
                      <a:pPr algn="ctr" fontAlgn="b"/>
                      <a:r>
                        <a:rPr lang="en-US" sz="1400" u="none" strike="noStrike" dirty="0">
                          <a:effectLst/>
                        </a:rPr>
                        <a:t>Over 2007-2023</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72122780"/>
                  </a:ext>
                </a:extLst>
              </a:tr>
              <a:tr h="317461">
                <a:tc>
                  <a:txBody>
                    <a:bodyPr/>
                    <a:lstStyle/>
                    <a:p>
                      <a:pPr algn="ctr" fontAlgn="b"/>
                      <a:r>
                        <a:rPr lang="en-US" sz="1400" b="0" i="0" u="none" strike="noStrike" dirty="0">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2483376008"/>
                  </a:ext>
                </a:extLst>
              </a:tr>
              <a:tr h="317461">
                <a:tc>
                  <a:txBody>
                    <a:bodyPr/>
                    <a:lstStyle/>
                    <a:p>
                      <a:pPr algn="ctr" fontAlgn="b"/>
                      <a:r>
                        <a:rPr lang="en-US" sz="1400" b="0" i="0" u="none" strike="noStrike">
                          <a:solidFill>
                            <a:srgbClr val="000000"/>
                          </a:solidFill>
                          <a:effectLst/>
                          <a:latin typeface="Calibri" panose="020F0502020204030204" pitchFamily="34" charset="0"/>
                        </a:rPr>
                        <a:t>Tennessee</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432705143"/>
                  </a:ext>
                </a:extLst>
              </a:tr>
              <a:tr h="317461">
                <a:tc>
                  <a:txBody>
                    <a:bodyPr/>
                    <a:lstStyle/>
                    <a:p>
                      <a:pPr algn="ctr" fontAlgn="b"/>
                      <a:r>
                        <a:rPr lang="en-US" sz="14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010951037"/>
                  </a:ext>
                </a:extLst>
              </a:tr>
              <a:tr h="317461">
                <a:tc>
                  <a:txBody>
                    <a:bodyPr/>
                    <a:lstStyle/>
                    <a:p>
                      <a:pPr algn="ctr" fontAlgn="b"/>
                      <a:r>
                        <a:rPr lang="en-US" sz="14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2522546823"/>
                  </a:ext>
                </a:extLst>
              </a:tr>
              <a:tr h="317461">
                <a:tc>
                  <a:txBody>
                    <a:bodyPr/>
                    <a:lstStyle/>
                    <a:p>
                      <a:pPr algn="ctr" fontAlgn="b"/>
                      <a:r>
                        <a:rPr lang="en-US" sz="14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2560169134"/>
                  </a:ext>
                </a:extLst>
              </a:tr>
              <a:tr h="317461">
                <a:tc>
                  <a:txBody>
                    <a:bodyPr/>
                    <a:lstStyle/>
                    <a:p>
                      <a:pPr algn="ctr" fontAlgn="b"/>
                      <a:r>
                        <a:rPr lang="en-US" sz="1400" b="0" i="0" u="none" strike="noStrike">
                          <a:solidFill>
                            <a:srgbClr val="000000"/>
                          </a:solidFill>
                          <a:effectLst/>
                          <a:latin typeface="Calibri" panose="020F0502020204030204" pitchFamily="34" charset="0"/>
                        </a:rPr>
                        <a:t>Florida </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518506255"/>
                  </a:ext>
                </a:extLst>
              </a:tr>
              <a:tr h="317461">
                <a:tc>
                  <a:txBody>
                    <a:bodyPr/>
                    <a:lstStyle/>
                    <a:p>
                      <a:pPr algn="ctr" fontAlgn="b"/>
                      <a:r>
                        <a:rPr lang="en-US" sz="14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1491069871"/>
                  </a:ext>
                </a:extLst>
              </a:tr>
              <a:tr h="317461">
                <a:tc>
                  <a:txBody>
                    <a:bodyPr/>
                    <a:lstStyle/>
                    <a:p>
                      <a:pPr algn="ctr" fontAlgn="b"/>
                      <a:r>
                        <a:rPr lang="en-US" sz="14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0.9</a:t>
                      </a:r>
                    </a:p>
                  </a:txBody>
                  <a:tcPr marL="9525" marR="9525" marT="9525" marB="0" anchor="b"/>
                </a:tc>
                <a:extLst>
                  <a:ext uri="{0D108BD9-81ED-4DB2-BD59-A6C34878D82A}">
                    <a16:rowId xmlns:a16="http://schemas.microsoft.com/office/drawing/2014/main" val="2764601612"/>
                  </a:ext>
                </a:extLst>
              </a:tr>
              <a:tr h="317461">
                <a:tc>
                  <a:txBody>
                    <a:bodyPr/>
                    <a:lstStyle/>
                    <a:p>
                      <a:pPr algn="ctr" fontAlgn="b"/>
                      <a:r>
                        <a:rPr lang="en-US" sz="14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0.9</a:t>
                      </a:r>
                    </a:p>
                  </a:txBody>
                  <a:tcPr marL="9525" marR="9525" marT="9525" marB="0" anchor="b"/>
                </a:tc>
                <a:extLst>
                  <a:ext uri="{0D108BD9-81ED-4DB2-BD59-A6C34878D82A}">
                    <a16:rowId xmlns:a16="http://schemas.microsoft.com/office/drawing/2014/main" val="1618467973"/>
                  </a:ext>
                </a:extLst>
              </a:tr>
              <a:tr h="317461">
                <a:tc>
                  <a:txBody>
                    <a:bodyPr/>
                    <a:lstStyle/>
                    <a:p>
                      <a:pPr algn="ctr" fontAlgn="b"/>
                      <a:r>
                        <a:rPr lang="en-US" sz="14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0.8</a:t>
                      </a:r>
                    </a:p>
                  </a:txBody>
                  <a:tcPr marL="9525" marR="9525" marT="9525" marB="0" anchor="b"/>
                </a:tc>
                <a:extLst>
                  <a:ext uri="{0D108BD9-81ED-4DB2-BD59-A6C34878D82A}">
                    <a16:rowId xmlns:a16="http://schemas.microsoft.com/office/drawing/2014/main" val="2909368715"/>
                  </a:ext>
                </a:extLst>
              </a:tr>
              <a:tr h="317461">
                <a:tc>
                  <a:txBody>
                    <a:bodyPr/>
                    <a:lstStyle/>
                    <a:p>
                      <a:pPr algn="ctr" fontAlgn="b"/>
                      <a:r>
                        <a:rPr lang="en-US" sz="1400" b="0" i="0" u="none" strike="noStrike">
                          <a:solidFill>
                            <a:srgbClr val="000000"/>
                          </a:solidFill>
                          <a:effectLst/>
                          <a:latin typeface="Calibri" panose="020F0502020204030204" pitchFamily="34" charset="0"/>
                        </a:rPr>
                        <a:t>Mississippi</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0.5</a:t>
                      </a:r>
                    </a:p>
                  </a:txBody>
                  <a:tcPr marL="9525" marR="9525" marT="9525" marB="0" anchor="b"/>
                </a:tc>
                <a:extLst>
                  <a:ext uri="{0D108BD9-81ED-4DB2-BD59-A6C34878D82A}">
                    <a16:rowId xmlns:a16="http://schemas.microsoft.com/office/drawing/2014/main" val="1190380608"/>
                  </a:ext>
                </a:extLst>
              </a:tr>
              <a:tr h="317461">
                <a:tc>
                  <a:txBody>
                    <a:bodyPr/>
                    <a:lstStyle/>
                    <a:p>
                      <a:pPr algn="ctr" fontAlgn="b"/>
                      <a:r>
                        <a:rPr lang="en-US" sz="1400" b="0" i="0" u="none" strike="noStrike">
                          <a:solidFill>
                            <a:srgbClr val="000000"/>
                          </a:solidFill>
                          <a:effectLst/>
                          <a:latin typeface="Calibri" panose="020F0502020204030204" pitchFamily="34" charset="0"/>
                        </a:rPr>
                        <a:t>Louisiana</a:t>
                      </a:r>
                    </a:p>
                  </a:txBody>
                  <a:tcPr marL="9525" marR="9525" marT="9525" marB="0" anchor="b"/>
                </a:tc>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-0.6</a:t>
                      </a:r>
                    </a:p>
                  </a:txBody>
                  <a:tcPr marL="9525" marR="9525" marT="9525" marB="0" anchor="b"/>
                </a:tc>
                <a:extLst>
                  <a:ext uri="{0D108BD9-81ED-4DB2-BD59-A6C34878D82A}">
                    <a16:rowId xmlns:a16="http://schemas.microsoft.com/office/drawing/2014/main" val="758839174"/>
                  </a:ext>
                </a:extLst>
              </a:tr>
            </a:tbl>
          </a:graphicData>
        </a:graphic>
      </p:graphicFrame>
      <p:sp>
        <p:nvSpPr>
          <p:cNvPr id="3" name="Rectangle 2">
            <a:extLst>
              <a:ext uri="{FF2B5EF4-FFF2-40B4-BE49-F238E27FC236}">
                <a16:creationId xmlns:a16="http://schemas.microsoft.com/office/drawing/2014/main" id="{77C6898A-8183-522D-BC71-1968E1A08A8F}"/>
              </a:ext>
            </a:extLst>
          </p:cNvPr>
          <p:cNvSpPr/>
          <p:nvPr/>
        </p:nvSpPr>
        <p:spPr>
          <a:xfrm>
            <a:off x="2642616" y="5980176"/>
            <a:ext cx="7168896" cy="5669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The Problem for Louisiana: </a:t>
            </a:r>
          </a:p>
          <a:p>
            <a:pPr algn="ctr"/>
            <a:r>
              <a:rPr lang="en-US" sz="1200" dirty="0"/>
              <a:t>Average Annual Change in the Productivity index over the 2007 to 2023 period was -0.06%</a:t>
            </a:r>
          </a:p>
          <a:p>
            <a:pPr algn="ctr"/>
            <a:r>
              <a:rPr lang="en-US" sz="1200" dirty="0"/>
              <a:t>Half of the annual change in the index was above 0.1% or below 0.1%</a:t>
            </a:r>
          </a:p>
        </p:txBody>
      </p:sp>
    </p:spTree>
    <p:extLst>
      <p:ext uri="{BB962C8B-B14F-4D97-AF65-F5344CB8AC3E}">
        <p14:creationId xmlns:p14="http://schemas.microsoft.com/office/powerpoint/2010/main" val="771564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43" name="Group 142">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44" name="Group 143">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6"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57"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8"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9"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0"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1"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2"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3"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4"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5"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6"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7"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68"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9"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0"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1"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2"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73"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4"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5"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6"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7"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8"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9"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0"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1"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2"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45" name="Group 144">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6"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7"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8"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9"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0"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1"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2"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3"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4"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5"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sp>
        <p:nvSpPr>
          <p:cNvPr id="184" name="Rectangle 183">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86" name="Group 185">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87" name="Group 186">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99"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00"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1"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2"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3"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4"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5"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9"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0"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11"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2"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3"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4"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5"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16"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7"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8"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9"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0"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1"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2"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3"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4"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5"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88" name="Group 187">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89"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0"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1"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2"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3"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4"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5"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6"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7"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8"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pic>
        <p:nvPicPr>
          <p:cNvPr id="227"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 name="Title 4">
            <a:extLst>
              <a:ext uri="{FF2B5EF4-FFF2-40B4-BE49-F238E27FC236}">
                <a16:creationId xmlns:a16="http://schemas.microsoft.com/office/drawing/2014/main" id="{A18D97F9-9655-65AC-1CA7-F7AFFD1C42D2}"/>
              </a:ext>
            </a:extLst>
          </p:cNvPr>
          <p:cNvSpPr>
            <a:spLocks noGrp="1"/>
          </p:cNvSpPr>
          <p:nvPr>
            <p:ph type="title"/>
          </p:nvPr>
        </p:nvSpPr>
        <p:spPr>
          <a:xfrm>
            <a:off x="8036041" y="618518"/>
            <a:ext cx="3281003" cy="1478570"/>
          </a:xfrm>
        </p:spPr>
        <p:txBody>
          <a:bodyPr vert="horz" lIns="91440" tIns="45720" rIns="91440" bIns="45720" rtlCol="0" anchor="b">
            <a:normAutofit fontScale="90000"/>
          </a:bodyPr>
          <a:lstStyle/>
          <a:p>
            <a:r>
              <a:rPr lang="en-US" sz="1800" dirty="0">
                <a:ln w="0"/>
                <a:solidFill>
                  <a:srgbClr val="FFFFFF"/>
                </a:solidFill>
                <a:effectLst>
                  <a:outerShdw blurRad="38100" dist="19050" dir="2700000" algn="tl" rotWithShape="0">
                    <a:schemeClr val="dk1">
                      <a:alpha val="40000"/>
                    </a:schemeClr>
                  </a:outerShdw>
                </a:effectLst>
              </a:rPr>
              <a:t>Unit Labor Costs Increase between 2012and 2023 by Select State</a:t>
            </a:r>
            <a:br>
              <a:rPr lang="en-US" sz="1800" dirty="0">
                <a:ln w="0"/>
                <a:solidFill>
                  <a:srgbClr val="FFFFFF"/>
                </a:solidFill>
                <a:effectLst>
                  <a:outerShdw blurRad="38100" dist="19050" dir="2700000" algn="tl" rotWithShape="0">
                    <a:schemeClr val="dk1">
                      <a:alpha val="40000"/>
                    </a:schemeClr>
                  </a:outerShdw>
                </a:effectLst>
              </a:rPr>
            </a:br>
            <a:br>
              <a:rPr lang="en-US" sz="1800" dirty="0">
                <a:ln w="0"/>
                <a:solidFill>
                  <a:srgbClr val="FFFFFF"/>
                </a:solidFill>
                <a:effectLst>
                  <a:outerShdw blurRad="38100" dist="19050" dir="2700000" algn="tl" rotWithShape="0">
                    <a:schemeClr val="dk1">
                      <a:alpha val="40000"/>
                    </a:schemeClr>
                  </a:outerShdw>
                </a:effectLst>
              </a:rPr>
            </a:br>
            <a:br>
              <a:rPr lang="en-US" sz="1100" dirty="0">
                <a:solidFill>
                  <a:srgbClr val="FFFFFF"/>
                </a:solidFill>
              </a:rPr>
            </a:br>
            <a:r>
              <a:rPr lang="en-US" sz="1100" b="1" dirty="0">
                <a:solidFill>
                  <a:srgbClr val="FFFFFF"/>
                </a:solidFill>
                <a:effectLst>
                  <a:outerShdw blurRad="38100" dist="38100" dir="2700000" algn="tl">
                    <a:srgbClr val="000000">
                      <a:alpha val="43137"/>
                    </a:srgbClr>
                  </a:outerShdw>
                </a:effectLst>
              </a:rPr>
              <a:t>Source: office of Technology and Productivity, Bureau of Labor Statistics</a:t>
            </a:r>
            <a:br>
              <a:rPr lang="en-US" sz="1100" b="1" dirty="0">
                <a:solidFill>
                  <a:srgbClr val="FFFFFF"/>
                </a:solidFill>
                <a:effectLst>
                  <a:outerShdw blurRad="38100" dist="38100" dir="2700000" algn="tl">
                    <a:srgbClr val="000000">
                      <a:alpha val="43137"/>
                    </a:srgbClr>
                  </a:outerShdw>
                </a:effectLst>
              </a:rPr>
            </a:br>
            <a:endParaRPr lang="en-US" sz="1100" b="1" dirty="0">
              <a:solidFill>
                <a:srgbClr val="FFFFFF"/>
              </a:solidFill>
              <a:effectLst>
                <a:outerShdw blurRad="38100" dist="38100" dir="2700000" algn="tl">
                  <a:srgbClr val="000000">
                    <a:alpha val="43137"/>
                  </a:srgbClr>
                </a:outerShdw>
              </a:effectLst>
            </a:endParaRPr>
          </a:p>
        </p:txBody>
      </p:sp>
      <p:sp useBgFill="1">
        <p:nvSpPr>
          <p:cNvPr id="229"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16E8E4-14FC-8C51-6524-52CA5BEF71BA}"/>
              </a:ext>
            </a:extLst>
          </p:cNvPr>
          <p:cNvSpPr/>
          <p:nvPr/>
        </p:nvSpPr>
        <p:spPr>
          <a:xfrm>
            <a:off x="8036041" y="2249487"/>
            <a:ext cx="3281004" cy="354171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342900" marR="0" lvl="0" indent="-228600" defTabSz="914400">
              <a:lnSpc>
                <a:spcPct val="120000"/>
              </a:lnSpc>
              <a:spcBef>
                <a:spcPts val="0"/>
              </a:spcBef>
              <a:spcAft>
                <a:spcPts val="600"/>
              </a:spcAft>
              <a:buSzPct val="125000"/>
              <a:buFont typeface="Arial" panose="020B0604020202020204" pitchFamily="34" charset="0"/>
              <a:buChar char="•"/>
              <a:tabLst>
                <a:tab pos="457200" algn="l"/>
              </a:tabLst>
            </a:pPr>
            <a:r>
              <a:rPr lang="en-US" b="1" dirty="0">
                <a:solidFill>
                  <a:srgbClr val="FFFFFF"/>
                </a:solidFill>
                <a:effectLst>
                  <a:outerShdw blurRad="38100" dist="38100" dir="2700000" algn="tl">
                    <a:srgbClr val="000000">
                      <a:alpha val="43137"/>
                    </a:srgbClr>
                  </a:outerShdw>
                </a:effectLst>
              </a:rPr>
              <a:t>Unit Labor Cost Defined- Ratio of labor compensation per hour divided by product output per hour expressed in current dollars</a:t>
            </a:r>
            <a:r>
              <a:rPr lang="en-US" dirty="0">
                <a:solidFill>
                  <a:srgbClr val="FFFFFF"/>
                </a:solidFill>
                <a:effectLst/>
              </a:rPr>
              <a:t>.  Compensation/output = unit labor cost</a:t>
            </a:r>
          </a:p>
        </p:txBody>
      </p:sp>
      <p:graphicFrame>
        <p:nvGraphicFramePr>
          <p:cNvPr id="2" name="Table 1">
            <a:extLst>
              <a:ext uri="{FF2B5EF4-FFF2-40B4-BE49-F238E27FC236}">
                <a16:creationId xmlns:a16="http://schemas.microsoft.com/office/drawing/2014/main" id="{7B802885-D962-5D35-8A88-AEE00FE4E646}"/>
              </a:ext>
            </a:extLst>
          </p:cNvPr>
          <p:cNvGraphicFramePr>
            <a:graphicFrameLocks noGrp="1"/>
          </p:cNvGraphicFramePr>
          <p:nvPr>
            <p:extLst>
              <p:ext uri="{D42A27DB-BD31-4B8C-83A1-F6EECF244321}">
                <p14:modId xmlns:p14="http://schemas.microsoft.com/office/powerpoint/2010/main" val="226041627"/>
              </p:ext>
            </p:extLst>
          </p:nvPr>
        </p:nvGraphicFramePr>
        <p:xfrm>
          <a:off x="822325" y="798532"/>
          <a:ext cx="6720003" cy="5156173"/>
        </p:xfrm>
        <a:graphic>
          <a:graphicData uri="http://schemas.openxmlformats.org/drawingml/2006/table">
            <a:tbl>
              <a:tblPr>
                <a:tableStyleId>{616DA210-FB5B-4158-B5E0-FEB733F419BA}</a:tableStyleId>
              </a:tblPr>
              <a:tblGrid>
                <a:gridCol w="3735431">
                  <a:extLst>
                    <a:ext uri="{9D8B030D-6E8A-4147-A177-3AD203B41FA5}">
                      <a16:colId xmlns:a16="http://schemas.microsoft.com/office/drawing/2014/main" val="4190120644"/>
                    </a:ext>
                  </a:extLst>
                </a:gridCol>
                <a:gridCol w="2984572">
                  <a:extLst>
                    <a:ext uri="{9D8B030D-6E8A-4147-A177-3AD203B41FA5}">
                      <a16:colId xmlns:a16="http://schemas.microsoft.com/office/drawing/2014/main" val="2163881888"/>
                    </a:ext>
                  </a:extLst>
                </a:gridCol>
              </a:tblGrid>
              <a:tr h="468743">
                <a:tc>
                  <a:txBody>
                    <a:bodyPr/>
                    <a:lstStyle/>
                    <a:p>
                      <a:pPr algn="ctr" fontAlgn="b"/>
                      <a:r>
                        <a:rPr lang="en-US" sz="1800" b="0" i="0" u="none" strike="noStrike" dirty="0">
                          <a:solidFill>
                            <a:srgbClr val="FF0000"/>
                          </a:solidFill>
                          <a:effectLst/>
                          <a:latin typeface="Calibri" panose="020F0502020204030204" pitchFamily="34" charset="0"/>
                        </a:rPr>
                        <a:t>Louisiana</a:t>
                      </a:r>
                    </a:p>
                  </a:txBody>
                  <a:tcPr marL="9525" marR="9525" marT="9525" marB="0" anchor="b"/>
                </a:tc>
                <a:tc>
                  <a:txBody>
                    <a:bodyPr/>
                    <a:lstStyle/>
                    <a:p>
                      <a:pPr algn="ctr" fontAlgn="b"/>
                      <a:r>
                        <a:rPr lang="en-US" sz="1800" b="0" i="0" u="none" strike="noStrike">
                          <a:solidFill>
                            <a:srgbClr val="FF0000"/>
                          </a:solidFill>
                          <a:effectLst/>
                          <a:latin typeface="Calibri" panose="020F0502020204030204" pitchFamily="34" charset="0"/>
                        </a:rPr>
                        <a:t>63.6%</a:t>
                      </a:r>
                    </a:p>
                  </a:txBody>
                  <a:tcPr marL="9525" marR="9525" marT="9525" marB="0" anchor="b"/>
                </a:tc>
                <a:extLst>
                  <a:ext uri="{0D108BD9-81ED-4DB2-BD59-A6C34878D82A}">
                    <a16:rowId xmlns:a16="http://schemas.microsoft.com/office/drawing/2014/main" val="2556957819"/>
                  </a:ext>
                </a:extLst>
              </a:tr>
              <a:tr h="468743">
                <a:tc>
                  <a:txBody>
                    <a:bodyPr/>
                    <a:lstStyle/>
                    <a:p>
                      <a:pPr algn="ctr" fontAlgn="b"/>
                      <a:r>
                        <a:rPr lang="en-US" sz="1800" b="0" i="0" u="none" strike="noStrike" dirty="0">
                          <a:solidFill>
                            <a:srgbClr val="000000"/>
                          </a:solidFill>
                          <a:effectLst/>
                          <a:latin typeface="Calibri" panose="020F0502020204030204" pitchFamily="34" charset="0"/>
                        </a:rPr>
                        <a:t>Florida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46.2%</a:t>
                      </a:r>
                    </a:p>
                  </a:txBody>
                  <a:tcPr marL="9525" marR="9525" marT="9525" marB="0" anchor="b"/>
                </a:tc>
                <a:extLst>
                  <a:ext uri="{0D108BD9-81ED-4DB2-BD59-A6C34878D82A}">
                    <a16:rowId xmlns:a16="http://schemas.microsoft.com/office/drawing/2014/main" val="2708727056"/>
                  </a:ext>
                </a:extLst>
              </a:tr>
              <a:tr h="468743">
                <a:tc>
                  <a:txBody>
                    <a:bodyPr/>
                    <a:lstStyle/>
                    <a:p>
                      <a:pPr algn="ctr" fontAlgn="b"/>
                      <a:r>
                        <a:rPr lang="en-US" sz="1800" b="0" i="0" u="none" strike="noStrike" dirty="0">
                          <a:solidFill>
                            <a:srgbClr val="000000"/>
                          </a:solidFill>
                          <a:effectLst/>
                          <a:latin typeface="Calibri" panose="020F0502020204030204" pitchFamily="34" charset="0"/>
                        </a:rPr>
                        <a:t>Mississippi</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44.5%</a:t>
                      </a:r>
                    </a:p>
                  </a:txBody>
                  <a:tcPr marL="9525" marR="9525" marT="9525" marB="0" anchor="b"/>
                </a:tc>
                <a:extLst>
                  <a:ext uri="{0D108BD9-81ED-4DB2-BD59-A6C34878D82A}">
                    <a16:rowId xmlns:a16="http://schemas.microsoft.com/office/drawing/2014/main" val="2083509280"/>
                  </a:ext>
                </a:extLst>
              </a:tr>
              <a:tr h="468743">
                <a:tc>
                  <a:txBody>
                    <a:bodyPr/>
                    <a:lstStyle/>
                    <a:p>
                      <a:pPr algn="ctr" fontAlgn="b"/>
                      <a:r>
                        <a:rPr lang="en-US" sz="18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44.2%</a:t>
                      </a:r>
                    </a:p>
                  </a:txBody>
                  <a:tcPr marL="9525" marR="9525" marT="9525" marB="0" anchor="b"/>
                </a:tc>
                <a:extLst>
                  <a:ext uri="{0D108BD9-81ED-4DB2-BD59-A6C34878D82A}">
                    <a16:rowId xmlns:a16="http://schemas.microsoft.com/office/drawing/2014/main" val="3258409473"/>
                  </a:ext>
                </a:extLst>
              </a:tr>
              <a:tr h="468743">
                <a:tc>
                  <a:txBody>
                    <a:bodyPr/>
                    <a:lstStyle/>
                    <a:p>
                      <a:pPr algn="ctr" fontAlgn="b"/>
                      <a:r>
                        <a:rPr lang="en-US" sz="18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42.4%</a:t>
                      </a:r>
                    </a:p>
                  </a:txBody>
                  <a:tcPr marL="9525" marR="9525" marT="9525" marB="0" anchor="b"/>
                </a:tc>
                <a:extLst>
                  <a:ext uri="{0D108BD9-81ED-4DB2-BD59-A6C34878D82A}">
                    <a16:rowId xmlns:a16="http://schemas.microsoft.com/office/drawing/2014/main" val="3844398449"/>
                  </a:ext>
                </a:extLst>
              </a:tr>
              <a:tr h="468743">
                <a:tc>
                  <a:txBody>
                    <a:bodyPr/>
                    <a:lstStyle/>
                    <a:p>
                      <a:pPr algn="ctr" fontAlgn="b"/>
                      <a:r>
                        <a:rPr lang="en-US" sz="18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40.7%</a:t>
                      </a:r>
                    </a:p>
                  </a:txBody>
                  <a:tcPr marL="9525" marR="9525" marT="9525" marB="0" anchor="b"/>
                </a:tc>
                <a:extLst>
                  <a:ext uri="{0D108BD9-81ED-4DB2-BD59-A6C34878D82A}">
                    <a16:rowId xmlns:a16="http://schemas.microsoft.com/office/drawing/2014/main" val="1628408670"/>
                  </a:ext>
                </a:extLst>
              </a:tr>
              <a:tr h="468743">
                <a:tc>
                  <a:txBody>
                    <a:bodyPr/>
                    <a:lstStyle/>
                    <a:p>
                      <a:pPr algn="ctr" fontAlgn="b"/>
                      <a:r>
                        <a:rPr lang="en-US" sz="18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40.5%</a:t>
                      </a:r>
                    </a:p>
                  </a:txBody>
                  <a:tcPr marL="9525" marR="9525" marT="9525" marB="0" anchor="b"/>
                </a:tc>
                <a:extLst>
                  <a:ext uri="{0D108BD9-81ED-4DB2-BD59-A6C34878D82A}">
                    <a16:rowId xmlns:a16="http://schemas.microsoft.com/office/drawing/2014/main" val="896917540"/>
                  </a:ext>
                </a:extLst>
              </a:tr>
              <a:tr h="468743">
                <a:tc>
                  <a:txBody>
                    <a:bodyPr/>
                    <a:lstStyle/>
                    <a:p>
                      <a:pPr algn="ctr" fontAlgn="b"/>
                      <a:r>
                        <a:rPr lang="en-US" sz="18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39.0%</a:t>
                      </a:r>
                    </a:p>
                  </a:txBody>
                  <a:tcPr marL="9525" marR="9525" marT="9525" marB="0" anchor="b"/>
                </a:tc>
                <a:extLst>
                  <a:ext uri="{0D108BD9-81ED-4DB2-BD59-A6C34878D82A}">
                    <a16:rowId xmlns:a16="http://schemas.microsoft.com/office/drawing/2014/main" val="1390578131"/>
                  </a:ext>
                </a:extLst>
              </a:tr>
              <a:tr h="468743">
                <a:tc>
                  <a:txBody>
                    <a:bodyPr/>
                    <a:lstStyle/>
                    <a:p>
                      <a:pPr algn="ctr" fontAlgn="b"/>
                      <a:r>
                        <a:rPr lang="en-US" sz="18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37.6%</a:t>
                      </a:r>
                    </a:p>
                  </a:txBody>
                  <a:tcPr marL="9525" marR="9525" marT="9525" marB="0" anchor="b"/>
                </a:tc>
                <a:extLst>
                  <a:ext uri="{0D108BD9-81ED-4DB2-BD59-A6C34878D82A}">
                    <a16:rowId xmlns:a16="http://schemas.microsoft.com/office/drawing/2014/main" val="3972449182"/>
                  </a:ext>
                </a:extLst>
              </a:tr>
              <a:tr h="468743">
                <a:tc>
                  <a:txBody>
                    <a:bodyPr/>
                    <a:lstStyle/>
                    <a:p>
                      <a:pPr algn="ctr" fontAlgn="b"/>
                      <a:r>
                        <a:rPr lang="en-US" sz="18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36.4%</a:t>
                      </a:r>
                    </a:p>
                  </a:txBody>
                  <a:tcPr marL="9525" marR="9525" marT="9525" marB="0" anchor="b"/>
                </a:tc>
                <a:extLst>
                  <a:ext uri="{0D108BD9-81ED-4DB2-BD59-A6C34878D82A}">
                    <a16:rowId xmlns:a16="http://schemas.microsoft.com/office/drawing/2014/main" val="1048055730"/>
                  </a:ext>
                </a:extLst>
              </a:tr>
              <a:tr h="468743">
                <a:tc>
                  <a:txBody>
                    <a:bodyPr/>
                    <a:lstStyle/>
                    <a:p>
                      <a:pPr algn="ctr" fontAlgn="b"/>
                      <a:r>
                        <a:rPr lang="en-US" sz="1800" b="0" i="0" u="none" strike="noStrike">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29.6%</a:t>
                      </a:r>
                    </a:p>
                  </a:txBody>
                  <a:tcPr marL="9525" marR="9525" marT="9525" marB="0" anchor="b"/>
                </a:tc>
                <a:extLst>
                  <a:ext uri="{0D108BD9-81ED-4DB2-BD59-A6C34878D82A}">
                    <a16:rowId xmlns:a16="http://schemas.microsoft.com/office/drawing/2014/main" val="2462511375"/>
                  </a:ext>
                </a:extLst>
              </a:tr>
            </a:tbl>
          </a:graphicData>
        </a:graphic>
      </p:graphicFrame>
    </p:spTree>
    <p:extLst>
      <p:ext uri="{BB962C8B-B14F-4D97-AF65-F5344CB8AC3E}">
        <p14:creationId xmlns:p14="http://schemas.microsoft.com/office/powerpoint/2010/main" val="886573575"/>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C12887-791B-8FC7-FA74-1AFAA6542C19}"/>
              </a:ext>
            </a:extLst>
          </p:cNvPr>
          <p:cNvSpPr>
            <a:spLocks noGrp="1"/>
          </p:cNvSpPr>
          <p:nvPr>
            <p:ph type="title"/>
          </p:nvPr>
        </p:nvSpPr>
        <p:spPr>
          <a:xfrm>
            <a:off x="1141413" y="618518"/>
            <a:ext cx="9905998" cy="1478570"/>
          </a:xfrm>
        </p:spPr>
        <p:txBody>
          <a:bodyPr>
            <a:normAutofit/>
          </a:bodyPr>
          <a:lstStyle/>
          <a:p>
            <a:pPr algn="ctr"/>
            <a:r>
              <a:rPr lang="en-US" sz="2400" b="1" dirty="0">
                <a:solidFill>
                  <a:srgbClr val="FF0000"/>
                </a:solidFill>
                <a:effectLst>
                  <a:outerShdw blurRad="38100" dist="38100" dir="2700000" algn="tl">
                    <a:srgbClr val="000000">
                      <a:alpha val="43137"/>
                    </a:srgbClr>
                  </a:outerShdw>
                </a:effectLst>
              </a:rPr>
              <a:t>Unit Labor Cost: Another Element of the Economic Crisis</a:t>
            </a:r>
          </a:p>
        </p:txBody>
      </p:sp>
      <p:graphicFrame>
        <p:nvGraphicFramePr>
          <p:cNvPr id="6" name="Content Placeholder 3">
            <a:extLst>
              <a:ext uri="{FF2B5EF4-FFF2-40B4-BE49-F238E27FC236}">
                <a16:creationId xmlns:a16="http://schemas.microsoft.com/office/drawing/2014/main" id="{E40D9F79-86B4-6D54-DE6D-143299877490}"/>
              </a:ext>
            </a:extLst>
          </p:cNvPr>
          <p:cNvGraphicFramePr>
            <a:graphicFrameLocks noGrp="1"/>
          </p:cNvGraphicFramePr>
          <p:nvPr>
            <p:ph idx="1"/>
            <p:extLst>
              <p:ext uri="{D42A27DB-BD31-4B8C-83A1-F6EECF244321}">
                <p14:modId xmlns:p14="http://schemas.microsoft.com/office/powerpoint/2010/main" val="2654909702"/>
              </p:ext>
            </p:extLst>
          </p:nvPr>
        </p:nvGraphicFramePr>
        <p:xfrm>
          <a:off x="1141413" y="1893456"/>
          <a:ext cx="9906000" cy="3668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610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E4B7D-98C4-4708-98BD-3295C56D5F29}"/>
              </a:ext>
            </a:extLst>
          </p:cNvPr>
          <p:cNvSpPr>
            <a:spLocks noGrp="1"/>
          </p:cNvSpPr>
          <p:nvPr>
            <p:ph idx="4294967295"/>
          </p:nvPr>
        </p:nvSpPr>
        <p:spPr>
          <a:xfrm>
            <a:off x="1097280" y="320041"/>
            <a:ext cx="10094976" cy="5471160"/>
          </a:xfrm>
        </p:spPr>
        <p:txBody>
          <a:bodyPr>
            <a:normAutofit/>
          </a:bodyPr>
          <a:lstStyle/>
          <a:p>
            <a:pPr marL="0" indent="0" algn="ctr">
              <a:buNone/>
            </a:pPr>
            <a:endParaRPr lang="en-US" sz="4000" b="1" dirty="0">
              <a:solidFill>
                <a:srgbClr val="FFFFFF"/>
              </a:solidFill>
            </a:endParaRPr>
          </a:p>
          <a:p>
            <a:pPr marL="0" indent="0" algn="ctr">
              <a:buNone/>
            </a:pPr>
            <a:endParaRPr lang="en-US" sz="4000" b="1" dirty="0">
              <a:solidFill>
                <a:srgbClr val="FFFFFF"/>
              </a:solidFill>
            </a:endParaRPr>
          </a:p>
        </p:txBody>
      </p:sp>
      <p:sp>
        <p:nvSpPr>
          <p:cNvPr id="5" name="TextBox 4">
            <a:extLst>
              <a:ext uri="{FF2B5EF4-FFF2-40B4-BE49-F238E27FC236}">
                <a16:creationId xmlns:a16="http://schemas.microsoft.com/office/drawing/2014/main" id="{06EC472D-7813-1E08-7768-BA8DF2B8D6A3}"/>
              </a:ext>
            </a:extLst>
          </p:cNvPr>
          <p:cNvSpPr txBox="1"/>
          <p:nvPr/>
        </p:nvSpPr>
        <p:spPr>
          <a:xfrm>
            <a:off x="1311884" y="1172605"/>
            <a:ext cx="9308592" cy="4299382"/>
          </a:xfrm>
          <a:prstGeom prst="rect">
            <a:avLst/>
          </a:prstGeom>
          <a:noFill/>
        </p:spPr>
        <p:txBody>
          <a:bodyPr wrap="square">
            <a:spAutoFit/>
          </a:bodyPr>
          <a:lstStyle/>
          <a:p>
            <a:pPr marL="0" marR="0" algn="ctr" fontAlgn="base">
              <a:lnSpc>
                <a:spcPct val="107000"/>
              </a:lnSpc>
              <a:spcBef>
                <a:spcPts val="0"/>
              </a:spcBef>
              <a:spcAft>
                <a:spcPts val="800"/>
              </a:spcAft>
            </a:pPr>
            <a:r>
              <a:rPr lang="en-US" sz="2400" b="1" kern="1200" dirty="0">
                <a:solidFill>
                  <a:srgbClr val="FFFFFF"/>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New Orleans MSA Outlook: </a:t>
            </a:r>
            <a:r>
              <a:rPr lang="en-US" sz="2400" b="1" kern="1200" dirty="0">
                <a:solidFill>
                  <a:srgbClr val="FF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An Economy in Trouble</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a:lnSpc>
                <a:spcPct val="107000"/>
              </a:lnSpc>
              <a:spcBef>
                <a:spcPts val="0"/>
              </a:spcBef>
              <a:spcAft>
                <a:spcPts val="800"/>
              </a:spcAft>
            </a:pPr>
            <a:r>
              <a:rPr lang="en-US" sz="2400" kern="1200" dirty="0">
                <a:solidFill>
                  <a:srgbClr val="FFFFFF"/>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Key Words: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kern="1200" dirty="0">
                <a:solidFill>
                  <a:srgbClr val="0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MSA Job and Wealth Creation Economy Faltering: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solidFill>
                  <a:srgbClr val="0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Professional and Technical Services: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solidFill>
                  <a:srgbClr val="0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Starting to Stagnate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kern="1200" dirty="0">
                <a:solidFill>
                  <a:srgbClr val="C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Less and Less Industry Diversity 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kern="1200" dirty="0">
                <a:solidFill>
                  <a:srgbClr val="C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	Occupational Diversity</a:t>
            </a:r>
          </a:p>
          <a:p>
            <a:endParaRPr lang="en-US" sz="2400" kern="1200" dirty="0">
              <a:solidFill>
                <a:srgbClr val="C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endParaRPr>
          </a:p>
          <a:p>
            <a:pPr algn="ctr"/>
            <a:r>
              <a:rPr lang="en-US" sz="2400" dirty="0">
                <a:solidFill>
                  <a:schemeClr val="bg1"/>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MSA Population Growth Continues it Downward Spiral </a:t>
            </a:r>
          </a:p>
          <a:p>
            <a:pPr algn="ctr"/>
            <a:r>
              <a:rPr lang="en-US" sz="2400" dirty="0">
                <a:solidFill>
                  <a:schemeClr val="bg1"/>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and Particularly Orleans Parish</a:t>
            </a:r>
            <a:endParaRPr lang="en-US" sz="2400" dirty="0">
              <a:solidFill>
                <a:schemeClr val="bg1"/>
              </a:solidFill>
            </a:endParaRPr>
          </a:p>
        </p:txBody>
      </p:sp>
    </p:spTree>
    <p:extLst>
      <p:ext uri="{BB962C8B-B14F-4D97-AF65-F5344CB8AC3E}">
        <p14:creationId xmlns:p14="http://schemas.microsoft.com/office/powerpoint/2010/main" val="341428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8" name="Rectangle 67">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C792083D-CB0A-E612-8F2C-B8DECDBE79AA}"/>
              </a:ext>
            </a:extLst>
          </p:cNvPr>
          <p:cNvSpPr>
            <a:spLocks noGrp="1"/>
          </p:cNvSpPr>
          <p:nvPr>
            <p:ph type="title"/>
          </p:nvPr>
        </p:nvSpPr>
        <p:spPr>
          <a:xfrm>
            <a:off x="4982411" y="259253"/>
            <a:ext cx="6050713" cy="1478570"/>
          </a:xfrm>
        </p:spPr>
        <p:txBody>
          <a:bodyPr>
            <a:normAutofit/>
          </a:bodyPr>
          <a:lstStyle/>
          <a:p>
            <a:pPr algn="ctr"/>
            <a:r>
              <a:rPr lang="en-US" sz="2000" dirty="0">
                <a:effectLst>
                  <a:outerShdw blurRad="38100" dist="38100" dir="2700000" algn="tl">
                    <a:srgbClr val="000000">
                      <a:alpha val="43137"/>
                    </a:srgbClr>
                  </a:outerShdw>
                </a:effectLst>
              </a:rPr>
              <a:t>Latest Survey Report from the Federal Reserve Bank of New York on Household Consumption Expectations</a:t>
            </a:r>
            <a:br>
              <a:rPr lang="en-US" sz="2000"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Issued August 2024</a:t>
            </a:r>
          </a:p>
        </p:txBody>
      </p:sp>
      <p:pic>
        <p:nvPicPr>
          <p:cNvPr id="5" name="Picture 4" descr="Codes on papers">
            <a:extLst>
              <a:ext uri="{FF2B5EF4-FFF2-40B4-BE49-F238E27FC236}">
                <a16:creationId xmlns:a16="http://schemas.microsoft.com/office/drawing/2014/main" id="{6FD1387B-1FFD-6801-8FAA-2CF2B8316A71}"/>
              </a:ext>
            </a:extLst>
          </p:cNvPr>
          <p:cNvPicPr>
            <a:picLocks noChangeAspect="1"/>
          </p:cNvPicPr>
          <p:nvPr/>
        </p:nvPicPr>
        <p:blipFill rotWithShape="1">
          <a:blip r:embed="rId4"/>
          <a:srcRect l="28414" r="26466" b="-1"/>
          <a:stretch/>
        </p:blipFill>
        <p:spPr>
          <a:xfrm>
            <a:off x="0" y="87322"/>
            <a:ext cx="4988006"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69" name="Rectangle 68">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70"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1"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2" name="Rectangle 71">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73"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4"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5"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6"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7"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8"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9"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0"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1"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2"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3"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4"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5"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6"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7"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8"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9"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0"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1"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2"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3"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4"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5"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6"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962A0F4B-7EC3-AC03-A3E8-FF1F8A00728B}"/>
              </a:ext>
            </a:extLst>
          </p:cNvPr>
          <p:cNvSpPr>
            <a:spLocks noGrp="1"/>
          </p:cNvSpPr>
          <p:nvPr>
            <p:ph idx="1"/>
          </p:nvPr>
        </p:nvSpPr>
        <p:spPr>
          <a:xfrm>
            <a:off x="4968958" y="1658938"/>
            <a:ext cx="6078453" cy="4286250"/>
          </a:xfrm>
        </p:spPr>
        <p:txBody>
          <a:bodyPr>
            <a:normAutofit/>
          </a:bodyPr>
          <a:lstStyle/>
          <a:p>
            <a:pPr marL="57150" marR="0" indent="-285750">
              <a:lnSpc>
                <a:spcPct val="115000"/>
              </a:lnSpc>
              <a:spcBef>
                <a:spcPts val="0"/>
              </a:spcBef>
              <a:spcAft>
                <a:spcPts val="800"/>
              </a:spcAft>
              <a:buFont typeface="Wingdings" panose="05000000000000000000" pitchFamily="2" charset="2"/>
              <a:buChar char="Ø"/>
            </a:pPr>
            <a:r>
              <a:rPr lang="en-US" sz="1800" u="sng"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Reported Spending Growth Moves Up in August</a:t>
            </a:r>
            <a:r>
              <a:rPr lang="en-US" sz="1800"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a:t>
            </a:r>
          </a:p>
          <a:p>
            <a:pPr marL="57150" marR="0" indent="-285750">
              <a:lnSpc>
                <a:spcPct val="115000"/>
              </a:lnSpc>
              <a:spcBef>
                <a:spcPts val="0"/>
              </a:spcBef>
              <a:spcAft>
                <a:spcPts val="800"/>
              </a:spcAft>
              <a:buFont typeface="Wingdings" panose="05000000000000000000" pitchFamily="2" charset="2"/>
              <a:buChar char="Ø"/>
            </a:pPr>
            <a:endParaRPr lang="en-US" sz="1800" u="sng" kern="100" dirty="0">
              <a:solidFill>
                <a:srgbClr val="B8FA56"/>
              </a:solidFill>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marL="57150" marR="0" indent="-285750">
              <a:lnSpc>
                <a:spcPct val="115000"/>
              </a:lnSpc>
              <a:spcBef>
                <a:spcPts val="0"/>
              </a:spcBef>
              <a:spcAft>
                <a:spcPts val="800"/>
              </a:spcAft>
              <a:buFont typeface="Wingdings" panose="05000000000000000000" pitchFamily="2" charset="2"/>
              <a:buChar char="Ø"/>
            </a:pPr>
            <a:r>
              <a:rPr lang="en-US" sz="1800" u="sng"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“The median reported year-over-year increase in monthly nominal household spending moved up to 5.0 percent in August from 4.6 percent in April, according to the August SCE Household Spending Survey.” </a:t>
            </a:r>
          </a:p>
          <a:p>
            <a:pPr marL="57150" marR="0" indent="-285750">
              <a:lnSpc>
                <a:spcPct val="115000"/>
              </a:lnSpc>
              <a:spcBef>
                <a:spcPts val="0"/>
              </a:spcBef>
              <a:spcAft>
                <a:spcPts val="800"/>
              </a:spcAft>
              <a:buFont typeface="Wingdings" panose="05000000000000000000" pitchFamily="2" charset="2"/>
              <a:buChar char="Ø"/>
            </a:pPr>
            <a:r>
              <a:rPr lang="en-US" sz="1800" u="sng"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“While slightly below its year-ago reading of 5.5 percent, the series remains well above pre-pandemic levels.” </a:t>
            </a:r>
          </a:p>
          <a:p>
            <a:pPr marL="57150" marR="0" indent="-285750">
              <a:lnSpc>
                <a:spcPct val="115000"/>
              </a:lnSpc>
              <a:spcBef>
                <a:spcPts val="0"/>
              </a:spcBef>
              <a:spcAft>
                <a:spcPts val="800"/>
              </a:spcAft>
              <a:buFont typeface="Wingdings" panose="05000000000000000000" pitchFamily="2" charset="2"/>
              <a:buChar char="Ø"/>
            </a:pPr>
            <a:r>
              <a:rPr lang="en-US" sz="1800" u="sng"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“Median expected monthly overall spending growth over the next twelve months edged down 0.1 percent to 3.0 percent in August.</a:t>
            </a:r>
            <a:r>
              <a:rPr lang="en-US" sz="1800" u="sng"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a:t>
            </a:r>
          </a:p>
          <a:p>
            <a:pPr>
              <a:buFont typeface="Wingdings" panose="05000000000000000000" pitchFamily="2" charset="2"/>
              <a:buChar char="Ø"/>
            </a:pPr>
            <a:endParaRPr lang="en-US" sz="1800" dirty="0">
              <a:solidFill>
                <a:srgbClr val="FFFF00"/>
              </a:solidFill>
              <a:effectLst>
                <a:outerShdw blurRad="38100" dist="38100" dir="2700000" algn="tl">
                  <a:srgbClr val="000000">
                    <a:alpha val="43137"/>
                  </a:srgbClr>
                </a:outerShdw>
              </a:effectLst>
              <a:latin typeface="+mj-lt"/>
              <a:ea typeface="Times New Roman" panose="02020603050405020304" pitchFamily="18" charset="0"/>
            </a:endParaRPr>
          </a:p>
        </p:txBody>
      </p:sp>
    </p:spTree>
    <p:extLst>
      <p:ext uri="{BB962C8B-B14F-4D97-AF65-F5344CB8AC3E}">
        <p14:creationId xmlns:p14="http://schemas.microsoft.com/office/powerpoint/2010/main" val="2711785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2"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34" name="Group 133">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5" name="Group 134">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7"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48"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9"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0"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1"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2"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3"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4"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5"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6"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7"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8"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59"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0"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1"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2"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3"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64"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5"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6"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7"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8"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9"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0"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1"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2"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3"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36" name="Group 135">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7"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9"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5"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6"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sp>
        <p:nvSpPr>
          <p:cNvPr id="175" name="Rectangle 174">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78" name="Group 177">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90"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91"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2"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3"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4"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5"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6"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7"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8"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9"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0"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1"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02"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3"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4"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5"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07"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9"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0"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7"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9"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1"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2"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3"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6"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79" name="Group 178">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80"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4"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2"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5"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4"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5"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6"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7"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8"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9"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pic>
        <p:nvPicPr>
          <p:cNvPr id="218"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220"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205730-32EA-4614-80E8-5D62C6E45995}"/>
              </a:ext>
            </a:extLst>
          </p:cNvPr>
          <p:cNvSpPr/>
          <p:nvPr/>
        </p:nvSpPr>
        <p:spPr>
          <a:xfrm>
            <a:off x="7946593" y="971613"/>
            <a:ext cx="3281004" cy="3700400"/>
          </a:xfrm>
          <a:prstGeom prst="rect">
            <a:avLst/>
          </a:prstGeom>
        </p:spPr>
        <p:txBody>
          <a:bodyPr vert="horz" lIns="91440" tIns="45720" rIns="91440" bIns="45720" rtlCol="0">
            <a:normAutofit lnSpcReduction="10000"/>
          </a:bodyPr>
          <a:lstStyle/>
          <a:p>
            <a:pPr marL="0" marR="0" indent="-228600" defTabSz="914400">
              <a:lnSpc>
                <a:spcPct val="120000"/>
              </a:lnSpc>
              <a:spcBef>
                <a:spcPts val="0"/>
              </a:spcBef>
              <a:spcAft>
                <a:spcPts val="800"/>
              </a:spcAft>
              <a:buSzPct val="125000"/>
              <a:buFont typeface="Arial" panose="020B0604020202020204" pitchFamily="34" charset="0"/>
              <a:buChar char="•"/>
            </a:pPr>
            <a:r>
              <a:rPr lang="en-US" sz="2000" dirty="0">
                <a:solidFill>
                  <a:srgbClr val="FF0000"/>
                </a:solidFill>
                <a:effectLst>
                  <a:outerShdw blurRad="38100" dist="38100" dir="2700000" algn="tl">
                    <a:srgbClr val="000000">
                      <a:alpha val="43137"/>
                    </a:srgbClr>
                  </a:outerShdw>
                </a:effectLst>
              </a:rPr>
              <a:t>Latest data shows New Orleans MSA private sector job growth is stagnating.</a:t>
            </a:r>
          </a:p>
          <a:p>
            <a:pPr marL="0" marR="0" indent="-228600" defTabSz="914400">
              <a:lnSpc>
                <a:spcPct val="120000"/>
              </a:lnSpc>
              <a:spcBef>
                <a:spcPts val="0"/>
              </a:spcBef>
              <a:spcAft>
                <a:spcPts val="800"/>
              </a:spcAft>
              <a:buSzPct val="125000"/>
              <a:buFont typeface="Arial" panose="020B0604020202020204" pitchFamily="34" charset="0"/>
              <a:buChar char="•"/>
            </a:pPr>
            <a:r>
              <a:rPr lang="en-US" sz="2000" dirty="0">
                <a:solidFill>
                  <a:srgbClr val="FF0000"/>
                </a:solidFill>
                <a:effectLst>
                  <a:outerShdw blurRad="38100" dist="38100" dir="2700000" algn="tl">
                    <a:srgbClr val="000000">
                      <a:alpha val="43137"/>
                    </a:srgbClr>
                  </a:outerShdw>
                </a:effectLst>
              </a:rPr>
              <a:t>However, still down by 22,900 private sector jobs </a:t>
            </a:r>
            <a:r>
              <a:rPr lang="en-US" sz="2000">
                <a:solidFill>
                  <a:srgbClr val="FF0000"/>
                </a:solidFill>
                <a:effectLst>
                  <a:outerShdw blurRad="38100" dist="38100" dir="2700000" algn="tl">
                    <a:srgbClr val="000000">
                      <a:alpha val="43137"/>
                    </a:srgbClr>
                  </a:outerShdw>
                </a:effectLst>
              </a:rPr>
              <a:t>in August </a:t>
            </a:r>
            <a:r>
              <a:rPr lang="en-US" sz="2000" dirty="0">
                <a:solidFill>
                  <a:srgbClr val="FF0000"/>
                </a:solidFill>
                <a:effectLst>
                  <a:outerShdw blurRad="38100" dist="38100" dir="2700000" algn="tl">
                    <a:srgbClr val="000000">
                      <a:alpha val="43137"/>
                    </a:srgbClr>
                  </a:outerShdw>
                </a:effectLst>
              </a:rPr>
              <a:t>2024 compared to February 2020 pre-Covid job level.</a:t>
            </a:r>
          </a:p>
          <a:p>
            <a:pPr marL="0" marR="0" indent="-228600" defTabSz="914400">
              <a:lnSpc>
                <a:spcPct val="120000"/>
              </a:lnSpc>
              <a:spcBef>
                <a:spcPts val="0"/>
              </a:spcBef>
              <a:spcAft>
                <a:spcPts val="800"/>
              </a:spcAft>
              <a:buSzPct val="125000"/>
              <a:buFont typeface="Arial" panose="020B0604020202020204" pitchFamily="34" charset="0"/>
              <a:buChar char="•"/>
            </a:pPr>
            <a:r>
              <a:rPr lang="en-US" sz="2000" dirty="0">
                <a:solidFill>
                  <a:srgbClr val="FF0000"/>
                </a:solidFill>
                <a:effectLst>
                  <a:outerShdw blurRad="38100" dist="38100" dir="2700000" algn="tl">
                    <a:srgbClr val="000000">
                      <a:alpha val="43137"/>
                    </a:srgbClr>
                  </a:outerShdw>
                </a:effectLst>
              </a:rPr>
              <a:t>Data Includes St. Tammany Parish</a:t>
            </a:r>
          </a:p>
        </p:txBody>
      </p:sp>
      <p:graphicFrame>
        <p:nvGraphicFramePr>
          <p:cNvPr id="2" name="Chart 1">
            <a:extLst>
              <a:ext uri="{FF2B5EF4-FFF2-40B4-BE49-F238E27FC236}">
                <a16:creationId xmlns:a16="http://schemas.microsoft.com/office/drawing/2014/main" id="{48CBAF51-12B5-457F-A052-E36122E34E9B}"/>
              </a:ext>
            </a:extLst>
          </p:cNvPr>
          <p:cNvGraphicFramePr>
            <a:graphicFrameLocks/>
          </p:cNvGraphicFramePr>
          <p:nvPr>
            <p:extLst>
              <p:ext uri="{D42A27DB-BD31-4B8C-83A1-F6EECF244321}">
                <p14:modId xmlns:p14="http://schemas.microsoft.com/office/powerpoint/2010/main" val="201136934"/>
              </p:ext>
            </p:extLst>
          </p:nvPr>
        </p:nvGraphicFramePr>
        <p:xfrm>
          <a:off x="793751" y="815549"/>
          <a:ext cx="6815600" cy="5226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096547"/>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6"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8"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284213381"/>
              </p:ext>
            </p:extLst>
          </p:nvPr>
        </p:nvGraphicFramePr>
        <p:xfrm>
          <a:off x="914400" y="808057"/>
          <a:ext cx="10293877" cy="52418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4749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49"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1"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00000000-0008-0000-0800-000003000000}"/>
              </a:ext>
            </a:extLst>
          </p:cNvPr>
          <p:cNvGraphicFramePr>
            <a:graphicFrameLocks/>
          </p:cNvGraphicFramePr>
          <p:nvPr>
            <p:extLst>
              <p:ext uri="{D42A27DB-BD31-4B8C-83A1-F6EECF244321}">
                <p14:modId xmlns:p14="http://schemas.microsoft.com/office/powerpoint/2010/main" val="466310820"/>
              </p:ext>
            </p:extLst>
          </p:nvPr>
        </p:nvGraphicFramePr>
        <p:xfrm>
          <a:off x="980544" y="815549"/>
          <a:ext cx="10227732" cy="52343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0015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65" name="Rectangle 6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7470C6-4D16-3B46-45C3-FE61B8617A15}"/>
              </a:ext>
            </a:extLst>
          </p:cNvPr>
          <p:cNvSpPr/>
          <p:nvPr/>
        </p:nvSpPr>
        <p:spPr>
          <a:xfrm>
            <a:off x="4224528" y="6473952"/>
            <a:ext cx="3474720" cy="26517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t>Source: Bureau of Labor Statistics</a:t>
            </a:r>
          </a:p>
        </p:txBody>
      </p:sp>
      <p:graphicFrame>
        <p:nvGraphicFramePr>
          <p:cNvPr id="5" name="Table 4">
            <a:extLst>
              <a:ext uri="{FF2B5EF4-FFF2-40B4-BE49-F238E27FC236}">
                <a16:creationId xmlns:a16="http://schemas.microsoft.com/office/drawing/2014/main" id="{AE582358-762D-A735-C2B4-400E7AAD914A}"/>
              </a:ext>
            </a:extLst>
          </p:cNvPr>
          <p:cNvGraphicFramePr>
            <a:graphicFrameLocks noGrp="1"/>
          </p:cNvGraphicFramePr>
          <p:nvPr>
            <p:extLst>
              <p:ext uri="{D42A27DB-BD31-4B8C-83A1-F6EECF244321}">
                <p14:modId xmlns:p14="http://schemas.microsoft.com/office/powerpoint/2010/main" val="287538703"/>
              </p:ext>
            </p:extLst>
          </p:nvPr>
        </p:nvGraphicFramePr>
        <p:xfrm>
          <a:off x="477010" y="480060"/>
          <a:ext cx="11237975" cy="5875021"/>
        </p:xfrm>
        <a:graphic>
          <a:graphicData uri="http://schemas.openxmlformats.org/drawingml/2006/table">
            <a:tbl>
              <a:tblPr>
                <a:tableStyleId>{D7AC3CCA-C797-4891-BE02-D94E43425B78}</a:tableStyleId>
              </a:tblPr>
              <a:tblGrid>
                <a:gridCol w="3975114">
                  <a:extLst>
                    <a:ext uri="{9D8B030D-6E8A-4147-A177-3AD203B41FA5}">
                      <a16:colId xmlns:a16="http://schemas.microsoft.com/office/drawing/2014/main" val="3289137103"/>
                    </a:ext>
                  </a:extLst>
                </a:gridCol>
                <a:gridCol w="1556917">
                  <a:extLst>
                    <a:ext uri="{9D8B030D-6E8A-4147-A177-3AD203B41FA5}">
                      <a16:colId xmlns:a16="http://schemas.microsoft.com/office/drawing/2014/main" val="1773368967"/>
                    </a:ext>
                  </a:extLst>
                </a:gridCol>
                <a:gridCol w="3055869">
                  <a:extLst>
                    <a:ext uri="{9D8B030D-6E8A-4147-A177-3AD203B41FA5}">
                      <a16:colId xmlns:a16="http://schemas.microsoft.com/office/drawing/2014/main" val="435103254"/>
                    </a:ext>
                  </a:extLst>
                </a:gridCol>
                <a:gridCol w="2650075">
                  <a:extLst>
                    <a:ext uri="{9D8B030D-6E8A-4147-A177-3AD203B41FA5}">
                      <a16:colId xmlns:a16="http://schemas.microsoft.com/office/drawing/2014/main" val="2465042172"/>
                    </a:ext>
                  </a:extLst>
                </a:gridCol>
              </a:tblGrid>
              <a:tr h="841680">
                <a:tc rowSpan="2">
                  <a:txBody>
                    <a:bodyPr/>
                    <a:lstStyle/>
                    <a:p>
                      <a:pPr algn="ctr" fontAlgn="ctr"/>
                      <a:r>
                        <a:rPr lang="en-US" sz="1200" u="none" strike="noStrike" dirty="0">
                          <a:effectLst>
                            <a:outerShdw blurRad="38100" dist="38100" dir="2700000" algn="tl">
                              <a:srgbClr val="000000">
                                <a:alpha val="43137"/>
                              </a:srgbClr>
                            </a:outerShdw>
                          </a:effectLst>
                        </a:rPr>
                        <a:t>New Orleans Metropolitan Statistical Area</a:t>
                      </a:r>
                    </a:p>
                    <a:p>
                      <a:pPr algn="ctr" fontAlgn="ctr"/>
                      <a:r>
                        <a:rPr lang="en-US" sz="1200" u="none" strike="noStrike" dirty="0">
                          <a:effectLst>
                            <a:outerShdw blurRad="38100" dist="38100" dir="2700000" algn="tl">
                              <a:srgbClr val="000000">
                                <a:alpha val="43137"/>
                              </a:srgbClr>
                            </a:outerShdw>
                          </a:effectLst>
                        </a:rPr>
                        <a:t>Non-Farm Non-Seasonally Adjusted Jobs</a:t>
                      </a:r>
                    </a:p>
                    <a:p>
                      <a:pPr algn="ctr" fontAlgn="ctr"/>
                      <a:r>
                        <a:rPr lang="en-US" sz="1200" u="none" strike="noStrike" dirty="0">
                          <a:effectLst>
                            <a:outerShdw blurRad="38100" dist="38100" dir="2700000" algn="tl">
                              <a:srgbClr val="000000">
                                <a:alpha val="43137"/>
                              </a:srgbClr>
                            </a:outerShdw>
                          </a:effectLst>
                        </a:rPr>
                        <a:t>August 2023 to August 2024</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chemeClr val="bg2">
                        <a:lumMod val="40000"/>
                        <a:lumOff val="60000"/>
                      </a:schemeClr>
                    </a:solidFill>
                  </a:tcPr>
                </a:tc>
                <a:tc rowSpan="2">
                  <a:txBody>
                    <a:bodyPr/>
                    <a:lstStyle/>
                    <a:p>
                      <a:pPr algn="ctr" fontAlgn="ctr"/>
                      <a:r>
                        <a:rPr lang="en-US" sz="800" u="none" strike="noStrike" dirty="0">
                          <a:effectLst>
                            <a:outerShdw blurRad="38100" dist="38100" dir="2700000" algn="tl">
                              <a:srgbClr val="000000">
                                <a:alpha val="43137"/>
                              </a:srgbClr>
                            </a:outerShdw>
                          </a:effectLst>
                        </a:rPr>
                        <a:t> </a:t>
                      </a:r>
                    </a:p>
                    <a:p>
                      <a:pPr algn="ctr" fontAlgn="ctr"/>
                      <a:r>
                        <a:rPr lang="en-US" sz="800" u="none" strike="noStrike" dirty="0">
                          <a:effectLst>
                            <a:outerShdw blurRad="38100" dist="38100" dir="2700000" algn="tl">
                              <a:srgbClr val="000000">
                                <a:alpha val="43137"/>
                              </a:srgbClr>
                            </a:outerShdw>
                          </a:effectLst>
                        </a:rPr>
                        <a:t> </a:t>
                      </a:r>
                    </a:p>
                    <a:p>
                      <a:pPr algn="ctr" fontAlgn="ctr"/>
                      <a:r>
                        <a:rPr lang="en-US" sz="800" u="none" strike="noStrike" dirty="0">
                          <a:effectLst>
                            <a:outerShdw blurRad="38100" dist="38100" dir="2700000" algn="tl">
                              <a:srgbClr val="000000">
                                <a:alpha val="43137"/>
                              </a:srgbClr>
                            </a:outerShdw>
                          </a:effectLst>
                        </a:rPr>
                        <a:t> </a:t>
                      </a:r>
                      <a:endParaRPr lang="en-US" sz="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chemeClr val="bg2">
                        <a:lumMod val="40000"/>
                        <a:lumOff val="60000"/>
                      </a:schemeClr>
                    </a:solidFill>
                  </a:tcPr>
                </a:tc>
                <a:tc>
                  <a:txBody>
                    <a:bodyPr/>
                    <a:lstStyle/>
                    <a:p>
                      <a:pPr algn="ctr" fontAlgn="b"/>
                      <a:r>
                        <a:rPr lang="en-US" sz="1200" u="none" strike="noStrike" dirty="0">
                          <a:effectLst>
                            <a:outerShdw blurRad="38100" dist="38100" dir="2700000" algn="tl">
                              <a:srgbClr val="000000">
                                <a:alpha val="43137"/>
                              </a:srgbClr>
                            </a:outerShdw>
                          </a:effectLst>
                        </a:rPr>
                        <a:t>Total Non-Farm Jobs </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chemeClr val="bg2">
                        <a:lumMod val="40000"/>
                        <a:lumOff val="60000"/>
                      </a:schemeClr>
                    </a:solidFill>
                  </a:tcPr>
                </a:tc>
                <a:tc rowSpan="2">
                  <a:txBody>
                    <a:bodyPr/>
                    <a:lstStyle/>
                    <a:p>
                      <a:pPr algn="ctr" fontAlgn="b"/>
                      <a:r>
                        <a:rPr lang="en-US" sz="1200" u="none" strike="noStrike" dirty="0">
                          <a:effectLst>
                            <a:outerShdw blurRad="38100" dist="38100" dir="2700000" algn="tl">
                              <a:srgbClr val="000000">
                                <a:alpha val="43137"/>
                              </a:srgbClr>
                            </a:outerShdw>
                          </a:effectLst>
                        </a:rPr>
                        <a:t>Total Non-Farm Jobs August 2005</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chemeClr val="bg2">
                        <a:lumMod val="40000"/>
                        <a:lumOff val="60000"/>
                      </a:schemeClr>
                    </a:solidFill>
                  </a:tcPr>
                </a:tc>
                <a:extLst>
                  <a:ext uri="{0D108BD9-81ED-4DB2-BD59-A6C34878D82A}">
                    <a16:rowId xmlns:a16="http://schemas.microsoft.com/office/drawing/2014/main" val="3689934054"/>
                  </a:ext>
                </a:extLst>
              </a:tr>
              <a:tr h="420840">
                <a:tc vMerge="1">
                  <a:txBody>
                    <a:bodyPr/>
                    <a:lstStyle/>
                    <a:p>
                      <a:endParaRPr dirty="0"/>
                    </a:p>
                  </a:txBody>
                  <a:tcPr marL="0" marR="0" marT="0" marB="0" anchor="ctr"/>
                </a:tc>
                <a:tc vMerge="1">
                  <a:txBody>
                    <a:bodyPr/>
                    <a:lstStyle/>
                    <a:p>
                      <a:endParaRPr dirty="0"/>
                    </a:p>
                  </a:txBody>
                  <a:tcPr marL="0" marR="0" marT="0" marB="0" anchor="ctr"/>
                </a:tc>
                <a:tc>
                  <a:txBody>
                    <a:bodyPr/>
                    <a:lstStyle/>
                    <a:p>
                      <a:pPr algn="ctr" fontAlgn="b"/>
                      <a:r>
                        <a:rPr lang="en-US" sz="1200" u="none" strike="noStrike" dirty="0">
                          <a:effectLst/>
                        </a:rPr>
                        <a:t>August 2024</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3473368858"/>
                  </a:ext>
                </a:extLst>
              </a:tr>
              <a:tr h="420840">
                <a:tc>
                  <a:txBody>
                    <a:bodyPr/>
                    <a:lstStyle/>
                    <a:p>
                      <a:pPr algn="ctr" fontAlgn="ctr"/>
                      <a:r>
                        <a:rPr lang="en-US" sz="1200" u="none" strike="noStrike" dirty="0">
                          <a:effectLst>
                            <a:outerShdw blurRad="38100" dist="38100" dir="2700000" algn="tl">
                              <a:srgbClr val="000000">
                                <a:alpha val="43137"/>
                              </a:srgbClr>
                            </a:outerShdw>
                          </a:effectLst>
                        </a:rPr>
                        <a:t>Professional and Business Services</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1,900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76,000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74,300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extLst>
                  <a:ext uri="{0D108BD9-81ED-4DB2-BD59-A6C34878D82A}">
                    <a16:rowId xmlns:a16="http://schemas.microsoft.com/office/drawing/2014/main" val="3070497879"/>
                  </a:ext>
                </a:extLst>
              </a:tr>
              <a:tr h="251069">
                <a:tc>
                  <a:txBody>
                    <a:bodyPr/>
                    <a:lstStyle/>
                    <a:p>
                      <a:pPr algn="ctr" fontAlgn="ctr"/>
                      <a:r>
                        <a:rPr lang="en-US" sz="1200" u="none" strike="noStrike" dirty="0">
                          <a:effectLst>
                            <a:outerShdw blurRad="38100" dist="38100" dir="2700000" algn="tl">
                              <a:srgbClr val="000000">
                                <a:alpha val="43137"/>
                              </a:srgbClr>
                            </a:outerShdw>
                          </a:effectLst>
                        </a:rPr>
                        <a:t>All Government</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1,600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68,700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103,900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118265118"/>
                  </a:ext>
                </a:extLst>
              </a:tr>
              <a:tr h="420840">
                <a:tc>
                  <a:txBody>
                    <a:bodyPr/>
                    <a:lstStyle/>
                    <a:p>
                      <a:pPr algn="ctr" fontAlgn="ctr"/>
                      <a:r>
                        <a:rPr lang="en-US" sz="1200" u="none" strike="noStrike" dirty="0">
                          <a:effectLst>
                            <a:outerShdw blurRad="38100" dist="38100" dir="2700000" algn="tl">
                              <a:srgbClr val="000000">
                                <a:alpha val="43137"/>
                              </a:srgbClr>
                            </a:outerShdw>
                          </a:effectLst>
                        </a:rPr>
                        <a:t>Health Care and Social Assistance</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1,200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77,800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62,200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extLst>
                  <a:ext uri="{0D108BD9-81ED-4DB2-BD59-A6C34878D82A}">
                    <a16:rowId xmlns:a16="http://schemas.microsoft.com/office/drawing/2014/main" val="1586887187"/>
                  </a:ext>
                </a:extLst>
              </a:tr>
              <a:tr h="251069">
                <a:tc>
                  <a:txBody>
                    <a:bodyPr/>
                    <a:lstStyle/>
                    <a:p>
                      <a:pPr algn="ctr" fontAlgn="ctr"/>
                      <a:r>
                        <a:rPr lang="en-US" sz="1200" u="none" strike="noStrike" dirty="0">
                          <a:effectLst>
                            <a:outerShdw blurRad="38100" dist="38100" dir="2700000" algn="tl">
                              <a:srgbClr val="000000">
                                <a:alpha val="43137"/>
                              </a:srgbClr>
                            </a:outerShdw>
                          </a:effectLst>
                        </a:rPr>
                        <a:t>All Others</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900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25,400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23,600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3465474801"/>
                  </a:ext>
                </a:extLst>
              </a:tr>
              <a:tr h="420840">
                <a:tc>
                  <a:txBody>
                    <a:bodyPr/>
                    <a:lstStyle/>
                    <a:p>
                      <a:pPr algn="ctr" fontAlgn="ctr"/>
                      <a:r>
                        <a:rPr lang="en-US" sz="1200" u="none" strike="noStrike" dirty="0">
                          <a:effectLst>
                            <a:outerShdw blurRad="38100" dist="38100" dir="2700000" algn="tl">
                              <a:srgbClr val="000000">
                                <a:alpha val="43137"/>
                              </a:srgbClr>
                            </a:outerShdw>
                          </a:effectLst>
                        </a:rPr>
                        <a:t>Transportation, Warehousing &amp; Utilities</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800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28,900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28,000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extLst>
                  <a:ext uri="{0D108BD9-81ED-4DB2-BD59-A6C34878D82A}">
                    <a16:rowId xmlns:a16="http://schemas.microsoft.com/office/drawing/2014/main" val="1191482774"/>
                  </a:ext>
                </a:extLst>
              </a:tr>
              <a:tr h="251069">
                <a:tc>
                  <a:txBody>
                    <a:bodyPr/>
                    <a:lstStyle/>
                    <a:p>
                      <a:pPr algn="ctr" fontAlgn="ctr"/>
                      <a:r>
                        <a:rPr lang="en-US" sz="1200" u="none" strike="noStrike" dirty="0">
                          <a:effectLst>
                            <a:outerShdw blurRad="38100" dist="38100" dir="2700000" algn="tl">
                              <a:srgbClr val="000000">
                                <a:alpha val="43137"/>
                              </a:srgbClr>
                            </a:outerShdw>
                          </a:effectLst>
                        </a:rPr>
                        <a:t>Financial Activities</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29,600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33,300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19238867"/>
                  </a:ext>
                </a:extLst>
              </a:tr>
              <a:tr h="251069">
                <a:tc>
                  <a:txBody>
                    <a:bodyPr/>
                    <a:lstStyle/>
                    <a:p>
                      <a:pPr algn="ctr" fontAlgn="ctr"/>
                      <a:r>
                        <a:rPr lang="en-US" sz="1200" u="none" strike="noStrike" dirty="0">
                          <a:effectLst>
                            <a:outerShdw blurRad="38100" dist="38100" dir="2700000" algn="tl">
                              <a:srgbClr val="000000">
                                <a:alpha val="43137"/>
                              </a:srgbClr>
                            </a:outerShdw>
                          </a:effectLst>
                        </a:rPr>
                        <a:t>Wholesale Trade</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22,000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26,300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extLst>
                  <a:ext uri="{0D108BD9-81ED-4DB2-BD59-A6C34878D82A}">
                    <a16:rowId xmlns:a16="http://schemas.microsoft.com/office/drawing/2014/main" val="4168022394"/>
                  </a:ext>
                </a:extLst>
              </a:tr>
              <a:tr h="334760">
                <a:tc>
                  <a:txBody>
                    <a:bodyPr/>
                    <a:lstStyle/>
                    <a:p>
                      <a:pPr algn="ctr" fontAlgn="ctr"/>
                      <a:r>
                        <a:rPr lang="en-US" sz="1200" u="none" strike="noStrike" dirty="0">
                          <a:effectLst>
                            <a:outerShdw blurRad="38100" dist="38100" dir="2700000" algn="tl">
                              <a:srgbClr val="000000">
                                <a:alpha val="43137"/>
                              </a:srgbClr>
                            </a:outerShdw>
                          </a:effectLst>
                        </a:rPr>
                        <a:t>Mining</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3,200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8,500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2910531835"/>
                  </a:ext>
                </a:extLst>
              </a:tr>
              <a:tr h="420840">
                <a:tc>
                  <a:txBody>
                    <a:bodyPr/>
                    <a:lstStyle/>
                    <a:p>
                      <a:pPr algn="ctr" fontAlgn="ctr"/>
                      <a:r>
                        <a:rPr lang="en-US" sz="1200" u="none" strike="noStrike" dirty="0">
                          <a:effectLst>
                            <a:outerShdw blurRad="38100" dist="38100" dir="2700000" algn="tl">
                              <a:srgbClr val="000000">
                                <a:alpha val="43137"/>
                              </a:srgbClr>
                            </a:outerShdw>
                          </a:effectLst>
                        </a:rPr>
                        <a:t>Private Educational Services</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-200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32,000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18,800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extLst>
                  <a:ext uri="{0D108BD9-81ED-4DB2-BD59-A6C34878D82A}">
                    <a16:rowId xmlns:a16="http://schemas.microsoft.com/office/drawing/2014/main" val="2623898805"/>
                  </a:ext>
                </a:extLst>
              </a:tr>
              <a:tr h="334760">
                <a:tc>
                  <a:txBody>
                    <a:bodyPr/>
                    <a:lstStyle/>
                    <a:p>
                      <a:pPr algn="ctr" fontAlgn="ctr"/>
                      <a:r>
                        <a:rPr lang="en-US" sz="1200" u="none" strike="noStrike" dirty="0">
                          <a:effectLst>
                            <a:outerShdw blurRad="38100" dist="38100" dir="2700000" algn="tl">
                              <a:srgbClr val="000000">
                                <a:alpha val="43137"/>
                              </a:srgbClr>
                            </a:outerShdw>
                          </a:effectLst>
                        </a:rPr>
                        <a:t>Manufacturing</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29,500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41,500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2485058040"/>
                  </a:ext>
                </a:extLst>
              </a:tr>
              <a:tr h="251069">
                <a:tc>
                  <a:txBody>
                    <a:bodyPr/>
                    <a:lstStyle/>
                    <a:p>
                      <a:pPr algn="ctr" fontAlgn="ctr"/>
                      <a:r>
                        <a:rPr lang="en-US" sz="1200" u="none" strike="noStrike" dirty="0">
                          <a:effectLst>
                            <a:outerShdw blurRad="38100" dist="38100" dir="2700000" algn="tl">
                              <a:srgbClr val="000000">
                                <a:alpha val="43137"/>
                              </a:srgbClr>
                            </a:outerShdw>
                          </a:effectLst>
                        </a:rPr>
                        <a:t>Information</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-700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6,500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10,500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extLst>
                  <a:ext uri="{0D108BD9-81ED-4DB2-BD59-A6C34878D82A}">
                    <a16:rowId xmlns:a16="http://schemas.microsoft.com/office/drawing/2014/main" val="1681226296"/>
                  </a:ext>
                </a:extLst>
              </a:tr>
              <a:tr h="251069">
                <a:tc>
                  <a:txBody>
                    <a:bodyPr/>
                    <a:lstStyle/>
                    <a:p>
                      <a:pPr algn="ctr" fontAlgn="ctr"/>
                      <a:r>
                        <a:rPr lang="en-US" sz="1200" u="none" strike="noStrike" dirty="0">
                          <a:effectLst>
                            <a:outerShdw blurRad="38100" dist="38100" dir="2700000" algn="tl">
                              <a:srgbClr val="000000">
                                <a:alpha val="43137"/>
                              </a:srgbClr>
                            </a:outerShdw>
                          </a:effectLst>
                        </a:rPr>
                        <a:t>Construction</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-1,000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28,200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30,100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3583131509"/>
                  </a:ext>
                </a:extLst>
              </a:tr>
              <a:tr h="251069">
                <a:tc>
                  <a:txBody>
                    <a:bodyPr/>
                    <a:lstStyle/>
                    <a:p>
                      <a:pPr algn="ctr" fontAlgn="ctr"/>
                      <a:r>
                        <a:rPr lang="en-US" sz="1200" u="none" strike="noStrike" dirty="0">
                          <a:effectLst>
                            <a:outerShdw blurRad="38100" dist="38100" dir="2700000" algn="tl">
                              <a:srgbClr val="000000">
                                <a:alpha val="43137"/>
                              </a:srgbClr>
                            </a:outerShdw>
                          </a:effectLst>
                        </a:rPr>
                        <a:t>Retail Trade</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-1,500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a:effectLst>
                            <a:outerShdw blurRad="38100" dist="38100" dir="2700000" algn="tl">
                              <a:srgbClr val="000000">
                                <a:alpha val="43137"/>
                              </a:srgbClr>
                            </a:outerShdw>
                          </a:effectLst>
                        </a:rPr>
                        <a:t>56,000</a:t>
                      </a:r>
                      <a:endParaRPr lang="en-US" sz="1200" b="0"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tc>
                  <a:txBody>
                    <a:bodyPr/>
                    <a:lstStyle/>
                    <a:p>
                      <a:pPr algn="ctr" fontAlgn="ctr"/>
                      <a:r>
                        <a:rPr lang="en-US" sz="1200" u="none" strike="noStrike" dirty="0">
                          <a:effectLst>
                            <a:outerShdw blurRad="38100" dist="38100" dir="2700000" algn="tl">
                              <a:srgbClr val="000000">
                                <a:alpha val="43137"/>
                              </a:srgbClr>
                            </a:outerShdw>
                          </a:effectLst>
                        </a:rPr>
                        <a:t>67,500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tc>
                <a:extLst>
                  <a:ext uri="{0D108BD9-81ED-4DB2-BD59-A6C34878D82A}">
                    <a16:rowId xmlns:a16="http://schemas.microsoft.com/office/drawing/2014/main" val="136813779"/>
                  </a:ext>
                </a:extLst>
              </a:tr>
              <a:tr h="251069">
                <a:tc>
                  <a:txBody>
                    <a:bodyPr/>
                    <a:lstStyle/>
                    <a:p>
                      <a:pPr algn="ctr" fontAlgn="ctr"/>
                      <a:r>
                        <a:rPr lang="en-US" sz="1200" u="none" strike="noStrike" dirty="0">
                          <a:effectLst>
                            <a:outerShdw blurRad="38100" dist="38100" dir="2700000" algn="tl">
                              <a:srgbClr val="000000">
                                <a:alpha val="43137"/>
                              </a:srgbClr>
                            </a:outerShdw>
                          </a:effectLst>
                        </a:rPr>
                        <a:t>Leisure and Hospitality</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-3,400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78,000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u="none" strike="noStrike" dirty="0">
                          <a:effectLst>
                            <a:outerShdw blurRad="38100" dist="38100" dir="2700000" algn="tl">
                              <a:srgbClr val="000000">
                                <a:alpha val="43137"/>
                              </a:srgbClr>
                            </a:outerShdw>
                          </a:effectLst>
                        </a:rPr>
                        <a:t>86,000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2056691242"/>
                  </a:ext>
                </a:extLst>
              </a:tr>
              <a:tr h="251069">
                <a:tc>
                  <a:txBody>
                    <a:bodyPr/>
                    <a:lstStyle/>
                    <a:p>
                      <a:pPr algn="ctr" fontAlgn="ctr"/>
                      <a:r>
                        <a:rPr lang="en-US" sz="1200" u="none" strike="noStrike" dirty="0">
                          <a:effectLst>
                            <a:outerShdw blurRad="38100" dist="38100" dir="2700000" algn="tl">
                              <a:srgbClr val="000000">
                                <a:alpha val="43137"/>
                              </a:srgbClr>
                            </a:outerShdw>
                          </a:effectLst>
                        </a:rPr>
                        <a:t>Total Change</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outerShdw blurRad="38100" dist="38100" dir="2700000" algn="tl">
                              <a:srgbClr val="000000">
                                <a:alpha val="43137"/>
                              </a:srgbClr>
                            </a:outerShdw>
                          </a:effectLst>
                        </a:rPr>
                        <a:t>-400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outerShdw blurRad="38100" dist="38100" dir="2700000" algn="tl">
                              <a:srgbClr val="000000">
                                <a:alpha val="43137"/>
                              </a:srgbClr>
                            </a:outerShdw>
                          </a:effectLst>
                        </a:rPr>
                        <a:t>561,800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outerShdw blurRad="38100" dist="38100" dir="2700000" algn="tl">
                              <a:srgbClr val="000000">
                                <a:alpha val="43137"/>
                              </a:srgbClr>
                            </a:outerShdw>
                          </a:effectLst>
                        </a:rPr>
                        <a:t>614,500</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595877860"/>
                  </a:ext>
                </a:extLst>
              </a:tr>
            </a:tbl>
          </a:graphicData>
        </a:graphic>
      </p:graphicFrame>
    </p:spTree>
    <p:extLst>
      <p:ext uri="{BB962C8B-B14F-4D97-AF65-F5344CB8AC3E}">
        <p14:creationId xmlns:p14="http://schemas.microsoft.com/office/powerpoint/2010/main" val="268964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AA2F-ACCE-435D-A886-C8FA57EC8FD9}"/>
              </a:ext>
            </a:extLst>
          </p:cNvPr>
          <p:cNvSpPr>
            <a:spLocks noGrp="1"/>
          </p:cNvSpPr>
          <p:nvPr>
            <p:ph type="title"/>
          </p:nvPr>
        </p:nvSpPr>
        <p:spPr>
          <a:xfrm>
            <a:off x="1219201" y="197894"/>
            <a:ext cx="9905998" cy="679930"/>
          </a:xfrm>
        </p:spPr>
        <p:txBody>
          <a:bodyPr>
            <a:normAutofit fontScale="90000"/>
          </a:bodyPr>
          <a:lstStyle/>
          <a:p>
            <a:pPr algn="ctr"/>
            <a:r>
              <a:rPr lang="en-US" sz="1800" b="1" dirty="0">
                <a:effectLst>
                  <a:outerShdw blurRad="38100" dist="38100" dir="2700000" algn="tl">
                    <a:srgbClr val="000000">
                      <a:alpha val="43137"/>
                    </a:srgbClr>
                  </a:outerShdw>
                </a:effectLst>
              </a:rPr>
              <a:t>GDP Measured in Inflation Adjusted $ for the New Orleans MSA:</a:t>
            </a:r>
            <a:br>
              <a:rPr lang="en-US" sz="1800" b="1" dirty="0">
                <a:effectLst>
                  <a:outerShdw blurRad="38100" dist="38100" dir="2700000" algn="tl">
                    <a:srgbClr val="000000">
                      <a:alpha val="43137"/>
                    </a:srgbClr>
                  </a:outerShdw>
                </a:effectLst>
              </a:rPr>
            </a:br>
            <a:r>
              <a:rPr lang="en-US" sz="1800" b="1" dirty="0">
                <a:effectLst>
                  <a:outerShdw blurRad="38100" dist="38100" dir="2700000" algn="tl">
                    <a:srgbClr val="000000">
                      <a:alpha val="43137"/>
                    </a:srgbClr>
                  </a:outerShdw>
                </a:effectLst>
              </a:rPr>
              <a:t>Value of Aggregate $ output Reflects </a:t>
            </a:r>
            <a:br>
              <a:rPr lang="en-US" sz="1800" b="1" dirty="0">
                <a:effectLst>
                  <a:outerShdw blurRad="38100" dist="38100" dir="2700000" algn="tl">
                    <a:srgbClr val="000000">
                      <a:alpha val="43137"/>
                    </a:srgbClr>
                  </a:outerShdw>
                </a:effectLst>
              </a:rPr>
            </a:br>
            <a:r>
              <a:rPr lang="en-US" sz="1800" b="1" dirty="0">
                <a:solidFill>
                  <a:srgbClr val="FF0000"/>
                </a:solidFill>
                <a:effectLst>
                  <a:outerShdw blurRad="38100" dist="38100" dir="2700000" algn="tl">
                    <a:srgbClr val="000000">
                      <a:alpha val="43137"/>
                    </a:srgbClr>
                  </a:outerShdw>
                </a:effectLst>
              </a:rPr>
              <a:t>Greater Reliance on Industries Producing Lower Value output</a:t>
            </a:r>
          </a:p>
        </p:txBody>
      </p:sp>
      <p:graphicFrame>
        <p:nvGraphicFramePr>
          <p:cNvPr id="5" name="Content Placeholder 4">
            <a:extLst>
              <a:ext uri="{FF2B5EF4-FFF2-40B4-BE49-F238E27FC236}">
                <a16:creationId xmlns:a16="http://schemas.microsoft.com/office/drawing/2014/main" id="{5490A623-5E1D-2024-17AB-4D715AC7FEB6}"/>
              </a:ext>
            </a:extLst>
          </p:cNvPr>
          <p:cNvGraphicFramePr>
            <a:graphicFrameLocks noGrp="1"/>
          </p:cNvGraphicFramePr>
          <p:nvPr>
            <p:ph sz="half" idx="1"/>
            <p:extLst>
              <p:ext uri="{D42A27DB-BD31-4B8C-83A1-F6EECF244321}">
                <p14:modId xmlns:p14="http://schemas.microsoft.com/office/powerpoint/2010/main" val="4139241048"/>
              </p:ext>
            </p:extLst>
          </p:nvPr>
        </p:nvGraphicFramePr>
        <p:xfrm>
          <a:off x="978408" y="1162050"/>
          <a:ext cx="5266944" cy="48364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E2930C5F-A9BB-165E-8BD8-FA630C09457B}"/>
              </a:ext>
            </a:extLst>
          </p:cNvPr>
          <p:cNvGraphicFramePr>
            <a:graphicFrameLocks noGrp="1"/>
          </p:cNvGraphicFramePr>
          <p:nvPr>
            <p:ph sz="half" idx="2"/>
            <p:extLst>
              <p:ext uri="{D42A27DB-BD31-4B8C-83A1-F6EECF244321}">
                <p14:modId xmlns:p14="http://schemas.microsoft.com/office/powerpoint/2010/main" val="1070179470"/>
              </p:ext>
            </p:extLst>
          </p:nvPr>
        </p:nvGraphicFramePr>
        <p:xfrm>
          <a:off x="6309360" y="1162050"/>
          <a:ext cx="5193792" cy="4836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31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4B756-8BC9-FEF9-64DC-4CB567634CB5}"/>
              </a:ext>
            </a:extLst>
          </p:cNvPr>
          <p:cNvSpPr>
            <a:spLocks noGrp="1"/>
          </p:cNvSpPr>
          <p:nvPr>
            <p:ph idx="1"/>
          </p:nvPr>
        </p:nvSpPr>
        <p:spPr>
          <a:xfrm>
            <a:off x="1141412" y="832104"/>
            <a:ext cx="9905999" cy="4959097"/>
          </a:xfrm>
          <a:solidFill>
            <a:schemeClr val="bg1"/>
          </a:solidFill>
        </p:spPr>
        <p:txBody>
          <a:bodyPr/>
          <a:lstStyle/>
          <a:p>
            <a:pPr marL="0" indent="0" algn="ctr">
              <a:buNone/>
            </a:pPr>
            <a:endParaRPr lang="en-US" dirty="0"/>
          </a:p>
          <a:p>
            <a:pPr marL="0" indent="0" algn="ctr">
              <a:buNone/>
            </a:pPr>
            <a:endParaRPr lang="en-US" dirty="0"/>
          </a:p>
          <a:p>
            <a:pPr marL="0" indent="0" algn="ctr">
              <a:buNone/>
            </a:pPr>
            <a:r>
              <a:rPr lang="en-US" sz="3600" dirty="0"/>
              <a:t>Current Job Levels for Jefferson, Orleans </a:t>
            </a:r>
          </a:p>
          <a:p>
            <a:pPr marL="0" indent="0" algn="ctr">
              <a:buNone/>
            </a:pPr>
            <a:r>
              <a:rPr lang="en-US" sz="3600" dirty="0"/>
              <a:t>and St. Tammany Parishes</a:t>
            </a:r>
          </a:p>
          <a:p>
            <a:pPr marL="0" indent="0" algn="ctr">
              <a:buNone/>
            </a:pPr>
            <a:r>
              <a:rPr lang="en-US" sz="2000" dirty="0"/>
              <a:t>Source: Quarterly Census of Employment and Wages</a:t>
            </a:r>
          </a:p>
          <a:p>
            <a:pPr marL="0" indent="0" algn="ctr">
              <a:buNone/>
            </a:pPr>
            <a:r>
              <a:rPr lang="en-US" sz="2000" dirty="0"/>
              <a:t>Bureau of Labor Statistics</a:t>
            </a:r>
          </a:p>
        </p:txBody>
      </p:sp>
    </p:spTree>
    <p:extLst>
      <p:ext uri="{BB962C8B-B14F-4D97-AF65-F5344CB8AC3E}">
        <p14:creationId xmlns:p14="http://schemas.microsoft.com/office/powerpoint/2010/main" val="2188935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919ABC3-8A4B-6D50-031F-977676FC18A1}"/>
              </a:ext>
            </a:extLst>
          </p:cNvPr>
          <p:cNvSpPr>
            <a:spLocks noGrp="1"/>
          </p:cNvSpPr>
          <p:nvPr>
            <p:ph idx="1"/>
          </p:nvPr>
        </p:nvSpPr>
        <p:spPr/>
        <p:txBody>
          <a:bodyPr/>
          <a:lstStyle/>
          <a:p>
            <a:endParaRPr lang="en-US"/>
          </a:p>
        </p:txBody>
      </p:sp>
      <p:graphicFrame>
        <p:nvGraphicFramePr>
          <p:cNvPr id="8" name="Chart 7">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186236310"/>
              </p:ext>
            </p:extLst>
          </p:nvPr>
        </p:nvGraphicFramePr>
        <p:xfrm>
          <a:off x="93306" y="0"/>
          <a:ext cx="12098694"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7369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3AE04-07C9-6FEA-1FC1-98DC1CD1FDCC}"/>
              </a:ext>
            </a:extLst>
          </p:cNvPr>
          <p:cNvSpPr>
            <a:spLocks noGrp="1"/>
          </p:cNvSpPr>
          <p:nvPr>
            <p:ph type="title"/>
          </p:nvPr>
        </p:nvSpPr>
        <p:spPr>
          <a:xfrm>
            <a:off x="1150621" y="292235"/>
            <a:ext cx="9905998" cy="542770"/>
          </a:xfrm>
        </p:spPr>
        <p:txBody>
          <a:bodyPr>
            <a:normAutofit fontScale="90000"/>
          </a:bodyPr>
          <a:lstStyle/>
          <a:p>
            <a:pPr algn="ctr"/>
            <a:r>
              <a:rPr lang="en-US" dirty="0">
                <a:solidFill>
                  <a:schemeClr val="bg1"/>
                </a:solidFill>
                <a:effectLst>
                  <a:outerShdw blurRad="38100" dist="38100" dir="2700000" algn="tl">
                    <a:srgbClr val="000000">
                      <a:alpha val="43137"/>
                    </a:srgbClr>
                  </a:outerShdw>
                </a:effectLst>
              </a:rPr>
              <a:t>Key Parish Job Levels</a:t>
            </a:r>
          </a:p>
        </p:txBody>
      </p:sp>
      <p:sp>
        <p:nvSpPr>
          <p:cNvPr id="11" name="TextBox 10">
            <a:extLst>
              <a:ext uri="{FF2B5EF4-FFF2-40B4-BE49-F238E27FC236}">
                <a16:creationId xmlns:a16="http://schemas.microsoft.com/office/drawing/2014/main" id="{7D09E05D-7495-79FE-31B9-2784298C07E7}"/>
              </a:ext>
            </a:extLst>
          </p:cNvPr>
          <p:cNvSpPr txBox="1"/>
          <p:nvPr/>
        </p:nvSpPr>
        <p:spPr>
          <a:xfrm>
            <a:off x="3287268" y="939070"/>
            <a:ext cx="6103620" cy="676467"/>
          </a:xfrm>
          <a:prstGeom prst="rect">
            <a:avLst/>
          </a:prstGeom>
          <a:noFill/>
        </p:spPr>
        <p:txBody>
          <a:bodyPr wrap="square">
            <a:spAutoFit/>
          </a:bodyPr>
          <a:lstStyle/>
          <a:p>
            <a:pPr marL="0" marR="0">
              <a:lnSpc>
                <a:spcPct val="107000"/>
              </a:lnSpc>
              <a:spcBef>
                <a:spcPts val="0"/>
              </a:spcBef>
              <a:spcAft>
                <a:spcPts val="800"/>
              </a:spcAft>
            </a:pP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Source: Quarterly Census of Employment and Wages, Bureau of Labor Statistics, Actual Data, January 2007- March 2024, Model Estimates, April to August 2024, Systems Solutions Consulting</a:t>
            </a:r>
            <a:endParaRPr lang="en-US" sz="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00000000-0008-0000-1000-00004560E401}"/>
              </a:ext>
            </a:extLst>
          </p:cNvPr>
          <p:cNvGraphicFramePr>
            <a:graphicFrameLocks/>
          </p:cNvGraphicFramePr>
          <p:nvPr>
            <p:extLst>
              <p:ext uri="{D42A27DB-BD31-4B8C-83A1-F6EECF244321}">
                <p14:modId xmlns:p14="http://schemas.microsoft.com/office/powerpoint/2010/main" val="440518463"/>
              </p:ext>
            </p:extLst>
          </p:nvPr>
        </p:nvGraphicFramePr>
        <p:xfrm>
          <a:off x="0" y="1691609"/>
          <a:ext cx="6088381" cy="5004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1000-00004760E401}"/>
              </a:ext>
            </a:extLst>
          </p:cNvPr>
          <p:cNvGraphicFramePr>
            <a:graphicFrameLocks/>
          </p:cNvGraphicFramePr>
          <p:nvPr>
            <p:extLst>
              <p:ext uri="{D42A27DB-BD31-4B8C-83A1-F6EECF244321}">
                <p14:modId xmlns:p14="http://schemas.microsoft.com/office/powerpoint/2010/main" val="524120577"/>
              </p:ext>
            </p:extLst>
          </p:nvPr>
        </p:nvGraphicFramePr>
        <p:xfrm>
          <a:off x="6103621" y="1719602"/>
          <a:ext cx="6016844" cy="49761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9059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0E5D-D5A0-AA11-FE67-E902A77C88F7}"/>
              </a:ext>
            </a:extLst>
          </p:cNvPr>
          <p:cNvSpPr>
            <a:spLocks noGrp="1"/>
          </p:cNvSpPr>
          <p:nvPr>
            <p:ph type="title"/>
          </p:nvPr>
        </p:nvSpPr>
        <p:spPr>
          <a:xfrm>
            <a:off x="1141410" y="289334"/>
            <a:ext cx="9905998" cy="542770"/>
          </a:xfrm>
        </p:spPr>
        <p:txBody>
          <a:bodyPr>
            <a:normAutofit fontScale="90000"/>
          </a:bodyPr>
          <a:lstStyle/>
          <a:p>
            <a:pPr algn="ctr"/>
            <a:r>
              <a:rPr lang="en-US" dirty="0">
                <a:solidFill>
                  <a:schemeClr val="bg1"/>
                </a:solidFill>
                <a:effectLst>
                  <a:outerShdw blurRad="38100" dist="38100" dir="2700000" algn="tl">
                    <a:srgbClr val="000000">
                      <a:alpha val="43137"/>
                    </a:srgbClr>
                  </a:outerShdw>
                </a:effectLst>
              </a:rPr>
              <a:t>Key Parish Job Levels</a:t>
            </a:r>
            <a:endParaRPr lang="en-US" dirty="0"/>
          </a:p>
        </p:txBody>
      </p:sp>
      <p:sp>
        <p:nvSpPr>
          <p:cNvPr id="4" name="Content Placeholder 3">
            <a:extLst>
              <a:ext uri="{FF2B5EF4-FFF2-40B4-BE49-F238E27FC236}">
                <a16:creationId xmlns:a16="http://schemas.microsoft.com/office/drawing/2014/main" id="{0DA48C51-774D-0AAE-42A3-7498F10F617B}"/>
              </a:ext>
            </a:extLst>
          </p:cNvPr>
          <p:cNvSpPr>
            <a:spLocks noGrp="1"/>
          </p:cNvSpPr>
          <p:nvPr>
            <p:ph sz="half" idx="2"/>
          </p:nvPr>
        </p:nvSpPr>
        <p:spPr>
          <a:xfrm>
            <a:off x="6245352" y="1893762"/>
            <a:ext cx="4802059" cy="4105822"/>
          </a:xfrm>
        </p:spPr>
        <p:style>
          <a:lnRef idx="1">
            <a:schemeClr val="dk1"/>
          </a:lnRef>
          <a:fillRef idx="2">
            <a:schemeClr val="dk1"/>
          </a:fillRef>
          <a:effectRef idx="1">
            <a:schemeClr val="dk1"/>
          </a:effectRef>
          <a:fontRef idx="minor">
            <a:schemeClr val="dk1"/>
          </a:fontRef>
        </p:style>
        <p:txBody>
          <a:bodyPr>
            <a:normAutofit/>
          </a:bodyPr>
          <a:lstStyle/>
          <a:p>
            <a:pPr>
              <a:buFont typeface="Wingdings" panose="05000000000000000000" pitchFamily="2" charset="2"/>
              <a:buChar char="q"/>
            </a:pPr>
            <a:r>
              <a:rPr lang="en-US" dirty="0"/>
              <a:t> </a:t>
            </a:r>
            <a:r>
              <a:rPr lang="en-US" sz="1800" dirty="0">
                <a:solidFill>
                  <a:schemeClr val="bg1"/>
                </a:solidFill>
              </a:rPr>
              <a:t>St. Tammany  QCEW job level in September  2022 had recovered all pre-Covid 19 lock-down jobs. August 2024 estimated job level was 5,800 greater than the pre-Covid February 2020 level.</a:t>
            </a:r>
          </a:p>
          <a:p>
            <a:pPr>
              <a:buFont typeface="Wingdings" panose="05000000000000000000" pitchFamily="2" charset="2"/>
              <a:buChar char="q"/>
            </a:pPr>
            <a:r>
              <a:rPr lang="en-US" sz="1800" dirty="0">
                <a:solidFill>
                  <a:schemeClr val="bg1"/>
                </a:solidFill>
              </a:rPr>
              <a:t>Orleans Parish, as of August 2024, was still down by 15,800 QCEW jobs below the pre-Covid February 2020 level.</a:t>
            </a:r>
          </a:p>
          <a:p>
            <a:pPr>
              <a:buFont typeface="Wingdings" panose="05000000000000000000" pitchFamily="2" charset="2"/>
              <a:buChar char="q"/>
            </a:pPr>
            <a:r>
              <a:rPr lang="en-US" sz="1800" dirty="0">
                <a:solidFill>
                  <a:schemeClr val="bg1"/>
                </a:solidFill>
              </a:rPr>
              <a:t> Jefferson Parish, as of August 2024, was down by 9,000 QCEW jobs below the pre-Covid February 2020 Level.</a:t>
            </a:r>
          </a:p>
        </p:txBody>
      </p:sp>
      <p:sp>
        <p:nvSpPr>
          <p:cNvPr id="6" name="TextBox 5">
            <a:extLst>
              <a:ext uri="{FF2B5EF4-FFF2-40B4-BE49-F238E27FC236}">
                <a16:creationId xmlns:a16="http://schemas.microsoft.com/office/drawing/2014/main" id="{4123CA2F-0915-4DAB-6B5B-2141B8C46410}"/>
              </a:ext>
            </a:extLst>
          </p:cNvPr>
          <p:cNvSpPr txBox="1"/>
          <p:nvPr/>
        </p:nvSpPr>
        <p:spPr>
          <a:xfrm>
            <a:off x="3243834" y="984844"/>
            <a:ext cx="6103620" cy="446597"/>
          </a:xfrm>
          <a:prstGeom prst="rect">
            <a:avLst/>
          </a:prstGeom>
          <a:noFill/>
        </p:spPr>
        <p:txBody>
          <a:bodyPr wrap="square">
            <a:spAutoFit/>
          </a:bodyPr>
          <a:lstStyle/>
          <a:p>
            <a:pPr marL="0" marR="0">
              <a:lnSpc>
                <a:spcPct val="107000"/>
              </a:lnSpc>
              <a:spcBef>
                <a:spcPts val="0"/>
              </a:spcBef>
              <a:spcAft>
                <a:spcPts val="800"/>
              </a:spcAft>
            </a:pPr>
            <a:r>
              <a:rPr lang="en-US" sz="1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Source: Quarterly Census of Employment and Wages, Bureau of Labor Statistics, Actual Data, January 2007- December 2023 Model Estimates, January 2024 to June 2024, </a:t>
            </a:r>
            <a:r>
              <a:rPr lang="en-US" sz="11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Systems</a:t>
            </a:r>
            <a:r>
              <a:rPr lang="en-US" sz="1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Solutions Consulting</a:t>
            </a:r>
          </a:p>
        </p:txBody>
      </p:sp>
      <p:graphicFrame>
        <p:nvGraphicFramePr>
          <p:cNvPr id="7" name="Content Placeholder 6">
            <a:extLst>
              <a:ext uri="{FF2B5EF4-FFF2-40B4-BE49-F238E27FC236}">
                <a16:creationId xmlns:a16="http://schemas.microsoft.com/office/drawing/2014/main" id="{00000000-0008-0000-1000-00004660E401}"/>
              </a:ext>
            </a:extLst>
          </p:cNvPr>
          <p:cNvGraphicFramePr>
            <a:graphicFrameLocks noGrp="1"/>
          </p:cNvGraphicFramePr>
          <p:nvPr>
            <p:ph sz="half" idx="1"/>
            <p:extLst>
              <p:ext uri="{D42A27DB-BD31-4B8C-83A1-F6EECF244321}">
                <p14:modId xmlns:p14="http://schemas.microsoft.com/office/powerpoint/2010/main" val="4042539429"/>
              </p:ext>
            </p:extLst>
          </p:nvPr>
        </p:nvGraphicFramePr>
        <p:xfrm>
          <a:off x="671804" y="1893762"/>
          <a:ext cx="5573549" cy="4105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46897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4B756-8BC9-FEF9-64DC-4CB567634CB5}"/>
              </a:ext>
            </a:extLst>
          </p:cNvPr>
          <p:cNvSpPr>
            <a:spLocks noGrp="1"/>
          </p:cNvSpPr>
          <p:nvPr>
            <p:ph idx="1"/>
          </p:nvPr>
        </p:nvSpPr>
        <p:spPr>
          <a:xfrm>
            <a:off x="1141412" y="832104"/>
            <a:ext cx="9905999" cy="4959097"/>
          </a:xfrm>
          <a:solidFill>
            <a:schemeClr val="bg1"/>
          </a:solidFill>
        </p:spPr>
        <p:txBody>
          <a:bodyPr/>
          <a:lstStyle/>
          <a:p>
            <a:pPr marL="0" indent="0" algn="ctr">
              <a:buNone/>
            </a:pPr>
            <a:endParaRPr lang="en-US" dirty="0"/>
          </a:p>
          <a:p>
            <a:pPr marL="0" indent="0" algn="ctr">
              <a:buNone/>
            </a:pPr>
            <a:endParaRPr lang="en-US" dirty="0"/>
          </a:p>
          <a:p>
            <a:pPr marL="0" indent="0" algn="ctr">
              <a:buNone/>
            </a:pPr>
            <a:r>
              <a:rPr lang="en-US" sz="3600" dirty="0"/>
              <a:t>Population Levels Labor Market Area 1</a:t>
            </a:r>
          </a:p>
          <a:p>
            <a:pPr marL="0" indent="0" algn="ctr">
              <a:lnSpc>
                <a:spcPct val="100000"/>
              </a:lnSpc>
              <a:buNone/>
            </a:pPr>
            <a:r>
              <a:rPr lang="en-US" sz="2000" dirty="0">
                <a:effectLst>
                  <a:outerShdw blurRad="38100" dist="38100" dir="2700000" algn="tl">
                    <a:srgbClr val="000000">
                      <a:alpha val="43137"/>
                    </a:srgbClr>
                  </a:outerShdw>
                </a:effectLst>
              </a:rPr>
              <a:t>Source: U.S. Census Bureau</a:t>
            </a:r>
          </a:p>
          <a:p>
            <a:pPr marL="0" indent="0" algn="ctr">
              <a:lnSpc>
                <a:spcPct val="100000"/>
              </a:lnSpc>
              <a:buNone/>
            </a:pPr>
            <a:r>
              <a:rPr lang="en-US" sz="2000" dirty="0">
                <a:effectLst>
                  <a:outerShdw blurRad="38100" dist="38100" dir="2700000" algn="tl">
                    <a:srgbClr val="000000">
                      <a:alpha val="43137"/>
                    </a:srgbClr>
                  </a:outerShdw>
                </a:effectLst>
              </a:rPr>
              <a:t>And </a:t>
            </a:r>
            <a:r>
              <a:rPr lang="en-US" sz="2000" i="1" dirty="0">
                <a:effectLst>
                  <a:outerShdw blurRad="38100" dist="38100" dir="2700000" algn="tl">
                    <a:srgbClr val="000000">
                      <a:alpha val="43137"/>
                    </a:srgbClr>
                  </a:outerShdw>
                </a:effectLst>
              </a:rPr>
              <a:t>Systems</a:t>
            </a:r>
            <a:r>
              <a:rPr lang="en-US" sz="2000" dirty="0">
                <a:effectLst>
                  <a:outerShdw blurRad="38100" dist="38100" dir="2700000" algn="tl">
                    <a:srgbClr val="000000">
                      <a:alpha val="43137"/>
                    </a:srgbClr>
                  </a:outerShdw>
                </a:effectLst>
              </a:rPr>
              <a:t> Solutions Consulting</a:t>
            </a:r>
          </a:p>
        </p:txBody>
      </p:sp>
    </p:spTree>
    <p:extLst>
      <p:ext uri="{BB962C8B-B14F-4D97-AF65-F5344CB8AC3E}">
        <p14:creationId xmlns:p14="http://schemas.microsoft.com/office/powerpoint/2010/main" val="43464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807E-BE6B-4615-AEDB-848B43E0E6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74B95D-653F-4D26-8531-FB6375D3084C}"/>
              </a:ext>
            </a:extLst>
          </p:cNvPr>
          <p:cNvSpPr>
            <a:spLocks noGrp="1"/>
          </p:cNvSpPr>
          <p:nvPr>
            <p:ph idx="1"/>
          </p:nvPr>
        </p:nvSpPr>
        <p:spPr/>
        <p:txBody>
          <a:bodyPr/>
          <a:lstStyle/>
          <a:p>
            <a:pPr marL="0" indent="0" algn="ctr">
              <a:buNone/>
            </a:pPr>
            <a:r>
              <a:rPr lang="en-US" sz="6000" b="1" dirty="0">
                <a:solidFill>
                  <a:srgbClr val="FF0000"/>
                </a:solidFill>
                <a:effectLst>
                  <a:outerShdw blurRad="38100" dist="38100" dir="2700000" algn="tl">
                    <a:srgbClr val="000000">
                      <a:alpha val="43137"/>
                    </a:srgbClr>
                  </a:outerShdw>
                </a:effectLst>
              </a:rPr>
              <a:t>Inflation Indices</a:t>
            </a:r>
          </a:p>
          <a:p>
            <a:endParaRPr lang="en-US" dirty="0"/>
          </a:p>
        </p:txBody>
      </p:sp>
    </p:spTree>
    <p:extLst>
      <p:ext uri="{BB962C8B-B14F-4D97-AF65-F5344CB8AC3E}">
        <p14:creationId xmlns:p14="http://schemas.microsoft.com/office/powerpoint/2010/main" val="29969712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DAB9C60-E588-D1F6-4797-0FF22DAA099B}"/>
              </a:ext>
            </a:extLst>
          </p:cNvPr>
          <p:cNvGraphicFramePr>
            <a:graphicFrameLocks noGrp="1"/>
          </p:cNvGraphicFramePr>
          <p:nvPr>
            <p:extLst>
              <p:ext uri="{D42A27DB-BD31-4B8C-83A1-F6EECF244321}">
                <p14:modId xmlns:p14="http://schemas.microsoft.com/office/powerpoint/2010/main" val="3580658828"/>
              </p:ext>
            </p:extLst>
          </p:nvPr>
        </p:nvGraphicFramePr>
        <p:xfrm>
          <a:off x="88490" y="158620"/>
          <a:ext cx="11946193" cy="6487978"/>
        </p:xfrm>
        <a:graphic>
          <a:graphicData uri="http://schemas.openxmlformats.org/drawingml/2006/table">
            <a:tbl>
              <a:tblPr>
                <a:tableStyleId>{D7AC3CCA-C797-4891-BE02-D94E43425B78}</a:tableStyleId>
              </a:tblPr>
              <a:tblGrid>
                <a:gridCol w="757866">
                  <a:extLst>
                    <a:ext uri="{9D8B030D-6E8A-4147-A177-3AD203B41FA5}">
                      <a16:colId xmlns:a16="http://schemas.microsoft.com/office/drawing/2014/main" val="3168940065"/>
                    </a:ext>
                  </a:extLst>
                </a:gridCol>
                <a:gridCol w="1122039">
                  <a:extLst>
                    <a:ext uri="{9D8B030D-6E8A-4147-A177-3AD203B41FA5}">
                      <a16:colId xmlns:a16="http://schemas.microsoft.com/office/drawing/2014/main" val="1883960095"/>
                    </a:ext>
                  </a:extLst>
                </a:gridCol>
                <a:gridCol w="1122039">
                  <a:extLst>
                    <a:ext uri="{9D8B030D-6E8A-4147-A177-3AD203B41FA5}">
                      <a16:colId xmlns:a16="http://schemas.microsoft.com/office/drawing/2014/main" val="308434320"/>
                    </a:ext>
                  </a:extLst>
                </a:gridCol>
                <a:gridCol w="785429">
                  <a:extLst>
                    <a:ext uri="{9D8B030D-6E8A-4147-A177-3AD203B41FA5}">
                      <a16:colId xmlns:a16="http://schemas.microsoft.com/office/drawing/2014/main" val="168176046"/>
                    </a:ext>
                  </a:extLst>
                </a:gridCol>
                <a:gridCol w="1106007">
                  <a:extLst>
                    <a:ext uri="{9D8B030D-6E8A-4147-A177-3AD203B41FA5}">
                      <a16:colId xmlns:a16="http://schemas.microsoft.com/office/drawing/2014/main" val="758554743"/>
                    </a:ext>
                  </a:extLst>
                </a:gridCol>
                <a:gridCol w="1106007">
                  <a:extLst>
                    <a:ext uri="{9D8B030D-6E8A-4147-A177-3AD203B41FA5}">
                      <a16:colId xmlns:a16="http://schemas.microsoft.com/office/drawing/2014/main" val="2963276612"/>
                    </a:ext>
                  </a:extLst>
                </a:gridCol>
                <a:gridCol w="1057921">
                  <a:extLst>
                    <a:ext uri="{9D8B030D-6E8A-4147-A177-3AD203B41FA5}">
                      <a16:colId xmlns:a16="http://schemas.microsoft.com/office/drawing/2014/main" val="172226481"/>
                    </a:ext>
                  </a:extLst>
                </a:gridCol>
                <a:gridCol w="993806">
                  <a:extLst>
                    <a:ext uri="{9D8B030D-6E8A-4147-A177-3AD203B41FA5}">
                      <a16:colId xmlns:a16="http://schemas.microsoft.com/office/drawing/2014/main" val="695129925"/>
                    </a:ext>
                  </a:extLst>
                </a:gridCol>
                <a:gridCol w="801458">
                  <a:extLst>
                    <a:ext uri="{9D8B030D-6E8A-4147-A177-3AD203B41FA5}">
                      <a16:colId xmlns:a16="http://schemas.microsoft.com/office/drawing/2014/main" val="1808665925"/>
                    </a:ext>
                  </a:extLst>
                </a:gridCol>
                <a:gridCol w="1122039">
                  <a:extLst>
                    <a:ext uri="{9D8B030D-6E8A-4147-A177-3AD203B41FA5}">
                      <a16:colId xmlns:a16="http://schemas.microsoft.com/office/drawing/2014/main" val="1003289229"/>
                    </a:ext>
                  </a:extLst>
                </a:gridCol>
                <a:gridCol w="1122039">
                  <a:extLst>
                    <a:ext uri="{9D8B030D-6E8A-4147-A177-3AD203B41FA5}">
                      <a16:colId xmlns:a16="http://schemas.microsoft.com/office/drawing/2014/main" val="3410036300"/>
                    </a:ext>
                  </a:extLst>
                </a:gridCol>
                <a:gridCol w="849543">
                  <a:extLst>
                    <a:ext uri="{9D8B030D-6E8A-4147-A177-3AD203B41FA5}">
                      <a16:colId xmlns:a16="http://schemas.microsoft.com/office/drawing/2014/main" val="699690433"/>
                    </a:ext>
                  </a:extLst>
                </a:gridCol>
              </a:tblGrid>
              <a:tr h="301421">
                <a:tc>
                  <a:txBody>
                    <a:bodyPr/>
                    <a:lstStyle/>
                    <a:p>
                      <a:pPr algn="l" rtl="0" fontAlgn="ctr"/>
                      <a:r>
                        <a:rPr lang="en-US" sz="300" u="none" strike="noStrike">
                          <a:effectLst/>
                          <a:highlight>
                            <a:srgbClr val="000000"/>
                          </a:highlight>
                        </a:rPr>
                        <a:t> </a:t>
                      </a:r>
                      <a:endParaRPr lang="en-US" sz="300" b="1" i="0" u="none" strike="noStrike">
                        <a:solidFill>
                          <a:srgbClr val="FFFFFF"/>
                        </a:solidFill>
                        <a:effectLst/>
                        <a:highlight>
                          <a:srgbClr val="000000"/>
                        </a:highlight>
                        <a:latin typeface="Tw Cen MT" panose="020B0602020104020603" pitchFamily="34" charset="0"/>
                      </a:endParaRPr>
                    </a:p>
                  </a:txBody>
                  <a:tcPr marL="4094" marR="4094" marT="4094" marB="0" anchor="ctr"/>
                </a:tc>
                <a:tc>
                  <a:txBody>
                    <a:bodyPr/>
                    <a:lstStyle/>
                    <a:p>
                      <a:pPr algn="l" rtl="0" fontAlgn="ctr"/>
                      <a:r>
                        <a:rPr lang="en-US" sz="900" u="none" strike="noStrike" dirty="0">
                          <a:effectLst/>
                          <a:highlight>
                            <a:srgbClr val="800000"/>
                          </a:highlight>
                        </a:rPr>
                        <a:t> </a:t>
                      </a:r>
                      <a:endParaRPr lang="en-US" sz="900" b="1" i="0" u="none" strike="noStrike" dirty="0">
                        <a:solidFill>
                          <a:srgbClr val="FFFFFF"/>
                        </a:solidFill>
                        <a:effectLst/>
                        <a:highlight>
                          <a:srgbClr val="800000"/>
                        </a:highlight>
                        <a:latin typeface="Tw Cen MT" panose="020B0602020104020603" pitchFamily="34" charset="0"/>
                      </a:endParaRP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Louisiana</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Jefferson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Orleans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Plaquemines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Bernard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Charles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James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John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Tammany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Labor Market 1</a:t>
                      </a:r>
                    </a:p>
                  </a:txBody>
                  <a:tcPr marL="4094" marR="4094" marT="4094" marB="0" anchor="ctr"/>
                </a:tc>
                <a:extLst>
                  <a:ext uri="{0D108BD9-81ED-4DB2-BD59-A6C34878D82A}">
                    <a16:rowId xmlns:a16="http://schemas.microsoft.com/office/drawing/2014/main" val="1756681312"/>
                  </a:ext>
                </a:extLst>
              </a:tr>
              <a:tr h="170032">
                <a:tc rowSpan="11">
                  <a:txBody>
                    <a:bodyPr/>
                    <a:lstStyle/>
                    <a:p>
                      <a:pPr algn="ctr" rtl="0" fontAlgn="ctr"/>
                      <a:r>
                        <a:rPr lang="en-US" sz="1200" dirty="0"/>
                        <a:t>Census</a:t>
                      </a:r>
                    </a:p>
                  </a:txBody>
                  <a:tcPr marL="4094" marR="4094" marT="4094" marB="0" anchor="ctr"/>
                </a:tc>
                <a:tc>
                  <a:txBody>
                    <a:bodyPr/>
                    <a:lstStyle/>
                    <a:p>
                      <a:pPr algn="ctr" rtl="0" fontAlgn="ctr"/>
                      <a:r>
                        <a:rPr lang="en-US" sz="900" dirty="0"/>
                        <a:t>1900</a:t>
                      </a:r>
                    </a:p>
                  </a:txBody>
                  <a:tcPr marL="4094" marR="4094" marT="4094" marB="0" anchor="ctr"/>
                </a:tc>
                <a:tc>
                  <a:txBody>
                    <a:bodyPr/>
                    <a:lstStyle/>
                    <a:p>
                      <a:pPr algn="ctr" rtl="0" fontAlgn="ctr"/>
                      <a:r>
                        <a:rPr lang="en-US" sz="900" dirty="0"/>
                        <a:t>1,384,100</a:t>
                      </a:r>
                    </a:p>
                  </a:txBody>
                  <a:tcPr marL="4094" marR="4094" marT="4094" marB="0" anchor="ctr"/>
                </a:tc>
                <a:tc>
                  <a:txBody>
                    <a:bodyPr/>
                    <a:lstStyle/>
                    <a:p>
                      <a:pPr algn="ctr" rtl="0" fontAlgn="ctr"/>
                      <a:r>
                        <a:rPr lang="en-US" sz="900" dirty="0"/>
                        <a:t>15,321</a:t>
                      </a:r>
                    </a:p>
                  </a:txBody>
                  <a:tcPr marL="4094" marR="4094" marT="4094" marB="0" anchor="ctr"/>
                </a:tc>
                <a:tc>
                  <a:txBody>
                    <a:bodyPr/>
                    <a:lstStyle/>
                    <a:p>
                      <a:pPr algn="ctr" rtl="0" fontAlgn="ctr"/>
                      <a:r>
                        <a:rPr lang="en-US" sz="900" dirty="0"/>
                        <a:t>287,104</a:t>
                      </a:r>
                    </a:p>
                  </a:txBody>
                  <a:tcPr marL="4094" marR="4094" marT="4094" marB="0" anchor="ctr"/>
                </a:tc>
                <a:tc>
                  <a:txBody>
                    <a:bodyPr/>
                    <a:lstStyle/>
                    <a:p>
                      <a:pPr algn="ctr" rtl="0" fontAlgn="ctr"/>
                      <a:r>
                        <a:rPr lang="en-US" sz="900" dirty="0"/>
                        <a:t>13,039</a:t>
                      </a:r>
                    </a:p>
                  </a:txBody>
                  <a:tcPr marL="4094" marR="4094" marT="4094" marB="0" anchor="ctr"/>
                </a:tc>
                <a:tc>
                  <a:txBody>
                    <a:bodyPr/>
                    <a:lstStyle/>
                    <a:p>
                      <a:pPr algn="ctr" rtl="0" fontAlgn="ctr"/>
                      <a:r>
                        <a:rPr lang="en-US" sz="900" dirty="0"/>
                        <a:t>5,031</a:t>
                      </a:r>
                    </a:p>
                  </a:txBody>
                  <a:tcPr marL="4094" marR="4094" marT="4094" marB="0" anchor="ctr"/>
                </a:tc>
                <a:tc>
                  <a:txBody>
                    <a:bodyPr/>
                    <a:lstStyle/>
                    <a:p>
                      <a:pPr algn="ctr" rtl="0" fontAlgn="ctr"/>
                      <a:r>
                        <a:rPr lang="en-US" sz="900" dirty="0"/>
                        <a:t>9,072</a:t>
                      </a:r>
                    </a:p>
                  </a:txBody>
                  <a:tcPr marL="4094" marR="4094" marT="4094" marB="0" anchor="ctr"/>
                </a:tc>
                <a:tc>
                  <a:txBody>
                    <a:bodyPr/>
                    <a:lstStyle/>
                    <a:p>
                      <a:pPr algn="ctr" rtl="0" fontAlgn="ctr"/>
                      <a:r>
                        <a:rPr lang="en-US" sz="900" dirty="0"/>
                        <a:t>20,197</a:t>
                      </a:r>
                    </a:p>
                  </a:txBody>
                  <a:tcPr marL="4094" marR="4094" marT="4094" marB="0" anchor="ctr"/>
                </a:tc>
                <a:tc>
                  <a:txBody>
                    <a:bodyPr/>
                    <a:lstStyle/>
                    <a:p>
                      <a:pPr algn="ctr" rtl="0" fontAlgn="ctr"/>
                      <a:r>
                        <a:rPr lang="en-US" sz="900" dirty="0"/>
                        <a:t>12,330</a:t>
                      </a:r>
                    </a:p>
                  </a:txBody>
                  <a:tcPr marL="4094" marR="4094" marT="4094" marB="0" anchor="ctr"/>
                </a:tc>
                <a:tc>
                  <a:txBody>
                    <a:bodyPr/>
                    <a:lstStyle/>
                    <a:p>
                      <a:pPr algn="ctr" rtl="0" fontAlgn="ctr"/>
                      <a:r>
                        <a:rPr lang="en-US" sz="900" dirty="0"/>
                        <a:t>13,335</a:t>
                      </a:r>
                    </a:p>
                  </a:txBody>
                  <a:tcPr marL="4094" marR="4094" marT="4094" marB="0" anchor="ctr"/>
                </a:tc>
                <a:tc>
                  <a:txBody>
                    <a:bodyPr/>
                    <a:lstStyle/>
                    <a:p>
                      <a:pPr algn="ctr" rtl="0" fontAlgn="ctr"/>
                      <a:r>
                        <a:rPr lang="en-US" sz="900" dirty="0"/>
                        <a:t>375,429</a:t>
                      </a:r>
                    </a:p>
                  </a:txBody>
                  <a:tcPr marL="4094" marR="4094" marT="4094" marB="0" anchor="ctr"/>
                </a:tc>
                <a:extLst>
                  <a:ext uri="{0D108BD9-81ED-4DB2-BD59-A6C34878D82A}">
                    <a16:rowId xmlns:a16="http://schemas.microsoft.com/office/drawing/2014/main" val="2468301995"/>
                  </a:ext>
                </a:extLst>
              </a:tr>
              <a:tr h="224297">
                <a:tc vMerge="1">
                  <a:txBody>
                    <a:bodyPr/>
                    <a:lstStyle/>
                    <a:p>
                      <a:endParaRPr lang="en-US"/>
                    </a:p>
                  </a:txBody>
                  <a:tcPr/>
                </a:tc>
                <a:tc>
                  <a:txBody>
                    <a:bodyPr/>
                    <a:lstStyle/>
                    <a:p>
                      <a:pPr algn="ctr" rtl="0" fontAlgn="ctr"/>
                      <a:r>
                        <a:rPr lang="en-US" sz="900" dirty="0"/>
                        <a:t>1910</a:t>
                      </a:r>
                    </a:p>
                  </a:txBody>
                  <a:tcPr marL="4094" marR="4094" marT="4094" marB="0" anchor="ctr"/>
                </a:tc>
                <a:tc>
                  <a:txBody>
                    <a:bodyPr/>
                    <a:lstStyle/>
                    <a:p>
                      <a:pPr algn="ctr" rtl="0" fontAlgn="ctr"/>
                      <a:r>
                        <a:rPr lang="en-US" sz="900" dirty="0"/>
                        <a:t>1,667,000</a:t>
                      </a:r>
                    </a:p>
                  </a:txBody>
                  <a:tcPr marL="4094" marR="4094" marT="4094" marB="0" anchor="ctr"/>
                </a:tc>
                <a:tc>
                  <a:txBody>
                    <a:bodyPr/>
                    <a:lstStyle/>
                    <a:p>
                      <a:pPr algn="ctr" rtl="0" fontAlgn="ctr"/>
                      <a:r>
                        <a:rPr lang="en-US" sz="900" dirty="0"/>
                        <a:t>18,247</a:t>
                      </a:r>
                    </a:p>
                  </a:txBody>
                  <a:tcPr marL="4094" marR="4094" marT="4094" marB="0" anchor="ctr"/>
                </a:tc>
                <a:tc>
                  <a:txBody>
                    <a:bodyPr/>
                    <a:lstStyle/>
                    <a:p>
                      <a:pPr algn="ctr" rtl="0" fontAlgn="ctr"/>
                      <a:r>
                        <a:rPr lang="en-US" sz="900" dirty="0"/>
                        <a:t>339,075</a:t>
                      </a:r>
                    </a:p>
                  </a:txBody>
                  <a:tcPr marL="4094" marR="4094" marT="4094" marB="0" anchor="ctr"/>
                </a:tc>
                <a:tc>
                  <a:txBody>
                    <a:bodyPr/>
                    <a:lstStyle/>
                    <a:p>
                      <a:pPr algn="ctr" rtl="0" fontAlgn="ctr"/>
                      <a:r>
                        <a:rPr lang="en-US" sz="900" dirty="0"/>
                        <a:t>12,524</a:t>
                      </a:r>
                    </a:p>
                  </a:txBody>
                  <a:tcPr marL="4094" marR="4094" marT="4094" marB="0" anchor="ctr"/>
                </a:tc>
                <a:tc>
                  <a:txBody>
                    <a:bodyPr/>
                    <a:lstStyle/>
                    <a:p>
                      <a:pPr algn="ctr" rtl="0" fontAlgn="ctr"/>
                      <a:r>
                        <a:rPr lang="en-US" sz="900" dirty="0"/>
                        <a:t>5,277</a:t>
                      </a:r>
                    </a:p>
                  </a:txBody>
                  <a:tcPr marL="4094" marR="4094" marT="4094" marB="0" anchor="ctr"/>
                </a:tc>
                <a:tc>
                  <a:txBody>
                    <a:bodyPr/>
                    <a:lstStyle/>
                    <a:p>
                      <a:pPr algn="ctr" rtl="0" fontAlgn="ctr"/>
                      <a:r>
                        <a:rPr lang="en-US" sz="900" dirty="0"/>
                        <a:t>11,207</a:t>
                      </a:r>
                    </a:p>
                  </a:txBody>
                  <a:tcPr marL="4094" marR="4094" marT="4094" marB="0" anchor="ctr"/>
                </a:tc>
                <a:tc>
                  <a:txBody>
                    <a:bodyPr/>
                    <a:lstStyle/>
                    <a:p>
                      <a:pPr algn="ctr" rtl="0" fontAlgn="ctr"/>
                      <a:r>
                        <a:rPr lang="en-US" sz="900" dirty="0"/>
                        <a:t>23,009</a:t>
                      </a:r>
                    </a:p>
                  </a:txBody>
                  <a:tcPr marL="4094" marR="4094" marT="4094" marB="0" anchor="ctr"/>
                </a:tc>
                <a:tc>
                  <a:txBody>
                    <a:bodyPr/>
                    <a:lstStyle/>
                    <a:p>
                      <a:pPr algn="ctr" rtl="0" fontAlgn="ctr"/>
                      <a:r>
                        <a:rPr lang="en-US" sz="900" dirty="0"/>
                        <a:t>14,338</a:t>
                      </a:r>
                    </a:p>
                  </a:txBody>
                  <a:tcPr marL="4094" marR="4094" marT="4094" marB="0" anchor="ctr"/>
                </a:tc>
                <a:tc>
                  <a:txBody>
                    <a:bodyPr/>
                    <a:lstStyle/>
                    <a:p>
                      <a:pPr algn="ctr" rtl="0" fontAlgn="ctr"/>
                      <a:r>
                        <a:rPr lang="en-US" sz="900" dirty="0"/>
                        <a:t>18,917</a:t>
                      </a:r>
                    </a:p>
                  </a:txBody>
                  <a:tcPr marL="4094" marR="4094" marT="4094" marB="0" anchor="ctr"/>
                </a:tc>
                <a:tc>
                  <a:txBody>
                    <a:bodyPr/>
                    <a:lstStyle/>
                    <a:p>
                      <a:pPr algn="ctr" rtl="0" fontAlgn="ctr"/>
                      <a:r>
                        <a:rPr lang="en-US" sz="900" dirty="0"/>
                        <a:t>442,594</a:t>
                      </a:r>
                    </a:p>
                  </a:txBody>
                  <a:tcPr marL="4094" marR="4094" marT="4094" marB="0" anchor="ctr"/>
                </a:tc>
                <a:extLst>
                  <a:ext uri="{0D108BD9-81ED-4DB2-BD59-A6C34878D82A}">
                    <a16:rowId xmlns:a16="http://schemas.microsoft.com/office/drawing/2014/main" val="3624198830"/>
                  </a:ext>
                </a:extLst>
              </a:tr>
              <a:tr h="162304">
                <a:tc vMerge="1">
                  <a:txBody>
                    <a:bodyPr/>
                    <a:lstStyle/>
                    <a:p>
                      <a:endParaRPr lang="en-US"/>
                    </a:p>
                  </a:txBody>
                  <a:tcPr/>
                </a:tc>
                <a:tc>
                  <a:txBody>
                    <a:bodyPr/>
                    <a:lstStyle/>
                    <a:p>
                      <a:pPr algn="ctr" rtl="0" fontAlgn="ctr"/>
                      <a:r>
                        <a:rPr lang="en-US" sz="900" dirty="0"/>
                        <a:t>1920</a:t>
                      </a:r>
                    </a:p>
                  </a:txBody>
                  <a:tcPr marL="4094" marR="4094" marT="4094" marB="0" anchor="ctr"/>
                </a:tc>
                <a:tc>
                  <a:txBody>
                    <a:bodyPr/>
                    <a:lstStyle/>
                    <a:p>
                      <a:pPr algn="ctr" rtl="0" fontAlgn="ctr"/>
                      <a:r>
                        <a:rPr lang="en-US" sz="900" dirty="0"/>
                        <a:t>1,813,000</a:t>
                      </a:r>
                    </a:p>
                  </a:txBody>
                  <a:tcPr marL="4094" marR="4094" marT="4094" marB="0" anchor="ctr"/>
                </a:tc>
                <a:tc>
                  <a:txBody>
                    <a:bodyPr/>
                    <a:lstStyle/>
                    <a:p>
                      <a:pPr algn="ctr" rtl="0" fontAlgn="ctr"/>
                      <a:r>
                        <a:rPr lang="en-US" sz="900" dirty="0"/>
                        <a:t>21,563</a:t>
                      </a:r>
                    </a:p>
                  </a:txBody>
                  <a:tcPr marL="4094" marR="4094" marT="4094" marB="0" anchor="ctr"/>
                </a:tc>
                <a:tc>
                  <a:txBody>
                    <a:bodyPr/>
                    <a:lstStyle/>
                    <a:p>
                      <a:pPr algn="ctr" rtl="0" fontAlgn="ctr"/>
                      <a:r>
                        <a:rPr lang="en-US" sz="900" dirty="0"/>
                        <a:t>387,219</a:t>
                      </a:r>
                    </a:p>
                  </a:txBody>
                  <a:tcPr marL="4094" marR="4094" marT="4094" marB="0" anchor="ctr"/>
                </a:tc>
                <a:tc>
                  <a:txBody>
                    <a:bodyPr/>
                    <a:lstStyle/>
                    <a:p>
                      <a:pPr algn="ctr" rtl="0" fontAlgn="ctr"/>
                      <a:r>
                        <a:rPr lang="en-US" sz="900" dirty="0"/>
                        <a:t>10,194</a:t>
                      </a:r>
                    </a:p>
                  </a:txBody>
                  <a:tcPr marL="4094" marR="4094" marT="4094" marB="0" anchor="ctr"/>
                </a:tc>
                <a:tc>
                  <a:txBody>
                    <a:bodyPr/>
                    <a:lstStyle/>
                    <a:p>
                      <a:pPr algn="ctr" rtl="0" fontAlgn="ctr"/>
                      <a:r>
                        <a:rPr lang="en-US" sz="900" dirty="0"/>
                        <a:t>4,968</a:t>
                      </a:r>
                    </a:p>
                  </a:txBody>
                  <a:tcPr marL="4094" marR="4094" marT="4094" marB="0" anchor="ctr"/>
                </a:tc>
                <a:tc>
                  <a:txBody>
                    <a:bodyPr/>
                    <a:lstStyle/>
                    <a:p>
                      <a:pPr algn="ctr" rtl="0" fontAlgn="ctr"/>
                      <a:r>
                        <a:rPr lang="en-US" sz="900" dirty="0"/>
                        <a:t>8,586</a:t>
                      </a:r>
                    </a:p>
                  </a:txBody>
                  <a:tcPr marL="4094" marR="4094" marT="4094" marB="0" anchor="ctr"/>
                </a:tc>
                <a:tc>
                  <a:txBody>
                    <a:bodyPr/>
                    <a:lstStyle/>
                    <a:p>
                      <a:pPr algn="ctr" rtl="0" fontAlgn="ctr"/>
                      <a:r>
                        <a:rPr lang="en-US" sz="900" dirty="0"/>
                        <a:t>21,228</a:t>
                      </a:r>
                    </a:p>
                  </a:txBody>
                  <a:tcPr marL="4094" marR="4094" marT="4094" marB="0" anchor="ctr"/>
                </a:tc>
                <a:tc>
                  <a:txBody>
                    <a:bodyPr/>
                    <a:lstStyle/>
                    <a:p>
                      <a:pPr algn="ctr" rtl="0" fontAlgn="ctr"/>
                      <a:r>
                        <a:rPr lang="en-US" sz="900" dirty="0"/>
                        <a:t>11,896</a:t>
                      </a:r>
                    </a:p>
                  </a:txBody>
                  <a:tcPr marL="4094" marR="4094" marT="4094" marB="0" anchor="ctr"/>
                </a:tc>
                <a:tc>
                  <a:txBody>
                    <a:bodyPr/>
                    <a:lstStyle/>
                    <a:p>
                      <a:pPr algn="ctr" rtl="0" fontAlgn="ctr"/>
                      <a:r>
                        <a:rPr lang="en-US" sz="900" dirty="0"/>
                        <a:t>20,645</a:t>
                      </a:r>
                    </a:p>
                  </a:txBody>
                  <a:tcPr marL="4094" marR="4094" marT="4094" marB="0" anchor="ctr"/>
                </a:tc>
                <a:tc>
                  <a:txBody>
                    <a:bodyPr/>
                    <a:lstStyle/>
                    <a:p>
                      <a:pPr algn="ctr" rtl="0" fontAlgn="ctr"/>
                      <a:r>
                        <a:rPr lang="en-US" sz="900" dirty="0"/>
                        <a:t>486,299</a:t>
                      </a:r>
                    </a:p>
                  </a:txBody>
                  <a:tcPr marL="4094" marR="4094" marT="4094" marB="0" anchor="ctr"/>
                </a:tc>
                <a:extLst>
                  <a:ext uri="{0D108BD9-81ED-4DB2-BD59-A6C34878D82A}">
                    <a16:rowId xmlns:a16="http://schemas.microsoft.com/office/drawing/2014/main" val="2841793295"/>
                  </a:ext>
                </a:extLst>
              </a:tr>
              <a:tr h="162304">
                <a:tc vMerge="1">
                  <a:txBody>
                    <a:bodyPr/>
                    <a:lstStyle/>
                    <a:p>
                      <a:endParaRPr lang="en-US"/>
                    </a:p>
                  </a:txBody>
                  <a:tcPr/>
                </a:tc>
                <a:tc>
                  <a:txBody>
                    <a:bodyPr/>
                    <a:lstStyle/>
                    <a:p>
                      <a:pPr algn="ctr" rtl="0" fontAlgn="ctr"/>
                      <a:r>
                        <a:rPr lang="en-US" sz="900"/>
                        <a:t>1930</a:t>
                      </a:r>
                    </a:p>
                  </a:txBody>
                  <a:tcPr marL="4094" marR="4094" marT="4094" marB="0" anchor="ctr"/>
                </a:tc>
                <a:tc>
                  <a:txBody>
                    <a:bodyPr/>
                    <a:lstStyle/>
                    <a:p>
                      <a:pPr algn="ctr" rtl="0" fontAlgn="ctr"/>
                      <a:r>
                        <a:rPr lang="en-US" sz="900" dirty="0"/>
                        <a:t>2,105,000</a:t>
                      </a:r>
                    </a:p>
                  </a:txBody>
                  <a:tcPr marL="4094" marR="4094" marT="4094" marB="0" anchor="ctr"/>
                </a:tc>
                <a:tc>
                  <a:txBody>
                    <a:bodyPr/>
                    <a:lstStyle/>
                    <a:p>
                      <a:pPr algn="ctr" rtl="0" fontAlgn="ctr"/>
                      <a:r>
                        <a:rPr lang="en-US" sz="900"/>
                        <a:t>40,032</a:t>
                      </a:r>
                    </a:p>
                  </a:txBody>
                  <a:tcPr marL="4094" marR="4094" marT="4094" marB="0" anchor="ctr"/>
                </a:tc>
                <a:tc>
                  <a:txBody>
                    <a:bodyPr/>
                    <a:lstStyle/>
                    <a:p>
                      <a:pPr algn="ctr" rtl="0" fontAlgn="ctr"/>
                      <a:r>
                        <a:rPr lang="en-US" sz="900" dirty="0"/>
                        <a:t>458,762</a:t>
                      </a:r>
                    </a:p>
                  </a:txBody>
                  <a:tcPr marL="4094" marR="4094" marT="4094" marB="0" anchor="ctr"/>
                </a:tc>
                <a:tc>
                  <a:txBody>
                    <a:bodyPr/>
                    <a:lstStyle/>
                    <a:p>
                      <a:pPr algn="ctr" rtl="0" fontAlgn="ctr"/>
                      <a:r>
                        <a:rPr lang="en-US" sz="900" dirty="0"/>
                        <a:t>9,608</a:t>
                      </a:r>
                    </a:p>
                  </a:txBody>
                  <a:tcPr marL="4094" marR="4094" marT="4094" marB="0" anchor="ctr"/>
                </a:tc>
                <a:tc>
                  <a:txBody>
                    <a:bodyPr/>
                    <a:lstStyle/>
                    <a:p>
                      <a:pPr algn="ctr" rtl="0" fontAlgn="ctr"/>
                      <a:r>
                        <a:rPr lang="en-US" sz="900" dirty="0"/>
                        <a:t>6,512</a:t>
                      </a:r>
                    </a:p>
                  </a:txBody>
                  <a:tcPr marL="4094" marR="4094" marT="4094" marB="0" anchor="ctr"/>
                </a:tc>
                <a:tc>
                  <a:txBody>
                    <a:bodyPr/>
                    <a:lstStyle/>
                    <a:p>
                      <a:pPr algn="ctr" rtl="0" fontAlgn="ctr"/>
                      <a:r>
                        <a:rPr lang="en-US" sz="900"/>
                        <a:t>12,111</a:t>
                      </a:r>
                    </a:p>
                  </a:txBody>
                  <a:tcPr marL="4094" marR="4094" marT="4094" marB="0" anchor="ctr"/>
                </a:tc>
                <a:tc>
                  <a:txBody>
                    <a:bodyPr/>
                    <a:lstStyle/>
                    <a:p>
                      <a:pPr algn="ctr" rtl="0" fontAlgn="ctr"/>
                      <a:r>
                        <a:rPr lang="en-US" sz="900"/>
                        <a:t>15,338</a:t>
                      </a:r>
                    </a:p>
                  </a:txBody>
                  <a:tcPr marL="4094" marR="4094" marT="4094" marB="0" anchor="ctr"/>
                </a:tc>
                <a:tc>
                  <a:txBody>
                    <a:bodyPr/>
                    <a:lstStyle/>
                    <a:p>
                      <a:pPr algn="ctr" rtl="0" fontAlgn="ctr"/>
                      <a:r>
                        <a:rPr lang="en-US" sz="900"/>
                        <a:t>14,078</a:t>
                      </a:r>
                    </a:p>
                  </a:txBody>
                  <a:tcPr marL="4094" marR="4094" marT="4094" marB="0" anchor="ctr"/>
                </a:tc>
                <a:tc>
                  <a:txBody>
                    <a:bodyPr/>
                    <a:lstStyle/>
                    <a:p>
                      <a:pPr algn="ctr" rtl="0" fontAlgn="ctr"/>
                      <a:r>
                        <a:rPr lang="en-US" sz="900" dirty="0"/>
                        <a:t>20,929</a:t>
                      </a:r>
                    </a:p>
                  </a:txBody>
                  <a:tcPr marL="4094" marR="4094" marT="4094" marB="0" anchor="ctr"/>
                </a:tc>
                <a:tc>
                  <a:txBody>
                    <a:bodyPr/>
                    <a:lstStyle/>
                    <a:p>
                      <a:pPr algn="ctr" rtl="0" fontAlgn="ctr"/>
                      <a:r>
                        <a:rPr lang="en-US" sz="900" dirty="0"/>
                        <a:t>577,370</a:t>
                      </a:r>
                    </a:p>
                  </a:txBody>
                  <a:tcPr marL="4094" marR="4094" marT="4094" marB="0" anchor="ctr"/>
                </a:tc>
                <a:extLst>
                  <a:ext uri="{0D108BD9-81ED-4DB2-BD59-A6C34878D82A}">
                    <a16:rowId xmlns:a16="http://schemas.microsoft.com/office/drawing/2014/main" val="2126402509"/>
                  </a:ext>
                </a:extLst>
              </a:tr>
              <a:tr h="162304">
                <a:tc vMerge="1">
                  <a:txBody>
                    <a:bodyPr/>
                    <a:lstStyle/>
                    <a:p>
                      <a:endParaRPr lang="en-US"/>
                    </a:p>
                  </a:txBody>
                  <a:tcPr/>
                </a:tc>
                <a:tc>
                  <a:txBody>
                    <a:bodyPr/>
                    <a:lstStyle/>
                    <a:p>
                      <a:pPr algn="ctr" rtl="0" fontAlgn="ctr"/>
                      <a:r>
                        <a:rPr lang="en-US" sz="900" dirty="0"/>
                        <a:t>1940</a:t>
                      </a:r>
                    </a:p>
                  </a:txBody>
                  <a:tcPr marL="4094" marR="4094" marT="4094" marB="0" anchor="ctr"/>
                </a:tc>
                <a:tc>
                  <a:txBody>
                    <a:bodyPr/>
                    <a:lstStyle/>
                    <a:p>
                      <a:pPr algn="ctr" rtl="0" fontAlgn="ctr"/>
                      <a:r>
                        <a:rPr lang="en-US" sz="900" dirty="0"/>
                        <a:t>2,370,000</a:t>
                      </a:r>
                    </a:p>
                  </a:txBody>
                  <a:tcPr marL="4094" marR="4094" marT="4094" marB="0" anchor="ctr"/>
                </a:tc>
                <a:tc>
                  <a:txBody>
                    <a:bodyPr/>
                    <a:lstStyle/>
                    <a:p>
                      <a:pPr algn="ctr" rtl="0" fontAlgn="ctr"/>
                      <a:r>
                        <a:rPr lang="en-US" sz="900" dirty="0"/>
                        <a:t>50,427</a:t>
                      </a:r>
                    </a:p>
                  </a:txBody>
                  <a:tcPr marL="4094" marR="4094" marT="4094" marB="0" anchor="ctr"/>
                </a:tc>
                <a:tc>
                  <a:txBody>
                    <a:bodyPr/>
                    <a:lstStyle/>
                    <a:p>
                      <a:pPr algn="ctr" rtl="0" fontAlgn="ctr"/>
                      <a:r>
                        <a:rPr lang="en-US" sz="900" dirty="0"/>
                        <a:t>494,537</a:t>
                      </a:r>
                    </a:p>
                  </a:txBody>
                  <a:tcPr marL="4094" marR="4094" marT="4094" marB="0" anchor="ctr"/>
                </a:tc>
                <a:tc>
                  <a:txBody>
                    <a:bodyPr/>
                    <a:lstStyle/>
                    <a:p>
                      <a:pPr algn="ctr" rtl="0" fontAlgn="ctr"/>
                      <a:r>
                        <a:rPr lang="en-US" sz="900" dirty="0"/>
                        <a:t>12,318</a:t>
                      </a:r>
                    </a:p>
                  </a:txBody>
                  <a:tcPr marL="4094" marR="4094" marT="4094" marB="0" anchor="ctr"/>
                </a:tc>
                <a:tc>
                  <a:txBody>
                    <a:bodyPr/>
                    <a:lstStyle/>
                    <a:p>
                      <a:pPr algn="ctr" rtl="0" fontAlgn="ctr"/>
                      <a:r>
                        <a:rPr lang="en-US" sz="900" dirty="0"/>
                        <a:t>7,280</a:t>
                      </a:r>
                    </a:p>
                  </a:txBody>
                  <a:tcPr marL="4094" marR="4094" marT="4094" marB="0" anchor="ctr"/>
                </a:tc>
                <a:tc>
                  <a:txBody>
                    <a:bodyPr/>
                    <a:lstStyle/>
                    <a:p>
                      <a:pPr algn="ctr" rtl="0" fontAlgn="ctr"/>
                      <a:r>
                        <a:rPr lang="en-US" sz="900" dirty="0"/>
                        <a:t>12,321</a:t>
                      </a:r>
                    </a:p>
                  </a:txBody>
                  <a:tcPr marL="4094" marR="4094" marT="4094" marB="0" anchor="ctr"/>
                </a:tc>
                <a:tc>
                  <a:txBody>
                    <a:bodyPr/>
                    <a:lstStyle/>
                    <a:p>
                      <a:pPr algn="ctr" rtl="0" fontAlgn="ctr"/>
                      <a:r>
                        <a:rPr lang="en-US" sz="900" dirty="0"/>
                        <a:t>16,596</a:t>
                      </a:r>
                    </a:p>
                  </a:txBody>
                  <a:tcPr marL="4094" marR="4094" marT="4094" marB="0" anchor="ctr"/>
                </a:tc>
                <a:tc>
                  <a:txBody>
                    <a:bodyPr/>
                    <a:lstStyle/>
                    <a:p>
                      <a:pPr algn="ctr" rtl="0" fontAlgn="ctr"/>
                      <a:r>
                        <a:rPr lang="en-US" sz="900" dirty="0"/>
                        <a:t>14,766</a:t>
                      </a:r>
                    </a:p>
                  </a:txBody>
                  <a:tcPr marL="4094" marR="4094" marT="4094" marB="0" anchor="ctr"/>
                </a:tc>
                <a:tc>
                  <a:txBody>
                    <a:bodyPr/>
                    <a:lstStyle/>
                    <a:p>
                      <a:pPr algn="ctr" rtl="0" fontAlgn="ctr"/>
                      <a:r>
                        <a:rPr lang="en-US" sz="900" dirty="0"/>
                        <a:t>23,624</a:t>
                      </a:r>
                    </a:p>
                  </a:txBody>
                  <a:tcPr marL="4094" marR="4094" marT="4094" marB="0" anchor="ctr"/>
                </a:tc>
                <a:tc>
                  <a:txBody>
                    <a:bodyPr/>
                    <a:lstStyle/>
                    <a:p>
                      <a:pPr algn="ctr" rtl="0" fontAlgn="ctr"/>
                      <a:r>
                        <a:rPr lang="en-US" sz="900" dirty="0"/>
                        <a:t>631,869</a:t>
                      </a:r>
                    </a:p>
                  </a:txBody>
                  <a:tcPr marL="4094" marR="4094" marT="4094" marB="0" anchor="ctr"/>
                </a:tc>
                <a:extLst>
                  <a:ext uri="{0D108BD9-81ED-4DB2-BD59-A6C34878D82A}">
                    <a16:rowId xmlns:a16="http://schemas.microsoft.com/office/drawing/2014/main" val="2277611628"/>
                  </a:ext>
                </a:extLst>
              </a:tr>
              <a:tr h="162304">
                <a:tc vMerge="1">
                  <a:txBody>
                    <a:bodyPr/>
                    <a:lstStyle/>
                    <a:p>
                      <a:endParaRPr lang="en-US"/>
                    </a:p>
                  </a:txBody>
                  <a:tcPr/>
                </a:tc>
                <a:tc>
                  <a:txBody>
                    <a:bodyPr/>
                    <a:lstStyle/>
                    <a:p>
                      <a:pPr algn="ctr" rtl="0" fontAlgn="ctr"/>
                      <a:r>
                        <a:rPr lang="en-US" sz="900" dirty="0"/>
                        <a:t>1950</a:t>
                      </a:r>
                    </a:p>
                  </a:txBody>
                  <a:tcPr marL="4094" marR="4094" marT="4094" marB="0" anchor="ctr"/>
                </a:tc>
                <a:tc>
                  <a:txBody>
                    <a:bodyPr/>
                    <a:lstStyle/>
                    <a:p>
                      <a:pPr algn="ctr" rtl="0" fontAlgn="ctr"/>
                      <a:r>
                        <a:rPr lang="en-US" sz="900" dirty="0"/>
                        <a:t>2,697,000</a:t>
                      </a:r>
                    </a:p>
                  </a:txBody>
                  <a:tcPr marL="4094" marR="4094" marT="4094" marB="0" anchor="ctr"/>
                </a:tc>
                <a:tc>
                  <a:txBody>
                    <a:bodyPr/>
                    <a:lstStyle/>
                    <a:p>
                      <a:pPr algn="ctr" rtl="0" fontAlgn="ctr"/>
                      <a:r>
                        <a:rPr lang="en-US" sz="900" dirty="0"/>
                        <a:t>103,873</a:t>
                      </a:r>
                    </a:p>
                  </a:txBody>
                  <a:tcPr marL="4094" marR="4094" marT="4094" marB="0" anchor="ctr"/>
                </a:tc>
                <a:tc>
                  <a:txBody>
                    <a:bodyPr/>
                    <a:lstStyle/>
                    <a:p>
                      <a:pPr algn="ctr" rtl="0" fontAlgn="ctr"/>
                      <a:r>
                        <a:rPr lang="en-US" sz="900" dirty="0"/>
                        <a:t>570,445</a:t>
                      </a:r>
                    </a:p>
                  </a:txBody>
                  <a:tcPr marL="4094" marR="4094" marT="4094" marB="0" anchor="ctr"/>
                </a:tc>
                <a:tc>
                  <a:txBody>
                    <a:bodyPr/>
                    <a:lstStyle/>
                    <a:p>
                      <a:pPr algn="ctr" rtl="0" fontAlgn="ctr"/>
                      <a:r>
                        <a:rPr lang="en-US" sz="900"/>
                        <a:t>14,239</a:t>
                      </a:r>
                    </a:p>
                  </a:txBody>
                  <a:tcPr marL="4094" marR="4094" marT="4094" marB="0" anchor="ctr"/>
                </a:tc>
                <a:tc>
                  <a:txBody>
                    <a:bodyPr/>
                    <a:lstStyle/>
                    <a:p>
                      <a:pPr algn="ctr" rtl="0" fontAlgn="ctr"/>
                      <a:r>
                        <a:rPr lang="en-US" sz="900" dirty="0"/>
                        <a:t>11,087</a:t>
                      </a:r>
                    </a:p>
                  </a:txBody>
                  <a:tcPr marL="4094" marR="4094" marT="4094" marB="0" anchor="ctr"/>
                </a:tc>
                <a:tc>
                  <a:txBody>
                    <a:bodyPr/>
                    <a:lstStyle/>
                    <a:p>
                      <a:pPr algn="ctr" rtl="0" fontAlgn="ctr"/>
                      <a:r>
                        <a:rPr lang="en-US" sz="900" dirty="0"/>
                        <a:t>13,363</a:t>
                      </a:r>
                    </a:p>
                  </a:txBody>
                  <a:tcPr marL="4094" marR="4094" marT="4094" marB="0" anchor="ctr"/>
                </a:tc>
                <a:tc>
                  <a:txBody>
                    <a:bodyPr/>
                    <a:lstStyle/>
                    <a:p>
                      <a:pPr algn="ctr" rtl="0" fontAlgn="ctr"/>
                      <a:r>
                        <a:rPr lang="en-US" sz="900" dirty="0"/>
                        <a:t>15,334</a:t>
                      </a:r>
                    </a:p>
                  </a:txBody>
                  <a:tcPr marL="4094" marR="4094" marT="4094" marB="0" anchor="ctr"/>
                </a:tc>
                <a:tc>
                  <a:txBody>
                    <a:bodyPr/>
                    <a:lstStyle/>
                    <a:p>
                      <a:pPr algn="ctr" rtl="0" fontAlgn="ctr"/>
                      <a:r>
                        <a:rPr lang="en-US" sz="900" dirty="0"/>
                        <a:t>14,861</a:t>
                      </a:r>
                    </a:p>
                  </a:txBody>
                  <a:tcPr marL="4094" marR="4094" marT="4094" marB="0" anchor="ctr"/>
                </a:tc>
                <a:tc>
                  <a:txBody>
                    <a:bodyPr/>
                    <a:lstStyle/>
                    <a:p>
                      <a:pPr algn="ctr" rtl="0" fontAlgn="ctr"/>
                      <a:r>
                        <a:rPr lang="en-US" sz="900" dirty="0"/>
                        <a:t>26,988</a:t>
                      </a:r>
                    </a:p>
                  </a:txBody>
                  <a:tcPr marL="4094" marR="4094" marT="4094" marB="0" anchor="ctr"/>
                </a:tc>
                <a:tc>
                  <a:txBody>
                    <a:bodyPr/>
                    <a:lstStyle/>
                    <a:p>
                      <a:pPr algn="ctr" rtl="0" fontAlgn="ctr"/>
                      <a:r>
                        <a:rPr lang="en-US" sz="900" dirty="0"/>
                        <a:t>770,190</a:t>
                      </a:r>
                    </a:p>
                  </a:txBody>
                  <a:tcPr marL="4094" marR="4094" marT="4094" marB="0" anchor="ctr"/>
                </a:tc>
                <a:extLst>
                  <a:ext uri="{0D108BD9-81ED-4DB2-BD59-A6C34878D82A}">
                    <a16:rowId xmlns:a16="http://schemas.microsoft.com/office/drawing/2014/main" val="2433865819"/>
                  </a:ext>
                </a:extLst>
              </a:tr>
              <a:tr h="162304">
                <a:tc vMerge="1">
                  <a:txBody>
                    <a:bodyPr/>
                    <a:lstStyle/>
                    <a:p>
                      <a:endParaRPr lang="en-US"/>
                    </a:p>
                  </a:txBody>
                  <a:tcPr/>
                </a:tc>
                <a:tc>
                  <a:txBody>
                    <a:bodyPr/>
                    <a:lstStyle/>
                    <a:p>
                      <a:pPr algn="ctr" rtl="0" fontAlgn="ctr"/>
                      <a:r>
                        <a:rPr lang="en-US" sz="900" dirty="0"/>
                        <a:t>1960</a:t>
                      </a:r>
                    </a:p>
                  </a:txBody>
                  <a:tcPr marL="4094" marR="4094" marT="4094" marB="0" anchor="ctr"/>
                </a:tc>
                <a:tc>
                  <a:txBody>
                    <a:bodyPr/>
                    <a:lstStyle/>
                    <a:p>
                      <a:pPr algn="ctr" rtl="0" fontAlgn="ctr"/>
                      <a:r>
                        <a:rPr lang="en-US" sz="900" dirty="0"/>
                        <a:t>3,260,000</a:t>
                      </a:r>
                    </a:p>
                  </a:txBody>
                  <a:tcPr marL="4094" marR="4094" marT="4094" marB="0" anchor="ctr"/>
                </a:tc>
                <a:tc>
                  <a:txBody>
                    <a:bodyPr/>
                    <a:lstStyle/>
                    <a:p>
                      <a:pPr algn="ctr" rtl="0" fontAlgn="ctr"/>
                      <a:r>
                        <a:rPr lang="en-US" sz="900" dirty="0"/>
                        <a:t>208,769</a:t>
                      </a:r>
                    </a:p>
                  </a:txBody>
                  <a:tcPr marL="4094" marR="4094" marT="4094" marB="0" anchor="ctr"/>
                </a:tc>
                <a:tc>
                  <a:txBody>
                    <a:bodyPr/>
                    <a:lstStyle/>
                    <a:p>
                      <a:pPr algn="ctr" rtl="0" fontAlgn="ctr"/>
                      <a:r>
                        <a:rPr lang="en-US" sz="900" dirty="0"/>
                        <a:t>627,525</a:t>
                      </a:r>
                    </a:p>
                  </a:txBody>
                  <a:tcPr marL="4094" marR="4094" marT="4094" marB="0" anchor="ctr"/>
                </a:tc>
                <a:tc>
                  <a:txBody>
                    <a:bodyPr/>
                    <a:lstStyle/>
                    <a:p>
                      <a:pPr algn="ctr" rtl="0" fontAlgn="ctr"/>
                      <a:r>
                        <a:rPr lang="en-US" sz="900" dirty="0"/>
                        <a:t>22,545</a:t>
                      </a:r>
                    </a:p>
                  </a:txBody>
                  <a:tcPr marL="4094" marR="4094" marT="4094" marB="0" anchor="ctr"/>
                </a:tc>
                <a:tc>
                  <a:txBody>
                    <a:bodyPr/>
                    <a:lstStyle/>
                    <a:p>
                      <a:pPr algn="ctr" rtl="0" fontAlgn="ctr"/>
                      <a:r>
                        <a:rPr lang="en-US" sz="900" dirty="0"/>
                        <a:t>32,186</a:t>
                      </a:r>
                    </a:p>
                  </a:txBody>
                  <a:tcPr marL="4094" marR="4094" marT="4094" marB="0" anchor="ctr"/>
                </a:tc>
                <a:tc>
                  <a:txBody>
                    <a:bodyPr/>
                    <a:lstStyle/>
                    <a:p>
                      <a:pPr algn="ctr" rtl="0" fontAlgn="ctr"/>
                      <a:r>
                        <a:rPr lang="en-US" sz="900" dirty="0"/>
                        <a:t>21,219</a:t>
                      </a:r>
                    </a:p>
                  </a:txBody>
                  <a:tcPr marL="4094" marR="4094" marT="4094" marB="0" anchor="ctr"/>
                </a:tc>
                <a:tc>
                  <a:txBody>
                    <a:bodyPr/>
                    <a:lstStyle/>
                    <a:p>
                      <a:pPr algn="ctr" rtl="0" fontAlgn="ctr"/>
                      <a:r>
                        <a:rPr lang="en-US" sz="900"/>
                        <a:t>18,369</a:t>
                      </a:r>
                    </a:p>
                  </a:txBody>
                  <a:tcPr marL="4094" marR="4094" marT="4094" marB="0" anchor="ctr"/>
                </a:tc>
                <a:tc>
                  <a:txBody>
                    <a:bodyPr/>
                    <a:lstStyle/>
                    <a:p>
                      <a:pPr algn="ctr" rtl="0" fontAlgn="ctr"/>
                      <a:r>
                        <a:rPr lang="en-US" sz="900" dirty="0"/>
                        <a:t>18,439</a:t>
                      </a:r>
                    </a:p>
                  </a:txBody>
                  <a:tcPr marL="4094" marR="4094" marT="4094" marB="0" anchor="ctr"/>
                </a:tc>
                <a:tc>
                  <a:txBody>
                    <a:bodyPr/>
                    <a:lstStyle/>
                    <a:p>
                      <a:pPr algn="ctr" rtl="0" fontAlgn="ctr"/>
                      <a:r>
                        <a:rPr lang="en-US" sz="900" dirty="0"/>
                        <a:t>38,643</a:t>
                      </a:r>
                    </a:p>
                  </a:txBody>
                  <a:tcPr marL="4094" marR="4094" marT="4094" marB="0" anchor="ctr"/>
                </a:tc>
                <a:tc>
                  <a:txBody>
                    <a:bodyPr/>
                    <a:lstStyle/>
                    <a:p>
                      <a:pPr algn="ctr" rtl="0" fontAlgn="ctr"/>
                      <a:r>
                        <a:rPr lang="en-US" sz="900" dirty="0"/>
                        <a:t>987,695</a:t>
                      </a:r>
                    </a:p>
                  </a:txBody>
                  <a:tcPr marL="4094" marR="4094" marT="4094" marB="0" anchor="ctr"/>
                </a:tc>
                <a:extLst>
                  <a:ext uri="{0D108BD9-81ED-4DB2-BD59-A6C34878D82A}">
                    <a16:rowId xmlns:a16="http://schemas.microsoft.com/office/drawing/2014/main" val="2783660311"/>
                  </a:ext>
                </a:extLst>
              </a:tr>
              <a:tr h="162304">
                <a:tc vMerge="1">
                  <a:txBody>
                    <a:bodyPr/>
                    <a:lstStyle/>
                    <a:p>
                      <a:endParaRPr lang="en-US"/>
                    </a:p>
                  </a:txBody>
                  <a:tcPr/>
                </a:tc>
                <a:tc>
                  <a:txBody>
                    <a:bodyPr/>
                    <a:lstStyle/>
                    <a:p>
                      <a:pPr algn="ctr" rtl="0" fontAlgn="ctr"/>
                      <a:r>
                        <a:rPr lang="en-US" sz="900" dirty="0"/>
                        <a:t>1970</a:t>
                      </a:r>
                    </a:p>
                  </a:txBody>
                  <a:tcPr marL="4094" marR="4094" marT="4094" marB="0" anchor="ctr"/>
                </a:tc>
                <a:tc>
                  <a:txBody>
                    <a:bodyPr/>
                    <a:lstStyle/>
                    <a:p>
                      <a:pPr algn="ctr" rtl="0" fontAlgn="ctr"/>
                      <a:r>
                        <a:rPr lang="en-US" sz="900" dirty="0"/>
                        <a:t>3,644,637</a:t>
                      </a:r>
                    </a:p>
                  </a:txBody>
                  <a:tcPr marL="4094" marR="4094" marT="4094" marB="0" anchor="ctr"/>
                </a:tc>
                <a:tc>
                  <a:txBody>
                    <a:bodyPr/>
                    <a:lstStyle/>
                    <a:p>
                      <a:pPr algn="ctr" rtl="0" fontAlgn="ctr"/>
                      <a:r>
                        <a:rPr lang="en-US" sz="900"/>
                        <a:t>337,568</a:t>
                      </a:r>
                    </a:p>
                  </a:txBody>
                  <a:tcPr marL="4094" marR="4094" marT="4094" marB="0" anchor="ctr"/>
                </a:tc>
                <a:tc>
                  <a:txBody>
                    <a:bodyPr/>
                    <a:lstStyle/>
                    <a:p>
                      <a:pPr algn="ctr" rtl="0" fontAlgn="ctr"/>
                      <a:r>
                        <a:rPr lang="en-US" sz="900"/>
                        <a:t>593,471</a:t>
                      </a:r>
                    </a:p>
                  </a:txBody>
                  <a:tcPr marL="4094" marR="4094" marT="4094" marB="0" anchor="ctr"/>
                </a:tc>
                <a:tc>
                  <a:txBody>
                    <a:bodyPr/>
                    <a:lstStyle/>
                    <a:p>
                      <a:pPr algn="ctr" rtl="0" fontAlgn="ctr"/>
                      <a:r>
                        <a:rPr lang="en-US" sz="900" dirty="0"/>
                        <a:t>25,225</a:t>
                      </a:r>
                    </a:p>
                  </a:txBody>
                  <a:tcPr marL="4094" marR="4094" marT="4094" marB="0" anchor="ctr"/>
                </a:tc>
                <a:tc>
                  <a:txBody>
                    <a:bodyPr/>
                    <a:lstStyle/>
                    <a:p>
                      <a:pPr algn="ctr" rtl="0" fontAlgn="ctr"/>
                      <a:r>
                        <a:rPr lang="en-US" sz="900" dirty="0"/>
                        <a:t>51,185</a:t>
                      </a:r>
                    </a:p>
                  </a:txBody>
                  <a:tcPr marL="4094" marR="4094" marT="4094" marB="0" anchor="ctr"/>
                </a:tc>
                <a:tc>
                  <a:txBody>
                    <a:bodyPr/>
                    <a:lstStyle/>
                    <a:p>
                      <a:pPr algn="ctr" rtl="0" fontAlgn="ctr"/>
                      <a:r>
                        <a:rPr lang="en-US" sz="900" dirty="0"/>
                        <a:t>29,550</a:t>
                      </a:r>
                    </a:p>
                  </a:txBody>
                  <a:tcPr marL="4094" marR="4094" marT="4094" marB="0" anchor="ctr"/>
                </a:tc>
                <a:tc>
                  <a:txBody>
                    <a:bodyPr/>
                    <a:lstStyle/>
                    <a:p>
                      <a:pPr algn="ctr" rtl="0" fontAlgn="ctr"/>
                      <a:r>
                        <a:rPr lang="en-US" sz="900" dirty="0"/>
                        <a:t>19,733</a:t>
                      </a:r>
                    </a:p>
                  </a:txBody>
                  <a:tcPr marL="4094" marR="4094" marT="4094" marB="0" anchor="ctr"/>
                </a:tc>
                <a:tc>
                  <a:txBody>
                    <a:bodyPr/>
                    <a:lstStyle/>
                    <a:p>
                      <a:pPr algn="ctr" rtl="0" fontAlgn="ctr"/>
                      <a:r>
                        <a:rPr lang="en-US" sz="900" dirty="0"/>
                        <a:t>23,813</a:t>
                      </a:r>
                    </a:p>
                  </a:txBody>
                  <a:tcPr marL="4094" marR="4094" marT="4094" marB="0" anchor="ctr"/>
                </a:tc>
                <a:tc>
                  <a:txBody>
                    <a:bodyPr/>
                    <a:lstStyle/>
                    <a:p>
                      <a:pPr algn="ctr" rtl="0" fontAlgn="ctr"/>
                      <a:r>
                        <a:rPr lang="en-US" sz="900" dirty="0"/>
                        <a:t>63,585</a:t>
                      </a:r>
                    </a:p>
                  </a:txBody>
                  <a:tcPr marL="4094" marR="4094" marT="4094" marB="0" anchor="ctr"/>
                </a:tc>
                <a:tc>
                  <a:txBody>
                    <a:bodyPr/>
                    <a:lstStyle/>
                    <a:p>
                      <a:pPr algn="ctr" rtl="0" fontAlgn="ctr"/>
                      <a:r>
                        <a:rPr lang="en-US" sz="900" dirty="0"/>
                        <a:t>1,144,130</a:t>
                      </a:r>
                    </a:p>
                  </a:txBody>
                  <a:tcPr marL="4094" marR="4094" marT="4094" marB="0" anchor="ctr"/>
                </a:tc>
                <a:extLst>
                  <a:ext uri="{0D108BD9-81ED-4DB2-BD59-A6C34878D82A}">
                    <a16:rowId xmlns:a16="http://schemas.microsoft.com/office/drawing/2014/main" val="578639154"/>
                  </a:ext>
                </a:extLst>
              </a:tr>
              <a:tr h="162304">
                <a:tc vMerge="1">
                  <a:txBody>
                    <a:bodyPr/>
                    <a:lstStyle/>
                    <a:p>
                      <a:endParaRPr lang="en-US"/>
                    </a:p>
                  </a:txBody>
                  <a:tcPr/>
                </a:tc>
                <a:tc>
                  <a:txBody>
                    <a:bodyPr/>
                    <a:lstStyle/>
                    <a:p>
                      <a:pPr algn="ctr" rtl="0" fontAlgn="ctr"/>
                      <a:r>
                        <a:rPr lang="en-US" sz="900" dirty="0"/>
                        <a:t>1980</a:t>
                      </a:r>
                    </a:p>
                  </a:txBody>
                  <a:tcPr marL="4094" marR="4094" marT="4094" marB="0" anchor="ctr"/>
                </a:tc>
                <a:tc>
                  <a:txBody>
                    <a:bodyPr/>
                    <a:lstStyle/>
                    <a:p>
                      <a:pPr algn="ctr" rtl="0" fontAlgn="ctr"/>
                      <a:r>
                        <a:rPr lang="en-US" sz="900" dirty="0"/>
                        <a:t>4,223,101</a:t>
                      </a:r>
                    </a:p>
                  </a:txBody>
                  <a:tcPr marL="4094" marR="4094" marT="4094" marB="0" anchor="ctr"/>
                </a:tc>
                <a:tc>
                  <a:txBody>
                    <a:bodyPr/>
                    <a:lstStyle/>
                    <a:p>
                      <a:pPr algn="ctr" rtl="0" fontAlgn="ctr"/>
                      <a:r>
                        <a:rPr lang="en-US" sz="900" dirty="0"/>
                        <a:t>454,592</a:t>
                      </a:r>
                    </a:p>
                  </a:txBody>
                  <a:tcPr marL="4094" marR="4094" marT="4094" marB="0" anchor="ctr"/>
                </a:tc>
                <a:tc>
                  <a:txBody>
                    <a:bodyPr/>
                    <a:lstStyle/>
                    <a:p>
                      <a:pPr algn="ctr" rtl="0" fontAlgn="ctr"/>
                      <a:r>
                        <a:rPr lang="en-US" sz="900" dirty="0"/>
                        <a:t>557,515</a:t>
                      </a:r>
                    </a:p>
                  </a:txBody>
                  <a:tcPr marL="4094" marR="4094" marT="4094" marB="0" anchor="ctr"/>
                </a:tc>
                <a:tc>
                  <a:txBody>
                    <a:bodyPr/>
                    <a:lstStyle/>
                    <a:p>
                      <a:pPr algn="ctr" rtl="0" fontAlgn="ctr"/>
                      <a:r>
                        <a:rPr lang="en-US" sz="900" dirty="0"/>
                        <a:t>26,049</a:t>
                      </a:r>
                    </a:p>
                  </a:txBody>
                  <a:tcPr marL="4094" marR="4094" marT="4094" marB="0" anchor="ctr"/>
                </a:tc>
                <a:tc>
                  <a:txBody>
                    <a:bodyPr/>
                    <a:lstStyle/>
                    <a:p>
                      <a:pPr algn="ctr" rtl="0" fontAlgn="ctr"/>
                      <a:r>
                        <a:rPr lang="en-US" sz="900" dirty="0"/>
                        <a:t>64,097</a:t>
                      </a:r>
                    </a:p>
                  </a:txBody>
                  <a:tcPr marL="4094" marR="4094" marT="4094" marB="0" anchor="ctr"/>
                </a:tc>
                <a:tc>
                  <a:txBody>
                    <a:bodyPr/>
                    <a:lstStyle/>
                    <a:p>
                      <a:pPr algn="ctr" rtl="0" fontAlgn="ctr"/>
                      <a:r>
                        <a:rPr lang="en-US" sz="900" dirty="0"/>
                        <a:t>37,259</a:t>
                      </a:r>
                    </a:p>
                  </a:txBody>
                  <a:tcPr marL="4094" marR="4094" marT="4094" marB="0" anchor="ctr"/>
                </a:tc>
                <a:tc>
                  <a:txBody>
                    <a:bodyPr/>
                    <a:lstStyle/>
                    <a:p>
                      <a:pPr algn="ctr" rtl="0" fontAlgn="ctr"/>
                      <a:r>
                        <a:rPr lang="en-US" sz="900" dirty="0"/>
                        <a:t>21,495</a:t>
                      </a:r>
                    </a:p>
                  </a:txBody>
                  <a:tcPr marL="4094" marR="4094" marT="4094" marB="0" anchor="ctr"/>
                </a:tc>
                <a:tc>
                  <a:txBody>
                    <a:bodyPr/>
                    <a:lstStyle/>
                    <a:p>
                      <a:pPr algn="ctr" rtl="0" fontAlgn="ctr"/>
                      <a:r>
                        <a:rPr lang="en-US" sz="900" dirty="0"/>
                        <a:t>31,924</a:t>
                      </a:r>
                    </a:p>
                  </a:txBody>
                  <a:tcPr marL="4094" marR="4094" marT="4094" marB="0" anchor="ctr"/>
                </a:tc>
                <a:tc>
                  <a:txBody>
                    <a:bodyPr/>
                    <a:lstStyle/>
                    <a:p>
                      <a:pPr algn="ctr" rtl="0" fontAlgn="ctr"/>
                      <a:r>
                        <a:rPr lang="en-US" sz="900" dirty="0"/>
                        <a:t>110,869</a:t>
                      </a:r>
                    </a:p>
                  </a:txBody>
                  <a:tcPr marL="4094" marR="4094" marT="4094" marB="0" anchor="ctr"/>
                </a:tc>
                <a:tc>
                  <a:txBody>
                    <a:bodyPr/>
                    <a:lstStyle/>
                    <a:p>
                      <a:pPr algn="ctr" rtl="0" fontAlgn="ctr"/>
                      <a:r>
                        <a:rPr lang="en-US" sz="900" dirty="0"/>
                        <a:t>1,303,800</a:t>
                      </a:r>
                    </a:p>
                  </a:txBody>
                  <a:tcPr marL="4094" marR="4094" marT="4094" marB="0" anchor="ctr"/>
                </a:tc>
                <a:extLst>
                  <a:ext uri="{0D108BD9-81ED-4DB2-BD59-A6C34878D82A}">
                    <a16:rowId xmlns:a16="http://schemas.microsoft.com/office/drawing/2014/main" val="1703476996"/>
                  </a:ext>
                </a:extLst>
              </a:tr>
              <a:tr h="162304">
                <a:tc vMerge="1">
                  <a:txBody>
                    <a:bodyPr/>
                    <a:lstStyle/>
                    <a:p>
                      <a:endParaRPr lang="en-US"/>
                    </a:p>
                  </a:txBody>
                  <a:tcPr/>
                </a:tc>
                <a:tc>
                  <a:txBody>
                    <a:bodyPr/>
                    <a:lstStyle/>
                    <a:p>
                      <a:pPr algn="ctr" rtl="0" fontAlgn="ctr"/>
                      <a:r>
                        <a:rPr lang="en-US" sz="900"/>
                        <a:t>1990</a:t>
                      </a:r>
                    </a:p>
                  </a:txBody>
                  <a:tcPr marL="4094" marR="4094" marT="4094" marB="0" anchor="ctr"/>
                </a:tc>
                <a:tc>
                  <a:txBody>
                    <a:bodyPr/>
                    <a:lstStyle/>
                    <a:p>
                      <a:pPr algn="ctr" rtl="0" fontAlgn="ctr"/>
                      <a:r>
                        <a:rPr lang="en-US" sz="900"/>
                        <a:t>4,219,973</a:t>
                      </a:r>
                    </a:p>
                  </a:txBody>
                  <a:tcPr marL="4094" marR="4094" marT="4094" marB="0" anchor="ctr"/>
                </a:tc>
                <a:tc>
                  <a:txBody>
                    <a:bodyPr/>
                    <a:lstStyle/>
                    <a:p>
                      <a:pPr algn="ctr" rtl="0" fontAlgn="ctr"/>
                      <a:r>
                        <a:rPr lang="en-US" sz="900"/>
                        <a:t>448,306</a:t>
                      </a:r>
                    </a:p>
                  </a:txBody>
                  <a:tcPr marL="4094" marR="4094" marT="4094" marB="0" anchor="ctr"/>
                </a:tc>
                <a:tc>
                  <a:txBody>
                    <a:bodyPr/>
                    <a:lstStyle/>
                    <a:p>
                      <a:pPr algn="ctr" rtl="0" fontAlgn="ctr"/>
                      <a:r>
                        <a:rPr lang="en-US" sz="900"/>
                        <a:t>496,938</a:t>
                      </a:r>
                    </a:p>
                  </a:txBody>
                  <a:tcPr marL="4094" marR="4094" marT="4094" marB="0" anchor="ctr"/>
                </a:tc>
                <a:tc>
                  <a:txBody>
                    <a:bodyPr/>
                    <a:lstStyle/>
                    <a:p>
                      <a:pPr algn="ctr" rtl="0" fontAlgn="ctr"/>
                      <a:r>
                        <a:rPr lang="en-US" sz="900"/>
                        <a:t>25,575</a:t>
                      </a:r>
                    </a:p>
                  </a:txBody>
                  <a:tcPr marL="4094" marR="4094" marT="4094" marB="0" anchor="ctr"/>
                </a:tc>
                <a:tc>
                  <a:txBody>
                    <a:bodyPr/>
                    <a:lstStyle/>
                    <a:p>
                      <a:pPr algn="ctr" rtl="0" fontAlgn="ctr"/>
                      <a:r>
                        <a:rPr lang="en-US" sz="900"/>
                        <a:t>66,631</a:t>
                      </a:r>
                    </a:p>
                  </a:txBody>
                  <a:tcPr marL="4094" marR="4094" marT="4094" marB="0" anchor="ctr"/>
                </a:tc>
                <a:tc>
                  <a:txBody>
                    <a:bodyPr/>
                    <a:lstStyle/>
                    <a:p>
                      <a:pPr algn="ctr" rtl="0" fontAlgn="ctr"/>
                      <a:r>
                        <a:rPr lang="en-US" sz="900"/>
                        <a:t>42,437</a:t>
                      </a:r>
                    </a:p>
                  </a:txBody>
                  <a:tcPr marL="4094" marR="4094" marT="4094" marB="0" anchor="ctr"/>
                </a:tc>
                <a:tc>
                  <a:txBody>
                    <a:bodyPr/>
                    <a:lstStyle/>
                    <a:p>
                      <a:pPr algn="ctr" rtl="0" fontAlgn="ctr"/>
                      <a:r>
                        <a:rPr lang="en-US" sz="900" dirty="0"/>
                        <a:t>20,879</a:t>
                      </a:r>
                    </a:p>
                  </a:txBody>
                  <a:tcPr marL="4094" marR="4094" marT="4094" marB="0" anchor="ctr"/>
                </a:tc>
                <a:tc>
                  <a:txBody>
                    <a:bodyPr/>
                    <a:lstStyle/>
                    <a:p>
                      <a:pPr algn="ctr" rtl="0" fontAlgn="ctr"/>
                      <a:r>
                        <a:rPr lang="en-US" sz="900"/>
                        <a:t>39,996</a:t>
                      </a:r>
                    </a:p>
                  </a:txBody>
                  <a:tcPr marL="4094" marR="4094" marT="4094" marB="0" anchor="ctr"/>
                </a:tc>
                <a:tc>
                  <a:txBody>
                    <a:bodyPr/>
                    <a:lstStyle/>
                    <a:p>
                      <a:pPr algn="ctr" rtl="0" fontAlgn="ctr"/>
                      <a:r>
                        <a:rPr lang="en-US" sz="900" dirty="0"/>
                        <a:t>144,508</a:t>
                      </a:r>
                    </a:p>
                  </a:txBody>
                  <a:tcPr marL="4094" marR="4094" marT="4094" marB="0" anchor="ctr"/>
                </a:tc>
                <a:tc>
                  <a:txBody>
                    <a:bodyPr/>
                    <a:lstStyle/>
                    <a:p>
                      <a:pPr algn="ctr" rtl="0" fontAlgn="ctr"/>
                      <a:r>
                        <a:rPr lang="en-US" sz="900" dirty="0"/>
                        <a:t>1,285,270</a:t>
                      </a:r>
                    </a:p>
                  </a:txBody>
                  <a:tcPr marL="4094" marR="4094" marT="4094" marB="0" anchor="ctr"/>
                </a:tc>
                <a:extLst>
                  <a:ext uri="{0D108BD9-81ED-4DB2-BD59-A6C34878D82A}">
                    <a16:rowId xmlns:a16="http://schemas.microsoft.com/office/drawing/2014/main" val="3097079367"/>
                  </a:ext>
                </a:extLst>
              </a:tr>
              <a:tr h="180037">
                <a:tc vMerge="1">
                  <a:txBody>
                    <a:bodyPr/>
                    <a:lstStyle/>
                    <a:p>
                      <a:endParaRPr lang="en-US"/>
                    </a:p>
                  </a:txBody>
                  <a:tcPr/>
                </a:tc>
                <a:tc>
                  <a:txBody>
                    <a:bodyPr/>
                    <a:lstStyle/>
                    <a:p>
                      <a:pPr algn="ctr" rtl="0" fontAlgn="ctr"/>
                      <a:r>
                        <a:rPr lang="en-US" sz="900" dirty="0"/>
                        <a:t>2000</a:t>
                      </a:r>
                    </a:p>
                  </a:txBody>
                  <a:tcPr marL="4094" marR="4094" marT="4094" marB="0" anchor="ctr"/>
                </a:tc>
                <a:tc>
                  <a:txBody>
                    <a:bodyPr/>
                    <a:lstStyle/>
                    <a:p>
                      <a:pPr algn="ctr" rtl="0" fontAlgn="ctr"/>
                      <a:r>
                        <a:rPr lang="en-US" sz="900" dirty="0"/>
                        <a:t>4,468,886</a:t>
                      </a:r>
                    </a:p>
                  </a:txBody>
                  <a:tcPr marL="4094" marR="4094" marT="4094" marB="0" anchor="ctr"/>
                </a:tc>
                <a:tc>
                  <a:txBody>
                    <a:bodyPr/>
                    <a:lstStyle/>
                    <a:p>
                      <a:pPr algn="ctr" rtl="0" fontAlgn="ctr"/>
                      <a:r>
                        <a:rPr lang="en-US" sz="900" dirty="0"/>
                        <a:t>455,466</a:t>
                      </a:r>
                    </a:p>
                  </a:txBody>
                  <a:tcPr marL="4094" marR="4094" marT="4094" marB="0" anchor="ctr"/>
                </a:tc>
                <a:tc>
                  <a:txBody>
                    <a:bodyPr/>
                    <a:lstStyle/>
                    <a:p>
                      <a:pPr algn="ctr" rtl="0" fontAlgn="ctr"/>
                      <a:r>
                        <a:rPr lang="en-US" sz="900" dirty="0"/>
                        <a:t>484,674</a:t>
                      </a:r>
                    </a:p>
                  </a:txBody>
                  <a:tcPr marL="4094" marR="4094" marT="4094" marB="0" anchor="ctr"/>
                </a:tc>
                <a:tc>
                  <a:txBody>
                    <a:bodyPr/>
                    <a:lstStyle/>
                    <a:p>
                      <a:pPr algn="ctr" rtl="0" fontAlgn="ctr"/>
                      <a:r>
                        <a:rPr lang="en-US" sz="900" dirty="0"/>
                        <a:t>26,757</a:t>
                      </a:r>
                    </a:p>
                  </a:txBody>
                  <a:tcPr marL="4094" marR="4094" marT="4094" marB="0" anchor="ctr"/>
                </a:tc>
                <a:tc>
                  <a:txBody>
                    <a:bodyPr/>
                    <a:lstStyle/>
                    <a:p>
                      <a:pPr algn="ctr" rtl="0" fontAlgn="ctr"/>
                      <a:r>
                        <a:rPr lang="en-US" sz="900" dirty="0"/>
                        <a:t>67,229</a:t>
                      </a:r>
                    </a:p>
                  </a:txBody>
                  <a:tcPr marL="4094" marR="4094" marT="4094" marB="0" anchor="ctr"/>
                </a:tc>
                <a:tc>
                  <a:txBody>
                    <a:bodyPr/>
                    <a:lstStyle/>
                    <a:p>
                      <a:pPr algn="ctr" rtl="0" fontAlgn="ctr"/>
                      <a:r>
                        <a:rPr lang="en-US" sz="900" dirty="0"/>
                        <a:t>48,072</a:t>
                      </a:r>
                    </a:p>
                  </a:txBody>
                  <a:tcPr marL="4094" marR="4094" marT="4094" marB="0" anchor="ctr"/>
                </a:tc>
                <a:tc>
                  <a:txBody>
                    <a:bodyPr/>
                    <a:lstStyle/>
                    <a:p>
                      <a:pPr algn="ctr" rtl="0" fontAlgn="ctr"/>
                      <a:r>
                        <a:rPr lang="en-US" sz="900" dirty="0"/>
                        <a:t>21,216</a:t>
                      </a:r>
                    </a:p>
                  </a:txBody>
                  <a:tcPr marL="4094" marR="4094" marT="4094" marB="0" anchor="ctr"/>
                </a:tc>
                <a:tc>
                  <a:txBody>
                    <a:bodyPr/>
                    <a:lstStyle/>
                    <a:p>
                      <a:pPr algn="ctr" rtl="0" fontAlgn="ctr"/>
                      <a:r>
                        <a:rPr lang="en-US" sz="900" dirty="0"/>
                        <a:t>43,044</a:t>
                      </a:r>
                    </a:p>
                  </a:txBody>
                  <a:tcPr marL="4094" marR="4094" marT="4094" marB="0" anchor="ctr"/>
                </a:tc>
                <a:tc>
                  <a:txBody>
                    <a:bodyPr/>
                    <a:lstStyle/>
                    <a:p>
                      <a:pPr algn="ctr" rtl="0" fontAlgn="ctr"/>
                      <a:r>
                        <a:rPr lang="en-US" sz="900" dirty="0"/>
                        <a:t>191,268</a:t>
                      </a:r>
                    </a:p>
                  </a:txBody>
                  <a:tcPr marL="4094" marR="4094" marT="4094" marB="0" anchor="ctr"/>
                </a:tc>
                <a:tc>
                  <a:txBody>
                    <a:bodyPr/>
                    <a:lstStyle/>
                    <a:p>
                      <a:pPr algn="ctr" rtl="0" fontAlgn="ctr"/>
                      <a:r>
                        <a:rPr lang="en-US" sz="900" dirty="0"/>
                        <a:t>1,337,726</a:t>
                      </a:r>
                    </a:p>
                  </a:txBody>
                  <a:tcPr marL="4094" marR="4094" marT="4094" marB="0" anchor="ctr"/>
                </a:tc>
                <a:extLst>
                  <a:ext uri="{0D108BD9-81ED-4DB2-BD59-A6C34878D82A}">
                    <a16:rowId xmlns:a16="http://schemas.microsoft.com/office/drawing/2014/main" val="2852674930"/>
                  </a:ext>
                </a:extLst>
              </a:tr>
              <a:tr h="162304">
                <a:tc rowSpan="9">
                  <a:txBody>
                    <a:bodyPr/>
                    <a:lstStyle/>
                    <a:p>
                      <a:pPr algn="ctr" rtl="0" fontAlgn="ctr"/>
                      <a:r>
                        <a:rPr lang="en-US" sz="1200" dirty="0"/>
                        <a:t>Census Estimates</a:t>
                      </a:r>
                    </a:p>
                  </a:txBody>
                  <a:tcPr marL="4094" marR="4094" marT="4094" marB="0" vert="vert270" anchor="ctr"/>
                </a:tc>
                <a:tc>
                  <a:txBody>
                    <a:bodyPr/>
                    <a:lstStyle/>
                    <a:p>
                      <a:pPr algn="ctr" rtl="0" fontAlgn="ctr"/>
                      <a:r>
                        <a:rPr lang="en-US" sz="900"/>
                        <a:t>1-Jul-01</a:t>
                      </a:r>
                    </a:p>
                  </a:txBody>
                  <a:tcPr marL="4094" marR="4094" marT="4094" marB="0" anchor="ctr"/>
                </a:tc>
                <a:tc>
                  <a:txBody>
                    <a:bodyPr/>
                    <a:lstStyle/>
                    <a:p>
                      <a:pPr algn="ctr" rtl="0" fontAlgn="ctr"/>
                      <a:r>
                        <a:rPr lang="en-US" sz="900"/>
                        <a:t>4,477,875</a:t>
                      </a:r>
                    </a:p>
                  </a:txBody>
                  <a:tcPr marL="4094" marR="4094" marT="4094" marB="0" anchor="ctr"/>
                </a:tc>
                <a:tc>
                  <a:txBody>
                    <a:bodyPr/>
                    <a:lstStyle/>
                    <a:p>
                      <a:pPr algn="ctr" rtl="0" fontAlgn="ctr"/>
                      <a:r>
                        <a:rPr lang="en-US" sz="900" dirty="0"/>
                        <a:t>453,154</a:t>
                      </a:r>
                    </a:p>
                  </a:txBody>
                  <a:tcPr marL="4094" marR="4094" marT="4094" marB="0" anchor="ctr"/>
                </a:tc>
                <a:tc>
                  <a:txBody>
                    <a:bodyPr/>
                    <a:lstStyle/>
                    <a:p>
                      <a:pPr algn="ctr" rtl="0" fontAlgn="ctr"/>
                      <a:r>
                        <a:rPr lang="en-US" sz="900"/>
                        <a:t>487,363</a:t>
                      </a:r>
                    </a:p>
                  </a:txBody>
                  <a:tcPr marL="4094" marR="4094" marT="4094" marB="0" anchor="ctr"/>
                </a:tc>
                <a:tc>
                  <a:txBody>
                    <a:bodyPr/>
                    <a:lstStyle/>
                    <a:p>
                      <a:pPr algn="ctr" rtl="0" fontAlgn="ctr"/>
                      <a:r>
                        <a:rPr lang="en-US" sz="900"/>
                        <a:t>27,029</a:t>
                      </a:r>
                    </a:p>
                  </a:txBody>
                  <a:tcPr marL="4094" marR="4094" marT="4094" marB="0" anchor="ctr"/>
                </a:tc>
                <a:tc>
                  <a:txBody>
                    <a:bodyPr/>
                    <a:lstStyle/>
                    <a:p>
                      <a:pPr algn="ctr" rtl="0" fontAlgn="ctr"/>
                      <a:r>
                        <a:rPr lang="en-US" sz="900" dirty="0"/>
                        <a:t>68,028</a:t>
                      </a:r>
                    </a:p>
                  </a:txBody>
                  <a:tcPr marL="4094" marR="4094" marT="4094" marB="0" anchor="ctr"/>
                </a:tc>
                <a:tc>
                  <a:txBody>
                    <a:bodyPr/>
                    <a:lstStyle/>
                    <a:p>
                      <a:pPr algn="ctr" rtl="0" fontAlgn="ctr"/>
                      <a:r>
                        <a:rPr lang="en-US" sz="900" dirty="0"/>
                        <a:t>48,461</a:t>
                      </a:r>
                    </a:p>
                  </a:txBody>
                  <a:tcPr marL="4094" marR="4094" marT="4094" marB="0" anchor="ctr"/>
                </a:tc>
                <a:tc>
                  <a:txBody>
                    <a:bodyPr/>
                    <a:lstStyle/>
                    <a:p>
                      <a:pPr algn="ctr" rtl="0" fontAlgn="ctr"/>
                      <a:r>
                        <a:rPr lang="en-US" sz="900"/>
                        <a:t>21,291</a:t>
                      </a:r>
                    </a:p>
                  </a:txBody>
                  <a:tcPr marL="4094" marR="4094" marT="4094" marB="0" anchor="ctr"/>
                </a:tc>
                <a:tc>
                  <a:txBody>
                    <a:bodyPr/>
                    <a:lstStyle/>
                    <a:p>
                      <a:pPr algn="ctr" rtl="0" fontAlgn="ctr"/>
                      <a:r>
                        <a:rPr lang="en-US" sz="900" dirty="0"/>
                        <a:t>43,580</a:t>
                      </a:r>
                    </a:p>
                  </a:txBody>
                  <a:tcPr marL="4094" marR="4094" marT="4094" marB="0" anchor="ctr"/>
                </a:tc>
                <a:tc>
                  <a:txBody>
                    <a:bodyPr/>
                    <a:lstStyle/>
                    <a:p>
                      <a:pPr algn="ctr" rtl="0" fontAlgn="ctr"/>
                      <a:r>
                        <a:rPr lang="en-US" sz="900" dirty="0"/>
                        <a:t>195,622</a:t>
                      </a:r>
                    </a:p>
                  </a:txBody>
                  <a:tcPr marL="4094" marR="4094" marT="4094" marB="0" anchor="ctr"/>
                </a:tc>
                <a:tc>
                  <a:txBody>
                    <a:bodyPr/>
                    <a:lstStyle/>
                    <a:p>
                      <a:pPr algn="ctr" rtl="0" fontAlgn="ctr"/>
                      <a:r>
                        <a:rPr lang="en-US" sz="900" dirty="0"/>
                        <a:t>1,344,528</a:t>
                      </a:r>
                    </a:p>
                  </a:txBody>
                  <a:tcPr marL="4094" marR="4094" marT="4094" marB="0" anchor="ctr"/>
                </a:tc>
                <a:extLst>
                  <a:ext uri="{0D108BD9-81ED-4DB2-BD59-A6C34878D82A}">
                    <a16:rowId xmlns:a16="http://schemas.microsoft.com/office/drawing/2014/main" val="3004357414"/>
                  </a:ext>
                </a:extLst>
              </a:tr>
              <a:tr h="162304">
                <a:tc vMerge="1">
                  <a:txBody>
                    <a:bodyPr/>
                    <a:lstStyle/>
                    <a:p>
                      <a:endParaRPr lang="en-US"/>
                    </a:p>
                  </a:txBody>
                  <a:tcPr/>
                </a:tc>
                <a:tc>
                  <a:txBody>
                    <a:bodyPr/>
                    <a:lstStyle/>
                    <a:p>
                      <a:pPr algn="ctr" rtl="0" fontAlgn="ctr"/>
                      <a:r>
                        <a:rPr lang="en-US" sz="900" dirty="0"/>
                        <a:t>1-Jul-02</a:t>
                      </a:r>
                    </a:p>
                  </a:txBody>
                  <a:tcPr marL="4094" marR="4094" marT="4094" marB="0" anchor="ctr"/>
                </a:tc>
                <a:tc>
                  <a:txBody>
                    <a:bodyPr/>
                    <a:lstStyle/>
                    <a:p>
                      <a:pPr algn="ctr" rtl="0" fontAlgn="ctr"/>
                      <a:r>
                        <a:rPr lang="en-US" sz="900" dirty="0"/>
                        <a:t>4,497,267</a:t>
                      </a:r>
                    </a:p>
                  </a:txBody>
                  <a:tcPr marL="4094" marR="4094" marT="4094" marB="0" anchor="ctr"/>
                </a:tc>
                <a:tc>
                  <a:txBody>
                    <a:bodyPr/>
                    <a:lstStyle/>
                    <a:p>
                      <a:pPr algn="ctr" rtl="0" fontAlgn="ctr"/>
                      <a:r>
                        <a:rPr lang="en-US" sz="900" dirty="0"/>
                        <a:t>453,429</a:t>
                      </a:r>
                    </a:p>
                  </a:txBody>
                  <a:tcPr marL="4094" marR="4094" marT="4094" marB="0" anchor="ctr"/>
                </a:tc>
                <a:tc>
                  <a:txBody>
                    <a:bodyPr/>
                    <a:lstStyle/>
                    <a:p>
                      <a:pPr algn="ctr" rtl="0" fontAlgn="ctr"/>
                      <a:r>
                        <a:rPr lang="en-US" sz="900"/>
                        <a:t>489,722</a:t>
                      </a:r>
                    </a:p>
                  </a:txBody>
                  <a:tcPr marL="4094" marR="4094" marT="4094" marB="0" anchor="ctr"/>
                </a:tc>
                <a:tc>
                  <a:txBody>
                    <a:bodyPr/>
                    <a:lstStyle/>
                    <a:p>
                      <a:pPr algn="ctr" rtl="0" fontAlgn="ctr"/>
                      <a:r>
                        <a:rPr lang="en-US" sz="900"/>
                        <a:t>27,462</a:t>
                      </a:r>
                    </a:p>
                  </a:txBody>
                  <a:tcPr marL="4094" marR="4094" marT="4094" marB="0" anchor="ctr"/>
                </a:tc>
                <a:tc>
                  <a:txBody>
                    <a:bodyPr/>
                    <a:lstStyle/>
                    <a:p>
                      <a:pPr algn="ctr" rtl="0" fontAlgn="ctr"/>
                      <a:r>
                        <a:rPr lang="en-US" sz="900" dirty="0"/>
                        <a:t>68,964</a:t>
                      </a:r>
                    </a:p>
                  </a:txBody>
                  <a:tcPr marL="4094" marR="4094" marT="4094" marB="0" anchor="ctr"/>
                </a:tc>
                <a:tc>
                  <a:txBody>
                    <a:bodyPr/>
                    <a:lstStyle/>
                    <a:p>
                      <a:pPr algn="ctr" rtl="0" fontAlgn="ctr"/>
                      <a:r>
                        <a:rPr lang="en-US" sz="900" dirty="0"/>
                        <a:t>49,117</a:t>
                      </a:r>
                    </a:p>
                  </a:txBody>
                  <a:tcPr marL="4094" marR="4094" marT="4094" marB="0" anchor="ctr"/>
                </a:tc>
                <a:tc>
                  <a:txBody>
                    <a:bodyPr/>
                    <a:lstStyle/>
                    <a:p>
                      <a:pPr algn="ctr" rtl="0" fontAlgn="ctr"/>
                      <a:r>
                        <a:rPr lang="en-US" sz="900" dirty="0"/>
                        <a:t>21,365</a:t>
                      </a:r>
                    </a:p>
                  </a:txBody>
                  <a:tcPr marL="4094" marR="4094" marT="4094" marB="0" anchor="ctr"/>
                </a:tc>
                <a:tc>
                  <a:txBody>
                    <a:bodyPr/>
                    <a:lstStyle/>
                    <a:p>
                      <a:pPr algn="ctr" rtl="0" fontAlgn="ctr"/>
                      <a:r>
                        <a:rPr lang="en-US" sz="900" dirty="0"/>
                        <a:t>43,878</a:t>
                      </a:r>
                    </a:p>
                  </a:txBody>
                  <a:tcPr marL="4094" marR="4094" marT="4094" marB="0" anchor="ctr"/>
                </a:tc>
                <a:tc>
                  <a:txBody>
                    <a:bodyPr/>
                    <a:lstStyle/>
                    <a:p>
                      <a:pPr algn="ctr" rtl="0" fontAlgn="ctr"/>
                      <a:r>
                        <a:rPr lang="en-US" sz="900" dirty="0"/>
                        <a:t>200,701</a:t>
                      </a:r>
                    </a:p>
                  </a:txBody>
                  <a:tcPr marL="4094" marR="4094" marT="4094" marB="0" anchor="ctr"/>
                </a:tc>
                <a:tc>
                  <a:txBody>
                    <a:bodyPr/>
                    <a:lstStyle/>
                    <a:p>
                      <a:pPr algn="ctr" rtl="0" fontAlgn="ctr"/>
                      <a:r>
                        <a:rPr lang="en-US" sz="900" dirty="0"/>
                        <a:t>1,354,638</a:t>
                      </a:r>
                    </a:p>
                  </a:txBody>
                  <a:tcPr marL="4094" marR="4094" marT="4094" marB="0" anchor="ctr"/>
                </a:tc>
                <a:extLst>
                  <a:ext uri="{0D108BD9-81ED-4DB2-BD59-A6C34878D82A}">
                    <a16:rowId xmlns:a16="http://schemas.microsoft.com/office/drawing/2014/main" val="3670220108"/>
                  </a:ext>
                </a:extLst>
              </a:tr>
              <a:tr h="162304">
                <a:tc vMerge="1">
                  <a:txBody>
                    <a:bodyPr/>
                    <a:lstStyle/>
                    <a:p>
                      <a:endParaRPr lang="en-US"/>
                    </a:p>
                  </a:txBody>
                  <a:tcPr/>
                </a:tc>
                <a:tc>
                  <a:txBody>
                    <a:bodyPr/>
                    <a:lstStyle/>
                    <a:p>
                      <a:pPr algn="ctr" rtl="0" fontAlgn="ctr"/>
                      <a:r>
                        <a:rPr lang="en-US" sz="900" dirty="0"/>
                        <a:t>1-Jul-03</a:t>
                      </a:r>
                    </a:p>
                  </a:txBody>
                  <a:tcPr marL="4094" marR="4094" marT="4094" marB="0" anchor="ctr"/>
                </a:tc>
                <a:tc>
                  <a:txBody>
                    <a:bodyPr/>
                    <a:lstStyle/>
                    <a:p>
                      <a:pPr algn="ctr" rtl="0" fontAlgn="ctr"/>
                      <a:r>
                        <a:rPr lang="en-US" sz="900"/>
                        <a:t>4,521,042</a:t>
                      </a:r>
                    </a:p>
                  </a:txBody>
                  <a:tcPr marL="4094" marR="4094" marT="4094" marB="0" anchor="ctr"/>
                </a:tc>
                <a:tc>
                  <a:txBody>
                    <a:bodyPr/>
                    <a:lstStyle/>
                    <a:p>
                      <a:pPr algn="ctr" rtl="0" fontAlgn="ctr"/>
                      <a:r>
                        <a:rPr lang="en-US" sz="900"/>
                        <a:t>454,533</a:t>
                      </a:r>
                    </a:p>
                  </a:txBody>
                  <a:tcPr marL="4094" marR="4094" marT="4094" marB="0" anchor="ctr"/>
                </a:tc>
                <a:tc>
                  <a:txBody>
                    <a:bodyPr/>
                    <a:lstStyle/>
                    <a:p>
                      <a:pPr algn="ctr" rtl="0" fontAlgn="ctr"/>
                      <a:r>
                        <a:rPr lang="en-US" sz="900" dirty="0"/>
                        <a:t>492,187</a:t>
                      </a:r>
                    </a:p>
                  </a:txBody>
                  <a:tcPr marL="4094" marR="4094" marT="4094" marB="0" anchor="ctr"/>
                </a:tc>
                <a:tc>
                  <a:txBody>
                    <a:bodyPr/>
                    <a:lstStyle/>
                    <a:p>
                      <a:pPr algn="ctr" rtl="0" fontAlgn="ctr"/>
                      <a:r>
                        <a:rPr lang="en-US" sz="900" dirty="0"/>
                        <a:t>28,169</a:t>
                      </a:r>
                    </a:p>
                  </a:txBody>
                  <a:tcPr marL="4094" marR="4094" marT="4094" marB="0" anchor="ctr"/>
                </a:tc>
                <a:tc>
                  <a:txBody>
                    <a:bodyPr/>
                    <a:lstStyle/>
                    <a:p>
                      <a:pPr algn="ctr" rtl="0" fontAlgn="ctr"/>
                      <a:r>
                        <a:rPr lang="en-US" sz="900" dirty="0"/>
                        <a:t>69,621</a:t>
                      </a:r>
                    </a:p>
                  </a:txBody>
                  <a:tcPr marL="4094" marR="4094" marT="4094" marB="0" anchor="ctr"/>
                </a:tc>
                <a:tc>
                  <a:txBody>
                    <a:bodyPr/>
                    <a:lstStyle/>
                    <a:p>
                      <a:pPr algn="ctr" rtl="0" fontAlgn="ctr"/>
                      <a:r>
                        <a:rPr lang="en-US" sz="900"/>
                        <a:t>49,338</a:t>
                      </a:r>
                    </a:p>
                  </a:txBody>
                  <a:tcPr marL="4094" marR="4094" marT="4094" marB="0" anchor="ctr"/>
                </a:tc>
                <a:tc>
                  <a:txBody>
                    <a:bodyPr/>
                    <a:lstStyle/>
                    <a:p>
                      <a:pPr algn="ctr" rtl="0" fontAlgn="ctr"/>
                      <a:r>
                        <a:rPr lang="en-US" sz="900"/>
                        <a:t>21,274</a:t>
                      </a:r>
                    </a:p>
                  </a:txBody>
                  <a:tcPr marL="4094" marR="4094" marT="4094" marB="0" anchor="ctr"/>
                </a:tc>
                <a:tc>
                  <a:txBody>
                    <a:bodyPr/>
                    <a:lstStyle/>
                    <a:p>
                      <a:pPr algn="ctr" rtl="0" fontAlgn="ctr"/>
                      <a:r>
                        <a:rPr lang="en-US" sz="900"/>
                        <a:t>44,316</a:t>
                      </a:r>
                    </a:p>
                  </a:txBody>
                  <a:tcPr marL="4094" marR="4094" marT="4094" marB="0" anchor="ctr"/>
                </a:tc>
                <a:tc>
                  <a:txBody>
                    <a:bodyPr/>
                    <a:lstStyle/>
                    <a:p>
                      <a:pPr algn="ctr" rtl="0" fontAlgn="ctr"/>
                      <a:r>
                        <a:rPr lang="en-US" sz="900" dirty="0"/>
                        <a:t>205,708</a:t>
                      </a:r>
                    </a:p>
                  </a:txBody>
                  <a:tcPr marL="4094" marR="4094" marT="4094" marB="0" anchor="ctr"/>
                </a:tc>
                <a:tc>
                  <a:txBody>
                    <a:bodyPr/>
                    <a:lstStyle/>
                    <a:p>
                      <a:pPr algn="ctr" rtl="0" fontAlgn="ctr"/>
                      <a:r>
                        <a:rPr lang="en-US" sz="900" dirty="0"/>
                        <a:t>1,365,146</a:t>
                      </a:r>
                    </a:p>
                  </a:txBody>
                  <a:tcPr marL="4094" marR="4094" marT="4094" marB="0" anchor="ctr"/>
                </a:tc>
                <a:extLst>
                  <a:ext uri="{0D108BD9-81ED-4DB2-BD59-A6C34878D82A}">
                    <a16:rowId xmlns:a16="http://schemas.microsoft.com/office/drawing/2014/main" val="2687668129"/>
                  </a:ext>
                </a:extLst>
              </a:tr>
              <a:tr h="162304">
                <a:tc vMerge="1">
                  <a:txBody>
                    <a:bodyPr/>
                    <a:lstStyle/>
                    <a:p>
                      <a:endParaRPr lang="en-US"/>
                    </a:p>
                  </a:txBody>
                  <a:tcPr/>
                </a:tc>
                <a:tc>
                  <a:txBody>
                    <a:bodyPr/>
                    <a:lstStyle/>
                    <a:p>
                      <a:pPr algn="ctr" rtl="0" fontAlgn="ctr"/>
                      <a:r>
                        <a:rPr lang="en-US" sz="900" dirty="0"/>
                        <a:t>1-Jul-04</a:t>
                      </a:r>
                    </a:p>
                  </a:txBody>
                  <a:tcPr marL="4094" marR="4094" marT="4094" marB="0" anchor="ctr"/>
                </a:tc>
                <a:tc>
                  <a:txBody>
                    <a:bodyPr/>
                    <a:lstStyle/>
                    <a:p>
                      <a:pPr algn="ctr" rtl="0" fontAlgn="ctr"/>
                      <a:r>
                        <a:rPr lang="en-US" sz="900" dirty="0"/>
                        <a:t>4,552,238</a:t>
                      </a:r>
                    </a:p>
                  </a:txBody>
                  <a:tcPr marL="4094" marR="4094" marT="4094" marB="0" anchor="ctr"/>
                </a:tc>
                <a:tc>
                  <a:txBody>
                    <a:bodyPr/>
                    <a:lstStyle/>
                    <a:p>
                      <a:pPr algn="ctr" rtl="0" fontAlgn="ctr"/>
                      <a:r>
                        <a:rPr lang="en-US" sz="900"/>
                        <a:t>456,602</a:t>
                      </a:r>
                    </a:p>
                  </a:txBody>
                  <a:tcPr marL="4094" marR="4094" marT="4094" marB="0" anchor="ctr"/>
                </a:tc>
                <a:tc>
                  <a:txBody>
                    <a:bodyPr/>
                    <a:lstStyle/>
                    <a:p>
                      <a:pPr algn="ctr" rtl="0" fontAlgn="ctr"/>
                      <a:r>
                        <a:rPr lang="en-US" sz="900"/>
                        <a:t>493,765</a:t>
                      </a:r>
                    </a:p>
                  </a:txBody>
                  <a:tcPr marL="4094" marR="4094" marT="4094" marB="0" anchor="ctr"/>
                </a:tc>
                <a:tc>
                  <a:txBody>
                    <a:bodyPr/>
                    <a:lstStyle/>
                    <a:p>
                      <a:pPr algn="ctr" rtl="0" fontAlgn="ctr"/>
                      <a:r>
                        <a:rPr lang="en-US" sz="900"/>
                        <a:t>29,390</a:t>
                      </a:r>
                    </a:p>
                  </a:txBody>
                  <a:tcPr marL="4094" marR="4094" marT="4094" marB="0" anchor="ctr"/>
                </a:tc>
                <a:tc>
                  <a:txBody>
                    <a:bodyPr/>
                    <a:lstStyle/>
                    <a:p>
                      <a:pPr algn="ctr" rtl="0" fontAlgn="ctr"/>
                      <a:r>
                        <a:rPr lang="en-US" sz="900"/>
                        <a:t>70,547</a:t>
                      </a:r>
                    </a:p>
                  </a:txBody>
                  <a:tcPr marL="4094" marR="4094" marT="4094" marB="0" anchor="ctr"/>
                </a:tc>
                <a:tc>
                  <a:txBody>
                    <a:bodyPr/>
                    <a:lstStyle/>
                    <a:p>
                      <a:pPr algn="ctr" rtl="0" fontAlgn="ctr"/>
                      <a:r>
                        <a:rPr lang="en-US" sz="900"/>
                        <a:t>49,939</a:t>
                      </a:r>
                    </a:p>
                  </a:txBody>
                  <a:tcPr marL="4094" marR="4094" marT="4094" marB="0" anchor="ctr"/>
                </a:tc>
                <a:tc>
                  <a:txBody>
                    <a:bodyPr/>
                    <a:lstStyle/>
                    <a:p>
                      <a:pPr algn="ctr" rtl="0" fontAlgn="ctr"/>
                      <a:r>
                        <a:rPr lang="en-US" sz="900"/>
                        <a:t>21,229</a:t>
                      </a:r>
                    </a:p>
                  </a:txBody>
                  <a:tcPr marL="4094" marR="4094" marT="4094" marB="0" anchor="ctr"/>
                </a:tc>
                <a:tc>
                  <a:txBody>
                    <a:bodyPr/>
                    <a:lstStyle/>
                    <a:p>
                      <a:pPr algn="ctr" rtl="0" fontAlgn="ctr"/>
                      <a:r>
                        <a:rPr lang="en-US" sz="900"/>
                        <a:t>44,822</a:t>
                      </a:r>
                    </a:p>
                  </a:txBody>
                  <a:tcPr marL="4094" marR="4094" marT="4094" marB="0" anchor="ctr"/>
                </a:tc>
                <a:tc>
                  <a:txBody>
                    <a:bodyPr/>
                    <a:lstStyle/>
                    <a:p>
                      <a:pPr algn="ctr" rtl="0" fontAlgn="ctr"/>
                      <a:r>
                        <a:rPr lang="en-US" sz="900" dirty="0"/>
                        <a:t>211,405</a:t>
                      </a:r>
                    </a:p>
                  </a:txBody>
                  <a:tcPr marL="4094" marR="4094" marT="4094" marB="0" anchor="ctr"/>
                </a:tc>
                <a:tc>
                  <a:txBody>
                    <a:bodyPr/>
                    <a:lstStyle/>
                    <a:p>
                      <a:pPr algn="ctr" rtl="0" fontAlgn="ctr"/>
                      <a:r>
                        <a:rPr lang="en-US" sz="900" dirty="0"/>
                        <a:t>1,377,699</a:t>
                      </a:r>
                    </a:p>
                  </a:txBody>
                  <a:tcPr marL="4094" marR="4094" marT="4094" marB="0" anchor="ctr"/>
                </a:tc>
                <a:extLst>
                  <a:ext uri="{0D108BD9-81ED-4DB2-BD59-A6C34878D82A}">
                    <a16:rowId xmlns:a16="http://schemas.microsoft.com/office/drawing/2014/main" val="1174644445"/>
                  </a:ext>
                </a:extLst>
              </a:tr>
              <a:tr h="162304">
                <a:tc vMerge="1">
                  <a:txBody>
                    <a:bodyPr/>
                    <a:lstStyle/>
                    <a:p>
                      <a:endParaRPr lang="en-US"/>
                    </a:p>
                  </a:txBody>
                  <a:tcPr/>
                </a:tc>
                <a:tc>
                  <a:txBody>
                    <a:bodyPr/>
                    <a:lstStyle/>
                    <a:p>
                      <a:pPr algn="ctr" rtl="0" fontAlgn="ctr"/>
                      <a:r>
                        <a:rPr lang="en-US" sz="900" dirty="0"/>
                        <a:t>1-Jul-05</a:t>
                      </a:r>
                    </a:p>
                  </a:txBody>
                  <a:tcPr marL="4094" marR="4094" marT="4094" marB="0" anchor="ctr"/>
                </a:tc>
                <a:tc>
                  <a:txBody>
                    <a:bodyPr/>
                    <a:lstStyle/>
                    <a:p>
                      <a:pPr algn="ctr" rtl="0" fontAlgn="ctr"/>
                      <a:r>
                        <a:rPr lang="en-US" sz="900"/>
                        <a:t>4,576,628</a:t>
                      </a:r>
                    </a:p>
                  </a:txBody>
                  <a:tcPr marL="4094" marR="4094" marT="4094" marB="0" anchor="ctr"/>
                </a:tc>
                <a:tc>
                  <a:txBody>
                    <a:bodyPr/>
                    <a:lstStyle/>
                    <a:p>
                      <a:pPr algn="ctr" rtl="0" fontAlgn="ctr"/>
                      <a:r>
                        <a:rPr lang="en-US" sz="900"/>
                        <a:t>456,554</a:t>
                      </a:r>
                    </a:p>
                  </a:txBody>
                  <a:tcPr marL="4094" marR="4094" marT="4094" marB="0" anchor="ctr"/>
                </a:tc>
                <a:tc>
                  <a:txBody>
                    <a:bodyPr/>
                    <a:lstStyle/>
                    <a:p>
                      <a:pPr algn="ctr" rtl="0" fontAlgn="ctr"/>
                      <a:r>
                        <a:rPr lang="en-US" sz="900"/>
                        <a:t>494,294</a:t>
                      </a:r>
                    </a:p>
                  </a:txBody>
                  <a:tcPr marL="4094" marR="4094" marT="4094" marB="0" anchor="ctr"/>
                </a:tc>
                <a:tc>
                  <a:txBody>
                    <a:bodyPr/>
                    <a:lstStyle/>
                    <a:p>
                      <a:pPr algn="ctr" rtl="0" fontAlgn="ctr"/>
                      <a:r>
                        <a:rPr lang="en-US" sz="900"/>
                        <a:t>29,558</a:t>
                      </a:r>
                    </a:p>
                  </a:txBody>
                  <a:tcPr marL="4094" marR="4094" marT="4094" marB="0" anchor="ctr"/>
                </a:tc>
                <a:tc>
                  <a:txBody>
                    <a:bodyPr/>
                    <a:lstStyle/>
                    <a:p>
                      <a:pPr algn="ctr" rtl="0" fontAlgn="ctr"/>
                      <a:r>
                        <a:rPr lang="en-US" sz="900"/>
                        <a:t>71,300</a:t>
                      </a:r>
                    </a:p>
                  </a:txBody>
                  <a:tcPr marL="4094" marR="4094" marT="4094" marB="0" anchor="ctr"/>
                </a:tc>
                <a:tc>
                  <a:txBody>
                    <a:bodyPr/>
                    <a:lstStyle/>
                    <a:p>
                      <a:pPr algn="ctr" rtl="0" fontAlgn="ctr"/>
                      <a:r>
                        <a:rPr lang="en-US" sz="900"/>
                        <a:t>50,670</a:t>
                      </a:r>
                    </a:p>
                  </a:txBody>
                  <a:tcPr marL="4094" marR="4094" marT="4094" marB="0" anchor="ctr"/>
                </a:tc>
                <a:tc>
                  <a:txBody>
                    <a:bodyPr/>
                    <a:lstStyle/>
                    <a:p>
                      <a:pPr algn="ctr" rtl="0" fontAlgn="ctr"/>
                      <a:r>
                        <a:rPr lang="en-US" sz="900"/>
                        <a:t>21,399</a:t>
                      </a:r>
                    </a:p>
                  </a:txBody>
                  <a:tcPr marL="4094" marR="4094" marT="4094" marB="0" anchor="ctr"/>
                </a:tc>
                <a:tc>
                  <a:txBody>
                    <a:bodyPr/>
                    <a:lstStyle/>
                    <a:p>
                      <a:pPr algn="ctr" rtl="0" fontAlgn="ctr"/>
                      <a:r>
                        <a:rPr lang="en-US" sz="900"/>
                        <a:t>45,296</a:t>
                      </a:r>
                    </a:p>
                  </a:txBody>
                  <a:tcPr marL="4094" marR="4094" marT="4094" marB="0" anchor="ctr"/>
                </a:tc>
                <a:tc>
                  <a:txBody>
                    <a:bodyPr/>
                    <a:lstStyle/>
                    <a:p>
                      <a:pPr algn="ctr" rtl="0" fontAlgn="ctr"/>
                      <a:r>
                        <a:rPr lang="en-US" sz="900" dirty="0"/>
                        <a:t>217,358</a:t>
                      </a:r>
                    </a:p>
                  </a:txBody>
                  <a:tcPr marL="4094" marR="4094" marT="4094" marB="0" anchor="ctr"/>
                </a:tc>
                <a:tc>
                  <a:txBody>
                    <a:bodyPr/>
                    <a:lstStyle/>
                    <a:p>
                      <a:pPr algn="ctr" rtl="0" fontAlgn="ctr"/>
                      <a:r>
                        <a:rPr lang="en-US" sz="900" dirty="0"/>
                        <a:t>1,386,429</a:t>
                      </a:r>
                    </a:p>
                  </a:txBody>
                  <a:tcPr marL="4094" marR="4094" marT="4094" marB="0" anchor="ctr"/>
                </a:tc>
                <a:extLst>
                  <a:ext uri="{0D108BD9-81ED-4DB2-BD59-A6C34878D82A}">
                    <a16:rowId xmlns:a16="http://schemas.microsoft.com/office/drawing/2014/main" val="563270358"/>
                  </a:ext>
                </a:extLst>
              </a:tr>
              <a:tr h="162304">
                <a:tc vMerge="1">
                  <a:txBody>
                    <a:bodyPr/>
                    <a:lstStyle/>
                    <a:p>
                      <a:endParaRPr lang="en-US"/>
                    </a:p>
                  </a:txBody>
                  <a:tcPr/>
                </a:tc>
                <a:tc>
                  <a:txBody>
                    <a:bodyPr/>
                    <a:lstStyle/>
                    <a:p>
                      <a:pPr algn="ctr" rtl="0" fontAlgn="ctr"/>
                      <a:r>
                        <a:rPr lang="en-US" sz="900" dirty="0"/>
                        <a:t>1-Jul-06</a:t>
                      </a:r>
                    </a:p>
                  </a:txBody>
                  <a:tcPr marL="4094" marR="4094" marT="4094" marB="0" anchor="ctr"/>
                </a:tc>
                <a:tc>
                  <a:txBody>
                    <a:bodyPr/>
                    <a:lstStyle/>
                    <a:p>
                      <a:pPr algn="ctr" rtl="0" fontAlgn="ctr"/>
                      <a:r>
                        <a:rPr lang="en-US" sz="900"/>
                        <a:t>4,302,665</a:t>
                      </a:r>
                    </a:p>
                  </a:txBody>
                  <a:tcPr marL="4094" marR="4094" marT="4094" marB="0" anchor="ctr"/>
                </a:tc>
                <a:tc>
                  <a:txBody>
                    <a:bodyPr/>
                    <a:lstStyle/>
                    <a:p>
                      <a:pPr algn="ctr" rtl="0" fontAlgn="ctr"/>
                      <a:r>
                        <a:rPr lang="en-US" sz="900"/>
                        <a:t>426,285</a:t>
                      </a:r>
                    </a:p>
                  </a:txBody>
                  <a:tcPr marL="4094" marR="4094" marT="4094" marB="0" anchor="ctr"/>
                </a:tc>
                <a:tc>
                  <a:txBody>
                    <a:bodyPr/>
                    <a:lstStyle/>
                    <a:p>
                      <a:pPr algn="ctr" rtl="0" fontAlgn="ctr"/>
                      <a:r>
                        <a:rPr lang="en-US" sz="900"/>
                        <a:t>230,172</a:t>
                      </a:r>
                    </a:p>
                  </a:txBody>
                  <a:tcPr marL="4094" marR="4094" marT="4094" marB="0" anchor="ctr"/>
                </a:tc>
                <a:tc>
                  <a:txBody>
                    <a:bodyPr/>
                    <a:lstStyle/>
                    <a:p>
                      <a:pPr algn="ctr" rtl="0" fontAlgn="ctr"/>
                      <a:r>
                        <a:rPr lang="en-US" sz="900"/>
                        <a:t>22,329</a:t>
                      </a:r>
                    </a:p>
                  </a:txBody>
                  <a:tcPr marL="4094" marR="4094" marT="4094" marB="0" anchor="ctr"/>
                </a:tc>
                <a:tc>
                  <a:txBody>
                    <a:bodyPr/>
                    <a:lstStyle/>
                    <a:p>
                      <a:pPr algn="ctr" rtl="0" fontAlgn="ctr"/>
                      <a:r>
                        <a:rPr lang="en-US" sz="900"/>
                        <a:t>16,563</a:t>
                      </a:r>
                    </a:p>
                  </a:txBody>
                  <a:tcPr marL="4094" marR="4094" marT="4094" marB="0" anchor="ctr"/>
                </a:tc>
                <a:tc>
                  <a:txBody>
                    <a:bodyPr/>
                    <a:lstStyle/>
                    <a:p>
                      <a:pPr algn="ctr" rtl="0" fontAlgn="ctr"/>
                      <a:r>
                        <a:rPr lang="en-US" sz="900"/>
                        <a:t>52,453</a:t>
                      </a:r>
                    </a:p>
                  </a:txBody>
                  <a:tcPr marL="4094" marR="4094" marT="4094" marB="0" anchor="ctr"/>
                </a:tc>
                <a:tc>
                  <a:txBody>
                    <a:bodyPr/>
                    <a:lstStyle/>
                    <a:p>
                      <a:pPr algn="ctr" rtl="0" fontAlgn="ctr"/>
                      <a:r>
                        <a:rPr lang="en-US" sz="900"/>
                        <a:t>21,964</a:t>
                      </a:r>
                    </a:p>
                  </a:txBody>
                  <a:tcPr marL="4094" marR="4094" marT="4094" marB="0" anchor="ctr"/>
                </a:tc>
                <a:tc>
                  <a:txBody>
                    <a:bodyPr/>
                    <a:lstStyle/>
                    <a:p>
                      <a:pPr algn="ctr" rtl="0" fontAlgn="ctr"/>
                      <a:r>
                        <a:rPr lang="en-US" sz="900"/>
                        <a:t>47,296</a:t>
                      </a:r>
                    </a:p>
                  </a:txBody>
                  <a:tcPr marL="4094" marR="4094" marT="4094" marB="0" anchor="ctr"/>
                </a:tc>
                <a:tc>
                  <a:txBody>
                    <a:bodyPr/>
                    <a:lstStyle/>
                    <a:p>
                      <a:pPr algn="ctr" rtl="0" fontAlgn="ctr"/>
                      <a:r>
                        <a:rPr lang="en-US" sz="900" dirty="0"/>
                        <a:t>223,133</a:t>
                      </a:r>
                    </a:p>
                  </a:txBody>
                  <a:tcPr marL="4094" marR="4094" marT="4094" marB="0" anchor="ctr"/>
                </a:tc>
                <a:tc>
                  <a:txBody>
                    <a:bodyPr/>
                    <a:lstStyle/>
                    <a:p>
                      <a:pPr algn="ctr" rtl="0" fontAlgn="ctr"/>
                      <a:r>
                        <a:rPr lang="en-US" sz="900" dirty="0"/>
                        <a:t>1,040,195</a:t>
                      </a:r>
                    </a:p>
                  </a:txBody>
                  <a:tcPr marL="4094" marR="4094" marT="4094" marB="0" anchor="ctr"/>
                </a:tc>
                <a:extLst>
                  <a:ext uri="{0D108BD9-81ED-4DB2-BD59-A6C34878D82A}">
                    <a16:rowId xmlns:a16="http://schemas.microsoft.com/office/drawing/2014/main" val="1862982932"/>
                  </a:ext>
                </a:extLst>
              </a:tr>
              <a:tr h="162304">
                <a:tc vMerge="1">
                  <a:txBody>
                    <a:bodyPr/>
                    <a:lstStyle/>
                    <a:p>
                      <a:endParaRPr lang="en-US"/>
                    </a:p>
                  </a:txBody>
                  <a:tcPr/>
                </a:tc>
                <a:tc>
                  <a:txBody>
                    <a:bodyPr/>
                    <a:lstStyle/>
                    <a:p>
                      <a:pPr algn="ctr" rtl="0" fontAlgn="ctr"/>
                      <a:r>
                        <a:rPr lang="en-US" sz="900" dirty="0"/>
                        <a:t>1-Jul-07</a:t>
                      </a:r>
                    </a:p>
                  </a:txBody>
                  <a:tcPr marL="4094" marR="4094" marT="4094" marB="0" anchor="ctr"/>
                </a:tc>
                <a:tc>
                  <a:txBody>
                    <a:bodyPr/>
                    <a:lstStyle/>
                    <a:p>
                      <a:pPr algn="ctr" rtl="0" fontAlgn="ctr"/>
                      <a:r>
                        <a:rPr lang="en-US" sz="900"/>
                        <a:t>4,375,581</a:t>
                      </a:r>
                    </a:p>
                  </a:txBody>
                  <a:tcPr marL="4094" marR="4094" marT="4094" marB="0" anchor="ctr"/>
                </a:tc>
                <a:tc>
                  <a:txBody>
                    <a:bodyPr/>
                    <a:lstStyle/>
                    <a:p>
                      <a:pPr algn="ctr" rtl="0" fontAlgn="ctr"/>
                      <a:r>
                        <a:rPr lang="en-US" sz="900"/>
                        <a:t>432,683</a:t>
                      </a:r>
                    </a:p>
                  </a:txBody>
                  <a:tcPr marL="4094" marR="4094" marT="4094" marB="0" anchor="ctr"/>
                </a:tc>
                <a:tc>
                  <a:txBody>
                    <a:bodyPr/>
                    <a:lstStyle/>
                    <a:p>
                      <a:pPr algn="ctr" rtl="0" fontAlgn="ctr"/>
                      <a:r>
                        <a:rPr lang="en-US" sz="900"/>
                        <a:t>268,751</a:t>
                      </a:r>
                    </a:p>
                  </a:txBody>
                  <a:tcPr marL="4094" marR="4094" marT="4094" marB="0" anchor="ctr"/>
                </a:tc>
                <a:tc>
                  <a:txBody>
                    <a:bodyPr/>
                    <a:lstStyle/>
                    <a:p>
                      <a:pPr algn="ctr" rtl="0" fontAlgn="ctr"/>
                      <a:r>
                        <a:rPr lang="en-US" sz="900"/>
                        <a:t>22,709</a:t>
                      </a:r>
                    </a:p>
                  </a:txBody>
                  <a:tcPr marL="4094" marR="4094" marT="4094" marB="0" anchor="ctr"/>
                </a:tc>
                <a:tc>
                  <a:txBody>
                    <a:bodyPr/>
                    <a:lstStyle/>
                    <a:p>
                      <a:pPr algn="ctr" rtl="0" fontAlgn="ctr"/>
                      <a:r>
                        <a:rPr lang="en-US" sz="900"/>
                        <a:t>23,613</a:t>
                      </a:r>
                    </a:p>
                  </a:txBody>
                  <a:tcPr marL="4094" marR="4094" marT="4094" marB="0" anchor="ctr"/>
                </a:tc>
                <a:tc>
                  <a:txBody>
                    <a:bodyPr/>
                    <a:lstStyle/>
                    <a:p>
                      <a:pPr algn="ctr" rtl="0" fontAlgn="ctr"/>
                      <a:r>
                        <a:rPr lang="en-US" sz="900"/>
                        <a:t>52,765</a:t>
                      </a:r>
                    </a:p>
                  </a:txBody>
                  <a:tcPr marL="4094" marR="4094" marT="4094" marB="0" anchor="ctr"/>
                </a:tc>
                <a:tc>
                  <a:txBody>
                    <a:bodyPr/>
                    <a:lstStyle/>
                    <a:p>
                      <a:pPr algn="ctr" rtl="0" fontAlgn="ctr"/>
                      <a:r>
                        <a:rPr lang="en-US" sz="900"/>
                        <a:t>22,164</a:t>
                      </a:r>
                    </a:p>
                  </a:txBody>
                  <a:tcPr marL="4094" marR="4094" marT="4094" marB="0" anchor="ctr"/>
                </a:tc>
                <a:tc>
                  <a:txBody>
                    <a:bodyPr/>
                    <a:lstStyle/>
                    <a:p>
                      <a:pPr algn="ctr" rtl="0" fontAlgn="ctr"/>
                      <a:r>
                        <a:rPr lang="en-US" sz="900"/>
                        <a:t>47,386</a:t>
                      </a:r>
                    </a:p>
                  </a:txBody>
                  <a:tcPr marL="4094" marR="4094" marT="4094" marB="0" anchor="ctr"/>
                </a:tc>
                <a:tc>
                  <a:txBody>
                    <a:bodyPr/>
                    <a:lstStyle/>
                    <a:p>
                      <a:pPr algn="ctr" rtl="0" fontAlgn="ctr"/>
                      <a:r>
                        <a:rPr lang="en-US" sz="900"/>
                        <a:t>226,294</a:t>
                      </a:r>
                    </a:p>
                  </a:txBody>
                  <a:tcPr marL="4094" marR="4094" marT="4094" marB="0" anchor="ctr"/>
                </a:tc>
                <a:tc>
                  <a:txBody>
                    <a:bodyPr/>
                    <a:lstStyle/>
                    <a:p>
                      <a:pPr algn="ctr" rtl="0" fontAlgn="ctr"/>
                      <a:r>
                        <a:rPr lang="en-US" sz="900" dirty="0"/>
                        <a:t>1,096,365</a:t>
                      </a:r>
                    </a:p>
                  </a:txBody>
                  <a:tcPr marL="4094" marR="4094" marT="4094" marB="0" anchor="ctr"/>
                </a:tc>
                <a:extLst>
                  <a:ext uri="{0D108BD9-81ED-4DB2-BD59-A6C34878D82A}">
                    <a16:rowId xmlns:a16="http://schemas.microsoft.com/office/drawing/2014/main" val="3561916649"/>
                  </a:ext>
                </a:extLst>
              </a:tr>
              <a:tr h="162304">
                <a:tc vMerge="1">
                  <a:txBody>
                    <a:bodyPr/>
                    <a:lstStyle/>
                    <a:p>
                      <a:endParaRPr lang="en-US"/>
                    </a:p>
                  </a:txBody>
                  <a:tcPr/>
                </a:tc>
                <a:tc>
                  <a:txBody>
                    <a:bodyPr/>
                    <a:lstStyle/>
                    <a:p>
                      <a:pPr algn="ctr" rtl="0" fontAlgn="ctr"/>
                      <a:r>
                        <a:rPr lang="en-US" sz="900" dirty="0"/>
                        <a:t>1-Jul-08</a:t>
                      </a:r>
                    </a:p>
                  </a:txBody>
                  <a:tcPr marL="4094" marR="4094" marT="4094" marB="0" anchor="ctr"/>
                </a:tc>
                <a:tc>
                  <a:txBody>
                    <a:bodyPr/>
                    <a:lstStyle/>
                    <a:p>
                      <a:pPr algn="ctr" rtl="0" fontAlgn="ctr"/>
                      <a:r>
                        <a:rPr lang="en-US" sz="900"/>
                        <a:t>4,435,586</a:t>
                      </a:r>
                    </a:p>
                  </a:txBody>
                  <a:tcPr marL="4094" marR="4094" marT="4094" marB="0" anchor="ctr"/>
                </a:tc>
                <a:tc>
                  <a:txBody>
                    <a:bodyPr/>
                    <a:lstStyle/>
                    <a:p>
                      <a:pPr algn="ctr" rtl="0" fontAlgn="ctr"/>
                      <a:r>
                        <a:rPr lang="en-US" sz="900"/>
                        <a:t>431,759</a:t>
                      </a:r>
                    </a:p>
                  </a:txBody>
                  <a:tcPr marL="4094" marR="4094" marT="4094" marB="0" anchor="ctr"/>
                </a:tc>
                <a:tc>
                  <a:txBody>
                    <a:bodyPr/>
                    <a:lstStyle/>
                    <a:p>
                      <a:pPr algn="ctr" rtl="0" fontAlgn="ctr"/>
                      <a:r>
                        <a:rPr lang="en-US" sz="900"/>
                        <a:t>301,842</a:t>
                      </a:r>
                    </a:p>
                  </a:txBody>
                  <a:tcPr marL="4094" marR="4094" marT="4094" marB="0" anchor="ctr"/>
                </a:tc>
                <a:tc>
                  <a:txBody>
                    <a:bodyPr/>
                    <a:lstStyle/>
                    <a:p>
                      <a:pPr algn="ctr" rtl="0" fontAlgn="ctr"/>
                      <a:r>
                        <a:rPr lang="en-US" sz="900"/>
                        <a:t>22,677</a:t>
                      </a:r>
                    </a:p>
                  </a:txBody>
                  <a:tcPr marL="4094" marR="4094" marT="4094" marB="0" anchor="ctr"/>
                </a:tc>
                <a:tc>
                  <a:txBody>
                    <a:bodyPr/>
                    <a:lstStyle/>
                    <a:p>
                      <a:pPr algn="ctr" rtl="0" fontAlgn="ctr"/>
                      <a:r>
                        <a:rPr lang="en-US" sz="900"/>
                        <a:t>28,879</a:t>
                      </a:r>
                    </a:p>
                  </a:txBody>
                  <a:tcPr marL="4094" marR="4094" marT="4094" marB="0" anchor="ctr"/>
                </a:tc>
                <a:tc>
                  <a:txBody>
                    <a:bodyPr/>
                    <a:lstStyle/>
                    <a:p>
                      <a:pPr algn="ctr" rtl="0" fontAlgn="ctr"/>
                      <a:r>
                        <a:rPr lang="en-US" sz="900"/>
                        <a:t>52,516</a:t>
                      </a:r>
                    </a:p>
                  </a:txBody>
                  <a:tcPr marL="4094" marR="4094" marT="4094" marB="0" anchor="ctr"/>
                </a:tc>
                <a:tc>
                  <a:txBody>
                    <a:bodyPr/>
                    <a:lstStyle/>
                    <a:p>
                      <a:pPr algn="ctr" rtl="0" fontAlgn="ctr"/>
                      <a:r>
                        <a:rPr lang="en-US" sz="900"/>
                        <a:t>22,095</a:t>
                      </a:r>
                    </a:p>
                  </a:txBody>
                  <a:tcPr marL="4094" marR="4094" marT="4094" marB="0" anchor="ctr"/>
                </a:tc>
                <a:tc>
                  <a:txBody>
                    <a:bodyPr/>
                    <a:lstStyle/>
                    <a:p>
                      <a:pPr algn="ctr" rtl="0" fontAlgn="ctr"/>
                      <a:r>
                        <a:rPr lang="en-US" sz="900"/>
                        <a:t>46,811</a:t>
                      </a:r>
                    </a:p>
                  </a:txBody>
                  <a:tcPr marL="4094" marR="4094" marT="4094" marB="0" anchor="ctr"/>
                </a:tc>
                <a:tc>
                  <a:txBody>
                    <a:bodyPr/>
                    <a:lstStyle/>
                    <a:p>
                      <a:pPr algn="ctr" rtl="0" fontAlgn="ctr"/>
                      <a:r>
                        <a:rPr lang="en-US" sz="900"/>
                        <a:t>229,252</a:t>
                      </a:r>
                    </a:p>
                  </a:txBody>
                  <a:tcPr marL="4094" marR="4094" marT="4094" marB="0" anchor="ctr"/>
                </a:tc>
                <a:tc>
                  <a:txBody>
                    <a:bodyPr/>
                    <a:lstStyle/>
                    <a:p>
                      <a:pPr algn="ctr" rtl="0" fontAlgn="ctr"/>
                      <a:r>
                        <a:rPr lang="en-US" sz="900" dirty="0"/>
                        <a:t>1,135,831</a:t>
                      </a:r>
                    </a:p>
                  </a:txBody>
                  <a:tcPr marL="4094" marR="4094" marT="4094" marB="0" anchor="ctr"/>
                </a:tc>
                <a:extLst>
                  <a:ext uri="{0D108BD9-81ED-4DB2-BD59-A6C34878D82A}">
                    <a16:rowId xmlns:a16="http://schemas.microsoft.com/office/drawing/2014/main" val="1833451854"/>
                  </a:ext>
                </a:extLst>
              </a:tr>
              <a:tr h="162304">
                <a:tc vMerge="1">
                  <a:txBody>
                    <a:bodyPr/>
                    <a:lstStyle/>
                    <a:p>
                      <a:endParaRPr lang="en-US"/>
                    </a:p>
                  </a:txBody>
                  <a:tcPr/>
                </a:tc>
                <a:tc>
                  <a:txBody>
                    <a:bodyPr/>
                    <a:lstStyle/>
                    <a:p>
                      <a:pPr algn="ctr" rtl="0" fontAlgn="ctr"/>
                      <a:r>
                        <a:rPr lang="en-US" sz="900" dirty="0"/>
                        <a:t>1-Jul-09</a:t>
                      </a:r>
                    </a:p>
                  </a:txBody>
                  <a:tcPr marL="4094" marR="4094" marT="4094" marB="0" anchor="ctr"/>
                </a:tc>
                <a:tc>
                  <a:txBody>
                    <a:bodyPr/>
                    <a:lstStyle/>
                    <a:p>
                      <a:pPr algn="ctr" rtl="0" fontAlgn="ctr"/>
                      <a:r>
                        <a:rPr lang="en-US" sz="900"/>
                        <a:t>4,491,648</a:t>
                      </a:r>
                    </a:p>
                  </a:txBody>
                  <a:tcPr marL="4094" marR="4094" marT="4094" marB="0" anchor="ctr"/>
                </a:tc>
                <a:tc>
                  <a:txBody>
                    <a:bodyPr/>
                    <a:lstStyle/>
                    <a:p>
                      <a:pPr algn="ctr" rtl="0" fontAlgn="ctr"/>
                      <a:r>
                        <a:rPr lang="en-US" sz="900"/>
                        <a:t>431,921</a:t>
                      </a:r>
                    </a:p>
                  </a:txBody>
                  <a:tcPr marL="4094" marR="4094" marT="4094" marB="0" anchor="ctr"/>
                </a:tc>
                <a:tc>
                  <a:txBody>
                    <a:bodyPr/>
                    <a:lstStyle/>
                    <a:p>
                      <a:pPr algn="ctr" rtl="0" fontAlgn="ctr"/>
                      <a:r>
                        <a:rPr lang="en-US" sz="900"/>
                        <a:t>327,803</a:t>
                      </a:r>
                    </a:p>
                  </a:txBody>
                  <a:tcPr marL="4094" marR="4094" marT="4094" marB="0" anchor="ctr"/>
                </a:tc>
                <a:tc>
                  <a:txBody>
                    <a:bodyPr/>
                    <a:lstStyle/>
                    <a:p>
                      <a:pPr algn="ctr" rtl="0" fontAlgn="ctr"/>
                      <a:r>
                        <a:rPr lang="en-US" sz="900"/>
                        <a:t>22,730</a:t>
                      </a:r>
                    </a:p>
                  </a:txBody>
                  <a:tcPr marL="4094" marR="4094" marT="4094" marB="0" anchor="ctr"/>
                </a:tc>
                <a:tc>
                  <a:txBody>
                    <a:bodyPr/>
                    <a:lstStyle/>
                    <a:p>
                      <a:pPr algn="ctr" rtl="0" fontAlgn="ctr"/>
                      <a:r>
                        <a:rPr lang="en-US" sz="900"/>
                        <a:t>32,878</a:t>
                      </a:r>
                    </a:p>
                  </a:txBody>
                  <a:tcPr marL="4094" marR="4094" marT="4094" marB="0" anchor="ctr"/>
                </a:tc>
                <a:tc>
                  <a:txBody>
                    <a:bodyPr/>
                    <a:lstStyle/>
                    <a:p>
                      <a:pPr algn="ctr" rtl="0" fontAlgn="ctr"/>
                      <a:r>
                        <a:rPr lang="en-US" sz="900"/>
                        <a:t>52,719</a:t>
                      </a:r>
                    </a:p>
                  </a:txBody>
                  <a:tcPr marL="4094" marR="4094" marT="4094" marB="0" anchor="ctr"/>
                </a:tc>
                <a:tc>
                  <a:txBody>
                    <a:bodyPr/>
                    <a:lstStyle/>
                    <a:p>
                      <a:pPr algn="ctr" rtl="0" fontAlgn="ctr"/>
                      <a:r>
                        <a:rPr lang="en-US" sz="900"/>
                        <a:t>22,231</a:t>
                      </a:r>
                    </a:p>
                  </a:txBody>
                  <a:tcPr marL="4094" marR="4094" marT="4094" marB="0" anchor="ctr"/>
                </a:tc>
                <a:tc>
                  <a:txBody>
                    <a:bodyPr/>
                    <a:lstStyle/>
                    <a:p>
                      <a:pPr algn="ctr" rtl="0" fontAlgn="ctr"/>
                      <a:r>
                        <a:rPr lang="en-US" sz="900"/>
                        <a:t>46,336</a:t>
                      </a:r>
                    </a:p>
                  </a:txBody>
                  <a:tcPr marL="4094" marR="4094" marT="4094" marB="0" anchor="ctr"/>
                </a:tc>
                <a:tc>
                  <a:txBody>
                    <a:bodyPr/>
                    <a:lstStyle/>
                    <a:p>
                      <a:pPr algn="ctr" rtl="0" fontAlgn="ctr"/>
                      <a:r>
                        <a:rPr lang="en-US" sz="900"/>
                        <a:t>231,224</a:t>
                      </a:r>
                    </a:p>
                  </a:txBody>
                  <a:tcPr marL="4094" marR="4094" marT="4094" marB="0" anchor="ctr"/>
                </a:tc>
                <a:tc>
                  <a:txBody>
                    <a:bodyPr/>
                    <a:lstStyle/>
                    <a:p>
                      <a:pPr algn="ctr" rtl="0" fontAlgn="ctr"/>
                      <a:r>
                        <a:rPr lang="en-US" sz="900" dirty="0"/>
                        <a:t>1,167,842</a:t>
                      </a:r>
                    </a:p>
                  </a:txBody>
                  <a:tcPr marL="4094" marR="4094" marT="4094" marB="0" anchor="ctr"/>
                </a:tc>
                <a:extLst>
                  <a:ext uri="{0D108BD9-81ED-4DB2-BD59-A6C34878D82A}">
                    <a16:rowId xmlns:a16="http://schemas.microsoft.com/office/drawing/2014/main" val="3229899126"/>
                  </a:ext>
                </a:extLst>
              </a:tr>
              <a:tr h="193639">
                <a:tc>
                  <a:txBody>
                    <a:bodyPr/>
                    <a:lstStyle/>
                    <a:p>
                      <a:pPr algn="ctr" rtl="0" fontAlgn="ctr"/>
                      <a:r>
                        <a:rPr lang="en-US" sz="1200" dirty="0"/>
                        <a:t>Census</a:t>
                      </a:r>
                    </a:p>
                  </a:txBody>
                  <a:tcPr marL="4094" marR="4094" marT="4094" marB="0" anchor="ctr"/>
                </a:tc>
                <a:tc>
                  <a:txBody>
                    <a:bodyPr/>
                    <a:lstStyle/>
                    <a:p>
                      <a:pPr algn="ctr" rtl="0" fontAlgn="ctr"/>
                      <a:r>
                        <a:rPr lang="en-US" sz="900" dirty="0"/>
                        <a:t>2010</a:t>
                      </a:r>
                    </a:p>
                  </a:txBody>
                  <a:tcPr marL="4094" marR="4094" marT="4094" marB="0" anchor="ctr"/>
                </a:tc>
                <a:tc>
                  <a:txBody>
                    <a:bodyPr/>
                    <a:lstStyle/>
                    <a:p>
                      <a:pPr algn="ctr" rtl="0" fontAlgn="ctr"/>
                      <a:r>
                        <a:rPr lang="en-US" sz="900"/>
                        <a:t>4,533,372</a:t>
                      </a:r>
                    </a:p>
                  </a:txBody>
                  <a:tcPr marL="4094" marR="4094" marT="4094" marB="0" anchor="ctr"/>
                </a:tc>
                <a:tc>
                  <a:txBody>
                    <a:bodyPr/>
                    <a:lstStyle/>
                    <a:p>
                      <a:pPr algn="ctr" rtl="0" fontAlgn="ctr"/>
                      <a:r>
                        <a:rPr lang="en-US" sz="900"/>
                        <a:t>432,552</a:t>
                      </a:r>
                    </a:p>
                  </a:txBody>
                  <a:tcPr marL="4094" marR="4094" marT="4094" marB="0" anchor="ctr"/>
                </a:tc>
                <a:tc>
                  <a:txBody>
                    <a:bodyPr/>
                    <a:lstStyle/>
                    <a:p>
                      <a:pPr algn="ctr" rtl="0" fontAlgn="ctr"/>
                      <a:r>
                        <a:rPr lang="en-US" sz="900"/>
                        <a:t>343,829</a:t>
                      </a:r>
                    </a:p>
                  </a:txBody>
                  <a:tcPr marL="4094" marR="4094" marT="4094" marB="0" anchor="ctr"/>
                </a:tc>
                <a:tc>
                  <a:txBody>
                    <a:bodyPr/>
                    <a:lstStyle/>
                    <a:p>
                      <a:pPr algn="ctr" rtl="0" fontAlgn="ctr"/>
                      <a:r>
                        <a:rPr lang="en-US" sz="900"/>
                        <a:t>23,042</a:t>
                      </a:r>
                    </a:p>
                  </a:txBody>
                  <a:tcPr marL="4094" marR="4094" marT="4094" marB="0" anchor="ctr"/>
                </a:tc>
                <a:tc>
                  <a:txBody>
                    <a:bodyPr/>
                    <a:lstStyle/>
                    <a:p>
                      <a:pPr algn="ctr" rtl="0" fontAlgn="ctr"/>
                      <a:r>
                        <a:rPr lang="en-US" sz="900"/>
                        <a:t>35,897</a:t>
                      </a:r>
                    </a:p>
                  </a:txBody>
                  <a:tcPr marL="4094" marR="4094" marT="4094" marB="0" anchor="ctr"/>
                </a:tc>
                <a:tc>
                  <a:txBody>
                    <a:bodyPr/>
                    <a:lstStyle/>
                    <a:p>
                      <a:pPr algn="ctr" rtl="0" fontAlgn="ctr"/>
                      <a:r>
                        <a:rPr lang="en-US" sz="900"/>
                        <a:t>52,780</a:t>
                      </a:r>
                    </a:p>
                  </a:txBody>
                  <a:tcPr marL="4094" marR="4094" marT="4094" marB="0" anchor="ctr"/>
                </a:tc>
                <a:tc>
                  <a:txBody>
                    <a:bodyPr/>
                    <a:lstStyle/>
                    <a:p>
                      <a:pPr algn="ctr" rtl="0" fontAlgn="ctr"/>
                      <a:r>
                        <a:rPr lang="en-US" sz="900"/>
                        <a:t>22,102</a:t>
                      </a:r>
                    </a:p>
                  </a:txBody>
                  <a:tcPr marL="4094" marR="4094" marT="4094" marB="0" anchor="ctr"/>
                </a:tc>
                <a:tc>
                  <a:txBody>
                    <a:bodyPr/>
                    <a:lstStyle/>
                    <a:p>
                      <a:pPr algn="ctr" rtl="0" fontAlgn="ctr"/>
                      <a:r>
                        <a:rPr lang="en-US" sz="900"/>
                        <a:t>45,924</a:t>
                      </a:r>
                    </a:p>
                  </a:txBody>
                  <a:tcPr marL="4094" marR="4094" marT="4094" marB="0" anchor="ctr"/>
                </a:tc>
                <a:tc>
                  <a:txBody>
                    <a:bodyPr/>
                    <a:lstStyle/>
                    <a:p>
                      <a:pPr algn="ctr" rtl="0" fontAlgn="ctr"/>
                      <a:r>
                        <a:rPr lang="en-US" sz="900"/>
                        <a:t>233,740</a:t>
                      </a:r>
                    </a:p>
                  </a:txBody>
                  <a:tcPr marL="4094" marR="4094" marT="4094" marB="0" anchor="ctr"/>
                </a:tc>
                <a:tc>
                  <a:txBody>
                    <a:bodyPr/>
                    <a:lstStyle/>
                    <a:p>
                      <a:pPr algn="ctr" rtl="0" fontAlgn="ctr"/>
                      <a:r>
                        <a:rPr lang="en-US" sz="900" dirty="0"/>
                        <a:t>1,189,866</a:t>
                      </a:r>
                    </a:p>
                  </a:txBody>
                  <a:tcPr marL="4094" marR="4094" marT="4094" marB="0" anchor="ctr"/>
                </a:tc>
                <a:extLst>
                  <a:ext uri="{0D108BD9-81ED-4DB2-BD59-A6C34878D82A}">
                    <a16:rowId xmlns:a16="http://schemas.microsoft.com/office/drawing/2014/main" val="2073679534"/>
                  </a:ext>
                </a:extLst>
              </a:tr>
              <a:tr h="162304">
                <a:tc rowSpan="10">
                  <a:txBody>
                    <a:bodyPr/>
                    <a:lstStyle/>
                    <a:p>
                      <a:pPr algn="ctr" rtl="0" fontAlgn="ctr"/>
                      <a:r>
                        <a:rPr lang="en-US" sz="1200" dirty="0">
                          <a:effectLst>
                            <a:outerShdw blurRad="38100" dist="38100" dir="2700000" algn="tl">
                              <a:srgbClr val="000000">
                                <a:alpha val="43137"/>
                              </a:srgbClr>
                            </a:outerShdw>
                          </a:effectLst>
                        </a:rPr>
                        <a:t>Census Estimates</a:t>
                      </a:r>
                    </a:p>
                  </a:txBody>
                  <a:tcPr marL="4094" marR="4094" marT="4094" marB="0" vert="vert270" anchor="ctr"/>
                </a:tc>
                <a:tc>
                  <a:txBody>
                    <a:bodyPr/>
                    <a:lstStyle/>
                    <a:p>
                      <a:pPr algn="ctr" rtl="0" fontAlgn="ctr"/>
                      <a:r>
                        <a:rPr lang="en-US" sz="900" dirty="0"/>
                        <a:t>1-Jul-10</a:t>
                      </a:r>
                    </a:p>
                  </a:txBody>
                  <a:tcPr marL="4094" marR="4094" marT="4094" marB="0" anchor="ctr"/>
                </a:tc>
                <a:tc>
                  <a:txBody>
                    <a:bodyPr/>
                    <a:lstStyle/>
                    <a:p>
                      <a:pPr algn="ctr" rtl="0" fontAlgn="ctr"/>
                      <a:r>
                        <a:rPr lang="en-US" sz="900"/>
                        <a:t>4,544,996</a:t>
                      </a:r>
                    </a:p>
                  </a:txBody>
                  <a:tcPr marL="4094" marR="4094" marT="4094" marB="0" anchor="ctr"/>
                </a:tc>
                <a:tc>
                  <a:txBody>
                    <a:bodyPr/>
                    <a:lstStyle/>
                    <a:p>
                      <a:pPr algn="ctr" rtl="0" fontAlgn="ctr"/>
                      <a:r>
                        <a:rPr lang="en-US" sz="900"/>
                        <a:t>432,755</a:t>
                      </a:r>
                    </a:p>
                  </a:txBody>
                  <a:tcPr marL="4094" marR="4094" marT="4094" marB="0" anchor="ctr"/>
                </a:tc>
                <a:tc>
                  <a:txBody>
                    <a:bodyPr/>
                    <a:lstStyle/>
                    <a:p>
                      <a:pPr algn="ctr" rtl="0" fontAlgn="ctr"/>
                      <a:r>
                        <a:rPr lang="en-US" sz="900"/>
                        <a:t>347,903</a:t>
                      </a:r>
                    </a:p>
                  </a:txBody>
                  <a:tcPr marL="4094" marR="4094" marT="4094" marB="0" anchor="ctr"/>
                </a:tc>
                <a:tc>
                  <a:txBody>
                    <a:bodyPr/>
                    <a:lstStyle/>
                    <a:p>
                      <a:pPr algn="ctr" rtl="0" fontAlgn="ctr"/>
                      <a:r>
                        <a:rPr lang="en-US" sz="900"/>
                        <a:t>23,123</a:t>
                      </a:r>
                    </a:p>
                  </a:txBody>
                  <a:tcPr marL="4094" marR="4094" marT="4094" marB="0" anchor="ctr"/>
                </a:tc>
                <a:tc>
                  <a:txBody>
                    <a:bodyPr/>
                    <a:lstStyle/>
                    <a:p>
                      <a:pPr algn="ctr" rtl="0" fontAlgn="ctr"/>
                      <a:r>
                        <a:rPr lang="en-US" sz="900"/>
                        <a:t>36,813</a:t>
                      </a:r>
                    </a:p>
                  </a:txBody>
                  <a:tcPr marL="4094" marR="4094" marT="4094" marB="0" anchor="ctr"/>
                </a:tc>
                <a:tc>
                  <a:txBody>
                    <a:bodyPr/>
                    <a:lstStyle/>
                    <a:p>
                      <a:pPr algn="ctr" rtl="0" fontAlgn="ctr"/>
                      <a:r>
                        <a:rPr lang="en-US" sz="900"/>
                        <a:t>52,844</a:t>
                      </a:r>
                    </a:p>
                  </a:txBody>
                  <a:tcPr marL="4094" marR="4094" marT="4094" marB="0" anchor="ctr"/>
                </a:tc>
                <a:tc>
                  <a:txBody>
                    <a:bodyPr/>
                    <a:lstStyle/>
                    <a:p>
                      <a:pPr algn="ctr" rtl="0" fontAlgn="ctr"/>
                      <a:r>
                        <a:rPr lang="en-US" sz="900"/>
                        <a:t>22,006</a:t>
                      </a:r>
                    </a:p>
                  </a:txBody>
                  <a:tcPr marL="4094" marR="4094" marT="4094" marB="0" anchor="ctr"/>
                </a:tc>
                <a:tc>
                  <a:txBody>
                    <a:bodyPr/>
                    <a:lstStyle/>
                    <a:p>
                      <a:pPr algn="ctr" rtl="0" fontAlgn="ctr"/>
                      <a:r>
                        <a:rPr lang="en-US" sz="900"/>
                        <a:t>45,624</a:t>
                      </a:r>
                    </a:p>
                  </a:txBody>
                  <a:tcPr marL="4094" marR="4094" marT="4094" marB="0" anchor="ctr"/>
                </a:tc>
                <a:tc>
                  <a:txBody>
                    <a:bodyPr/>
                    <a:lstStyle/>
                    <a:p>
                      <a:pPr algn="ctr" rtl="0" fontAlgn="ctr"/>
                      <a:r>
                        <a:rPr lang="en-US" sz="900"/>
                        <a:t>234,568</a:t>
                      </a:r>
                    </a:p>
                  </a:txBody>
                  <a:tcPr marL="4094" marR="4094" marT="4094" marB="0" anchor="ctr"/>
                </a:tc>
                <a:tc>
                  <a:txBody>
                    <a:bodyPr/>
                    <a:lstStyle/>
                    <a:p>
                      <a:pPr algn="ctr" rtl="0" fontAlgn="ctr"/>
                      <a:r>
                        <a:rPr lang="en-US" sz="900" dirty="0"/>
                        <a:t>1,195,636</a:t>
                      </a:r>
                    </a:p>
                  </a:txBody>
                  <a:tcPr marL="4094" marR="4094" marT="4094" marB="0" anchor="ctr"/>
                </a:tc>
                <a:extLst>
                  <a:ext uri="{0D108BD9-81ED-4DB2-BD59-A6C34878D82A}">
                    <a16:rowId xmlns:a16="http://schemas.microsoft.com/office/drawing/2014/main" val="2680918743"/>
                  </a:ext>
                </a:extLst>
              </a:tr>
              <a:tr h="162304">
                <a:tc vMerge="1">
                  <a:txBody>
                    <a:bodyPr/>
                    <a:lstStyle/>
                    <a:p>
                      <a:endParaRPr lang="en-US"/>
                    </a:p>
                  </a:txBody>
                  <a:tcPr/>
                </a:tc>
                <a:tc>
                  <a:txBody>
                    <a:bodyPr/>
                    <a:lstStyle/>
                    <a:p>
                      <a:pPr algn="ctr" rtl="0" fontAlgn="ctr"/>
                      <a:r>
                        <a:rPr lang="en-US" sz="900"/>
                        <a:t>1-Jul-11</a:t>
                      </a:r>
                    </a:p>
                  </a:txBody>
                  <a:tcPr marL="4094" marR="4094" marT="4094" marB="0" anchor="ctr"/>
                </a:tc>
                <a:tc>
                  <a:txBody>
                    <a:bodyPr/>
                    <a:lstStyle/>
                    <a:p>
                      <a:pPr algn="ctr" rtl="0" fontAlgn="ctr"/>
                      <a:r>
                        <a:rPr lang="en-US" sz="900"/>
                        <a:t>4,575,625</a:t>
                      </a:r>
                    </a:p>
                  </a:txBody>
                  <a:tcPr marL="4094" marR="4094" marT="4094" marB="0" anchor="ctr"/>
                </a:tc>
                <a:tc>
                  <a:txBody>
                    <a:bodyPr/>
                    <a:lstStyle/>
                    <a:p>
                      <a:pPr algn="ctr" rtl="0" fontAlgn="ctr"/>
                      <a:r>
                        <a:rPr lang="en-US" sz="900"/>
                        <a:t>434,089</a:t>
                      </a:r>
                    </a:p>
                  </a:txBody>
                  <a:tcPr marL="4094" marR="4094" marT="4094" marB="0" anchor="ctr"/>
                </a:tc>
                <a:tc>
                  <a:txBody>
                    <a:bodyPr/>
                    <a:lstStyle/>
                    <a:p>
                      <a:pPr algn="ctr" rtl="0" fontAlgn="ctr"/>
                      <a:r>
                        <a:rPr lang="en-US" sz="900"/>
                        <a:t>360,735</a:t>
                      </a:r>
                    </a:p>
                  </a:txBody>
                  <a:tcPr marL="4094" marR="4094" marT="4094" marB="0" anchor="ctr"/>
                </a:tc>
                <a:tc>
                  <a:txBody>
                    <a:bodyPr/>
                    <a:lstStyle/>
                    <a:p>
                      <a:pPr algn="ctr" rtl="0" fontAlgn="ctr"/>
                      <a:r>
                        <a:rPr lang="en-US" sz="900"/>
                        <a:t>23,582</a:t>
                      </a:r>
                    </a:p>
                  </a:txBody>
                  <a:tcPr marL="4094" marR="4094" marT="4094" marB="0" anchor="ctr"/>
                </a:tc>
                <a:tc>
                  <a:txBody>
                    <a:bodyPr/>
                    <a:lstStyle/>
                    <a:p>
                      <a:pPr algn="ctr" rtl="0" fontAlgn="ctr"/>
                      <a:r>
                        <a:rPr lang="en-US" sz="900"/>
                        <a:t>39,516</a:t>
                      </a:r>
                    </a:p>
                  </a:txBody>
                  <a:tcPr marL="4094" marR="4094" marT="4094" marB="0" anchor="ctr"/>
                </a:tc>
                <a:tc>
                  <a:txBody>
                    <a:bodyPr/>
                    <a:lstStyle/>
                    <a:p>
                      <a:pPr algn="ctr" rtl="0" fontAlgn="ctr"/>
                      <a:r>
                        <a:rPr lang="en-US" sz="900"/>
                        <a:t>52,390</a:t>
                      </a:r>
                    </a:p>
                  </a:txBody>
                  <a:tcPr marL="4094" marR="4094" marT="4094" marB="0" anchor="ctr"/>
                </a:tc>
                <a:tc>
                  <a:txBody>
                    <a:bodyPr/>
                    <a:lstStyle/>
                    <a:p>
                      <a:pPr algn="ctr" rtl="0" fontAlgn="ctr"/>
                      <a:r>
                        <a:rPr lang="en-US" sz="900"/>
                        <a:t>21,784</a:t>
                      </a:r>
                    </a:p>
                  </a:txBody>
                  <a:tcPr marL="4094" marR="4094" marT="4094" marB="0" anchor="ctr"/>
                </a:tc>
                <a:tc>
                  <a:txBody>
                    <a:bodyPr/>
                    <a:lstStyle/>
                    <a:p>
                      <a:pPr algn="ctr" rtl="0" fontAlgn="ctr"/>
                      <a:r>
                        <a:rPr lang="en-US" sz="900"/>
                        <a:t>45,066</a:t>
                      </a:r>
                    </a:p>
                  </a:txBody>
                  <a:tcPr marL="4094" marR="4094" marT="4094" marB="0" anchor="ctr"/>
                </a:tc>
                <a:tc>
                  <a:txBody>
                    <a:bodyPr/>
                    <a:lstStyle/>
                    <a:p>
                      <a:pPr algn="ctr" rtl="0" fontAlgn="ctr"/>
                      <a:r>
                        <a:rPr lang="en-US" sz="900"/>
                        <a:t>236,846</a:t>
                      </a:r>
                    </a:p>
                  </a:txBody>
                  <a:tcPr marL="4094" marR="4094" marT="4094" marB="0" anchor="ctr"/>
                </a:tc>
                <a:tc>
                  <a:txBody>
                    <a:bodyPr/>
                    <a:lstStyle/>
                    <a:p>
                      <a:pPr algn="ctr" rtl="0" fontAlgn="ctr"/>
                      <a:r>
                        <a:rPr lang="en-US" sz="900" dirty="0"/>
                        <a:t>1,214,008</a:t>
                      </a:r>
                    </a:p>
                  </a:txBody>
                  <a:tcPr marL="4094" marR="4094" marT="4094" marB="0" anchor="ctr"/>
                </a:tc>
                <a:extLst>
                  <a:ext uri="{0D108BD9-81ED-4DB2-BD59-A6C34878D82A}">
                    <a16:rowId xmlns:a16="http://schemas.microsoft.com/office/drawing/2014/main" val="546488825"/>
                  </a:ext>
                </a:extLst>
              </a:tr>
              <a:tr h="162304">
                <a:tc vMerge="1">
                  <a:txBody>
                    <a:bodyPr/>
                    <a:lstStyle/>
                    <a:p>
                      <a:endParaRPr lang="en-US"/>
                    </a:p>
                  </a:txBody>
                  <a:tcPr/>
                </a:tc>
                <a:tc>
                  <a:txBody>
                    <a:bodyPr/>
                    <a:lstStyle/>
                    <a:p>
                      <a:pPr algn="ctr" rtl="0" fontAlgn="ctr"/>
                      <a:r>
                        <a:rPr lang="en-US" sz="900" dirty="0"/>
                        <a:t>1-Jul-12</a:t>
                      </a:r>
                    </a:p>
                  </a:txBody>
                  <a:tcPr marL="4094" marR="4094" marT="4094" marB="0" anchor="ctr"/>
                </a:tc>
                <a:tc>
                  <a:txBody>
                    <a:bodyPr/>
                    <a:lstStyle/>
                    <a:p>
                      <a:pPr algn="ctr" rtl="0" fontAlgn="ctr"/>
                      <a:r>
                        <a:rPr lang="en-US" sz="900"/>
                        <a:t>4,600,972</a:t>
                      </a:r>
                    </a:p>
                  </a:txBody>
                  <a:tcPr marL="4094" marR="4094" marT="4094" marB="0" anchor="ctr"/>
                </a:tc>
                <a:tc>
                  <a:txBody>
                    <a:bodyPr/>
                    <a:lstStyle/>
                    <a:p>
                      <a:pPr algn="ctr" rtl="0" fontAlgn="ctr"/>
                      <a:r>
                        <a:rPr lang="en-US" sz="900"/>
                        <a:t>433,954</a:t>
                      </a:r>
                    </a:p>
                  </a:txBody>
                  <a:tcPr marL="4094" marR="4094" marT="4094" marB="0" anchor="ctr"/>
                </a:tc>
                <a:tc>
                  <a:txBody>
                    <a:bodyPr/>
                    <a:lstStyle/>
                    <a:p>
                      <a:pPr algn="ctr" rtl="0" fontAlgn="ctr"/>
                      <a:r>
                        <a:rPr lang="en-US" sz="900"/>
                        <a:t>369,787</a:t>
                      </a:r>
                    </a:p>
                  </a:txBody>
                  <a:tcPr marL="4094" marR="4094" marT="4094" marB="0" anchor="ctr"/>
                </a:tc>
                <a:tc>
                  <a:txBody>
                    <a:bodyPr/>
                    <a:lstStyle/>
                    <a:p>
                      <a:pPr algn="ctr" rtl="0" fontAlgn="ctr"/>
                      <a:r>
                        <a:rPr lang="en-US" sz="900"/>
                        <a:t>23,826</a:t>
                      </a:r>
                    </a:p>
                  </a:txBody>
                  <a:tcPr marL="4094" marR="4094" marT="4094" marB="0" anchor="ctr"/>
                </a:tc>
                <a:tc>
                  <a:txBody>
                    <a:bodyPr/>
                    <a:lstStyle/>
                    <a:p>
                      <a:pPr algn="ctr" rtl="0" fontAlgn="ctr"/>
                      <a:r>
                        <a:rPr lang="en-US" sz="900"/>
                        <a:t>41,483</a:t>
                      </a:r>
                    </a:p>
                  </a:txBody>
                  <a:tcPr marL="4094" marR="4094" marT="4094" marB="0" anchor="ctr"/>
                </a:tc>
                <a:tc>
                  <a:txBody>
                    <a:bodyPr/>
                    <a:lstStyle/>
                    <a:p>
                      <a:pPr algn="ctr" rtl="0" fontAlgn="ctr"/>
                      <a:r>
                        <a:rPr lang="en-US" sz="900" dirty="0"/>
                        <a:t>52,420</a:t>
                      </a:r>
                    </a:p>
                  </a:txBody>
                  <a:tcPr marL="4094" marR="4094" marT="4094" marB="0" anchor="ctr"/>
                </a:tc>
                <a:tc>
                  <a:txBody>
                    <a:bodyPr/>
                    <a:lstStyle/>
                    <a:p>
                      <a:pPr algn="ctr" rtl="0" fontAlgn="ctr"/>
                      <a:r>
                        <a:rPr lang="en-US" sz="900"/>
                        <a:t>21,634</a:t>
                      </a:r>
                    </a:p>
                  </a:txBody>
                  <a:tcPr marL="4094" marR="4094" marT="4094" marB="0" anchor="ctr"/>
                </a:tc>
                <a:tc>
                  <a:txBody>
                    <a:bodyPr/>
                    <a:lstStyle/>
                    <a:p>
                      <a:pPr algn="ctr" rtl="0" fontAlgn="ctr"/>
                      <a:r>
                        <a:rPr lang="en-US" sz="900"/>
                        <a:t>44,719</a:t>
                      </a:r>
                    </a:p>
                  </a:txBody>
                  <a:tcPr marL="4094" marR="4094" marT="4094" marB="0" anchor="ctr"/>
                </a:tc>
                <a:tc>
                  <a:txBody>
                    <a:bodyPr/>
                    <a:lstStyle/>
                    <a:p>
                      <a:pPr algn="ctr" rtl="0" fontAlgn="ctr"/>
                      <a:r>
                        <a:rPr lang="en-US" sz="900"/>
                        <a:t>239,064</a:t>
                      </a:r>
                    </a:p>
                  </a:txBody>
                  <a:tcPr marL="4094" marR="4094" marT="4094" marB="0" anchor="ctr"/>
                </a:tc>
                <a:tc>
                  <a:txBody>
                    <a:bodyPr/>
                    <a:lstStyle/>
                    <a:p>
                      <a:pPr algn="ctr" rtl="0" fontAlgn="ctr"/>
                      <a:r>
                        <a:rPr lang="en-US" sz="900" dirty="0"/>
                        <a:t>1,226,887</a:t>
                      </a:r>
                    </a:p>
                  </a:txBody>
                  <a:tcPr marL="4094" marR="4094" marT="4094" marB="0" anchor="ctr"/>
                </a:tc>
                <a:extLst>
                  <a:ext uri="{0D108BD9-81ED-4DB2-BD59-A6C34878D82A}">
                    <a16:rowId xmlns:a16="http://schemas.microsoft.com/office/drawing/2014/main" val="1628491862"/>
                  </a:ext>
                </a:extLst>
              </a:tr>
              <a:tr h="162304">
                <a:tc vMerge="1">
                  <a:txBody>
                    <a:bodyPr/>
                    <a:lstStyle/>
                    <a:p>
                      <a:endParaRPr lang="en-US"/>
                    </a:p>
                  </a:txBody>
                  <a:tcPr/>
                </a:tc>
                <a:tc>
                  <a:txBody>
                    <a:bodyPr/>
                    <a:lstStyle/>
                    <a:p>
                      <a:pPr algn="ctr" rtl="0" fontAlgn="ctr"/>
                      <a:r>
                        <a:rPr lang="en-US" sz="900" dirty="0"/>
                        <a:t>1-Jul-13</a:t>
                      </a:r>
                    </a:p>
                  </a:txBody>
                  <a:tcPr marL="4094" marR="4094" marT="4094" marB="0" anchor="ctr"/>
                </a:tc>
                <a:tc>
                  <a:txBody>
                    <a:bodyPr/>
                    <a:lstStyle/>
                    <a:p>
                      <a:pPr algn="ctr" rtl="0" fontAlgn="ctr"/>
                      <a:r>
                        <a:rPr lang="en-US" sz="900"/>
                        <a:t>4,624,527</a:t>
                      </a:r>
                    </a:p>
                  </a:txBody>
                  <a:tcPr marL="4094" marR="4094" marT="4094" marB="0" anchor="ctr"/>
                </a:tc>
                <a:tc>
                  <a:txBody>
                    <a:bodyPr/>
                    <a:lstStyle/>
                    <a:p>
                      <a:pPr algn="ctr" rtl="0" fontAlgn="ctr"/>
                      <a:r>
                        <a:rPr lang="en-US" sz="900"/>
                        <a:t>434,264</a:t>
                      </a:r>
                    </a:p>
                  </a:txBody>
                  <a:tcPr marL="4094" marR="4094" marT="4094" marB="0" anchor="ctr"/>
                </a:tc>
                <a:tc>
                  <a:txBody>
                    <a:bodyPr/>
                    <a:lstStyle/>
                    <a:p>
                      <a:pPr algn="ctr" rtl="0" fontAlgn="ctr"/>
                      <a:r>
                        <a:rPr lang="en-US" sz="900"/>
                        <a:t>378,637</a:t>
                      </a:r>
                    </a:p>
                  </a:txBody>
                  <a:tcPr marL="4094" marR="4094" marT="4094" marB="0" anchor="ctr"/>
                </a:tc>
                <a:tc>
                  <a:txBody>
                    <a:bodyPr/>
                    <a:lstStyle/>
                    <a:p>
                      <a:pPr algn="ctr" rtl="0" fontAlgn="ctr"/>
                      <a:r>
                        <a:rPr lang="en-US" sz="900"/>
                        <a:t>23,509</a:t>
                      </a:r>
                    </a:p>
                  </a:txBody>
                  <a:tcPr marL="4094" marR="4094" marT="4094" marB="0" anchor="ctr"/>
                </a:tc>
                <a:tc>
                  <a:txBody>
                    <a:bodyPr/>
                    <a:lstStyle/>
                    <a:p>
                      <a:pPr algn="ctr" rtl="0" fontAlgn="ctr"/>
                      <a:r>
                        <a:rPr lang="en-US" sz="900"/>
                        <a:t>43,430</a:t>
                      </a:r>
                    </a:p>
                  </a:txBody>
                  <a:tcPr marL="4094" marR="4094" marT="4094" marB="0" anchor="ctr"/>
                </a:tc>
                <a:tc>
                  <a:txBody>
                    <a:bodyPr/>
                    <a:lstStyle/>
                    <a:p>
                      <a:pPr algn="ctr" rtl="0" fontAlgn="ctr"/>
                      <a:r>
                        <a:rPr lang="en-US" sz="900"/>
                        <a:t>52,614</a:t>
                      </a:r>
                    </a:p>
                  </a:txBody>
                  <a:tcPr marL="4094" marR="4094" marT="4094" marB="0" anchor="ctr"/>
                </a:tc>
                <a:tc>
                  <a:txBody>
                    <a:bodyPr/>
                    <a:lstStyle/>
                    <a:p>
                      <a:pPr algn="ctr" rtl="0" fontAlgn="ctr"/>
                      <a:r>
                        <a:rPr lang="en-US" sz="900"/>
                        <a:t>21,607</a:t>
                      </a:r>
                    </a:p>
                  </a:txBody>
                  <a:tcPr marL="4094" marR="4094" marT="4094" marB="0" anchor="ctr"/>
                </a:tc>
                <a:tc>
                  <a:txBody>
                    <a:bodyPr/>
                    <a:lstStyle/>
                    <a:p>
                      <a:pPr algn="ctr" rtl="0" fontAlgn="ctr"/>
                      <a:r>
                        <a:rPr lang="en-US" sz="900"/>
                        <a:t>43,570</a:t>
                      </a:r>
                    </a:p>
                  </a:txBody>
                  <a:tcPr marL="4094" marR="4094" marT="4094" marB="0" anchor="ctr"/>
                </a:tc>
                <a:tc>
                  <a:txBody>
                    <a:bodyPr/>
                    <a:lstStyle/>
                    <a:p>
                      <a:pPr algn="ctr" rtl="0" fontAlgn="ctr"/>
                      <a:r>
                        <a:rPr lang="en-US" sz="900"/>
                        <a:t>241,953</a:t>
                      </a:r>
                    </a:p>
                  </a:txBody>
                  <a:tcPr marL="4094" marR="4094" marT="4094" marB="0" anchor="ctr"/>
                </a:tc>
                <a:tc>
                  <a:txBody>
                    <a:bodyPr/>
                    <a:lstStyle/>
                    <a:p>
                      <a:pPr algn="ctr" rtl="0" fontAlgn="ctr"/>
                      <a:r>
                        <a:rPr lang="en-US" sz="900" dirty="0"/>
                        <a:t>1,239,584</a:t>
                      </a:r>
                    </a:p>
                  </a:txBody>
                  <a:tcPr marL="4094" marR="4094" marT="4094" marB="0" anchor="ctr"/>
                </a:tc>
                <a:extLst>
                  <a:ext uri="{0D108BD9-81ED-4DB2-BD59-A6C34878D82A}">
                    <a16:rowId xmlns:a16="http://schemas.microsoft.com/office/drawing/2014/main" val="2367731326"/>
                  </a:ext>
                </a:extLst>
              </a:tr>
              <a:tr h="162304">
                <a:tc vMerge="1">
                  <a:txBody>
                    <a:bodyPr/>
                    <a:lstStyle/>
                    <a:p>
                      <a:endParaRPr lang="en-US"/>
                    </a:p>
                  </a:txBody>
                  <a:tcPr/>
                </a:tc>
                <a:tc>
                  <a:txBody>
                    <a:bodyPr/>
                    <a:lstStyle/>
                    <a:p>
                      <a:pPr algn="ctr" rtl="0" fontAlgn="ctr"/>
                      <a:r>
                        <a:rPr lang="en-US" sz="900" dirty="0"/>
                        <a:t>1-Jul-14</a:t>
                      </a:r>
                    </a:p>
                  </a:txBody>
                  <a:tcPr marL="4094" marR="4094" marT="4094" marB="0" anchor="ctr"/>
                </a:tc>
                <a:tc>
                  <a:txBody>
                    <a:bodyPr/>
                    <a:lstStyle/>
                    <a:p>
                      <a:pPr algn="ctr" rtl="0" fontAlgn="ctr"/>
                      <a:r>
                        <a:rPr lang="en-US" sz="900"/>
                        <a:t>4,644,013</a:t>
                      </a:r>
                    </a:p>
                  </a:txBody>
                  <a:tcPr marL="4094" marR="4094" marT="4094" marB="0" anchor="ctr"/>
                </a:tc>
                <a:tc>
                  <a:txBody>
                    <a:bodyPr/>
                    <a:lstStyle/>
                    <a:p>
                      <a:pPr algn="ctr" rtl="0" fontAlgn="ctr"/>
                      <a:r>
                        <a:rPr lang="en-US" sz="900"/>
                        <a:t>434,078</a:t>
                      </a:r>
                    </a:p>
                  </a:txBody>
                  <a:tcPr marL="4094" marR="4094" marT="4094" marB="0" anchor="ctr"/>
                </a:tc>
                <a:tc>
                  <a:txBody>
                    <a:bodyPr/>
                    <a:lstStyle/>
                    <a:p>
                      <a:pPr algn="ctr" rtl="0" fontAlgn="ctr"/>
                      <a:r>
                        <a:rPr lang="en-US" sz="900"/>
                        <a:t>383,940</a:t>
                      </a:r>
                    </a:p>
                  </a:txBody>
                  <a:tcPr marL="4094" marR="4094" marT="4094" marB="0" anchor="ctr"/>
                </a:tc>
                <a:tc>
                  <a:txBody>
                    <a:bodyPr/>
                    <a:lstStyle/>
                    <a:p>
                      <a:pPr algn="ctr" rtl="0" fontAlgn="ctr"/>
                      <a:r>
                        <a:rPr lang="en-US" sz="900"/>
                        <a:t>23,304</a:t>
                      </a:r>
                    </a:p>
                  </a:txBody>
                  <a:tcPr marL="4094" marR="4094" marT="4094" marB="0" anchor="ctr"/>
                </a:tc>
                <a:tc>
                  <a:txBody>
                    <a:bodyPr/>
                    <a:lstStyle/>
                    <a:p>
                      <a:pPr algn="ctr" rtl="0" fontAlgn="ctr"/>
                      <a:r>
                        <a:rPr lang="en-US" sz="900"/>
                        <a:t>44,439</a:t>
                      </a:r>
                    </a:p>
                  </a:txBody>
                  <a:tcPr marL="4094" marR="4094" marT="4094" marB="0" anchor="ctr"/>
                </a:tc>
                <a:tc>
                  <a:txBody>
                    <a:bodyPr/>
                    <a:lstStyle/>
                    <a:p>
                      <a:pPr algn="ctr" rtl="0" fontAlgn="ctr"/>
                      <a:r>
                        <a:rPr lang="en-US" sz="900"/>
                        <a:t>52,678</a:t>
                      </a:r>
                    </a:p>
                  </a:txBody>
                  <a:tcPr marL="4094" marR="4094" marT="4094" marB="0" anchor="ctr"/>
                </a:tc>
                <a:tc>
                  <a:txBody>
                    <a:bodyPr/>
                    <a:lstStyle/>
                    <a:p>
                      <a:pPr algn="ctr" rtl="0" fontAlgn="ctr"/>
                      <a:r>
                        <a:rPr lang="en-US" sz="900"/>
                        <a:t>21,515</a:t>
                      </a:r>
                    </a:p>
                  </a:txBody>
                  <a:tcPr marL="4094" marR="4094" marT="4094" marB="0" anchor="ctr"/>
                </a:tc>
                <a:tc>
                  <a:txBody>
                    <a:bodyPr/>
                    <a:lstStyle/>
                    <a:p>
                      <a:pPr algn="ctr" rtl="0" fontAlgn="ctr"/>
                      <a:r>
                        <a:rPr lang="en-US" sz="900"/>
                        <a:t>43,714</a:t>
                      </a:r>
                    </a:p>
                  </a:txBody>
                  <a:tcPr marL="4094" marR="4094" marT="4094" marB="0" anchor="ctr"/>
                </a:tc>
                <a:tc>
                  <a:txBody>
                    <a:bodyPr/>
                    <a:lstStyle/>
                    <a:p>
                      <a:pPr algn="ctr" rtl="0" fontAlgn="ctr"/>
                      <a:r>
                        <a:rPr lang="en-US" sz="900"/>
                        <a:t>245,237</a:t>
                      </a:r>
                    </a:p>
                  </a:txBody>
                  <a:tcPr marL="4094" marR="4094" marT="4094" marB="0" anchor="ctr"/>
                </a:tc>
                <a:tc>
                  <a:txBody>
                    <a:bodyPr/>
                    <a:lstStyle/>
                    <a:p>
                      <a:pPr algn="ctr" rtl="0" fontAlgn="ctr"/>
                      <a:r>
                        <a:rPr lang="en-US" sz="900" dirty="0"/>
                        <a:t>1,248,905</a:t>
                      </a:r>
                    </a:p>
                  </a:txBody>
                  <a:tcPr marL="4094" marR="4094" marT="4094" marB="0" anchor="ctr"/>
                </a:tc>
                <a:extLst>
                  <a:ext uri="{0D108BD9-81ED-4DB2-BD59-A6C34878D82A}">
                    <a16:rowId xmlns:a16="http://schemas.microsoft.com/office/drawing/2014/main" val="1657113132"/>
                  </a:ext>
                </a:extLst>
              </a:tr>
              <a:tr h="162304">
                <a:tc vMerge="1">
                  <a:txBody>
                    <a:bodyPr/>
                    <a:lstStyle/>
                    <a:p>
                      <a:endParaRPr lang="en-US"/>
                    </a:p>
                  </a:txBody>
                  <a:tcPr/>
                </a:tc>
                <a:tc>
                  <a:txBody>
                    <a:bodyPr/>
                    <a:lstStyle/>
                    <a:p>
                      <a:pPr algn="ctr" rtl="0" fontAlgn="ctr"/>
                      <a:r>
                        <a:rPr lang="en-US" sz="900"/>
                        <a:t>1-Jul-15</a:t>
                      </a:r>
                    </a:p>
                  </a:txBody>
                  <a:tcPr marL="4094" marR="4094" marT="4094" marB="0" anchor="ctr"/>
                </a:tc>
                <a:tc>
                  <a:txBody>
                    <a:bodyPr/>
                    <a:lstStyle/>
                    <a:p>
                      <a:pPr algn="ctr" rtl="0" fontAlgn="ctr"/>
                      <a:r>
                        <a:rPr lang="en-US" sz="900"/>
                        <a:t>4,664,628</a:t>
                      </a:r>
                    </a:p>
                  </a:txBody>
                  <a:tcPr marL="4094" marR="4094" marT="4094" marB="0" anchor="ctr"/>
                </a:tc>
                <a:tc>
                  <a:txBody>
                    <a:bodyPr/>
                    <a:lstStyle/>
                    <a:p>
                      <a:pPr algn="ctr" rtl="0" fontAlgn="ctr"/>
                      <a:r>
                        <a:rPr lang="en-US" sz="900"/>
                        <a:t>435,175</a:t>
                      </a:r>
                    </a:p>
                  </a:txBody>
                  <a:tcPr marL="4094" marR="4094" marT="4094" marB="0" anchor="ctr"/>
                </a:tc>
                <a:tc>
                  <a:txBody>
                    <a:bodyPr/>
                    <a:lstStyle/>
                    <a:p>
                      <a:pPr algn="ctr" rtl="0" fontAlgn="ctr"/>
                      <a:r>
                        <a:rPr lang="en-US" sz="900"/>
                        <a:t>389,742</a:t>
                      </a:r>
                    </a:p>
                  </a:txBody>
                  <a:tcPr marL="4094" marR="4094" marT="4094" marB="0" anchor="ctr"/>
                </a:tc>
                <a:tc>
                  <a:txBody>
                    <a:bodyPr/>
                    <a:lstStyle/>
                    <a:p>
                      <a:pPr algn="ctr" rtl="0" fontAlgn="ctr"/>
                      <a:r>
                        <a:rPr lang="en-US" sz="900"/>
                        <a:t>23,437</a:t>
                      </a:r>
                    </a:p>
                  </a:txBody>
                  <a:tcPr marL="4094" marR="4094" marT="4094" marB="0" anchor="ctr"/>
                </a:tc>
                <a:tc>
                  <a:txBody>
                    <a:bodyPr/>
                    <a:lstStyle/>
                    <a:p>
                      <a:pPr algn="ctr" rtl="0" fontAlgn="ctr"/>
                      <a:r>
                        <a:rPr lang="en-US" sz="900"/>
                        <a:t>45,421</a:t>
                      </a:r>
                    </a:p>
                  </a:txBody>
                  <a:tcPr marL="4094" marR="4094" marT="4094" marB="0" anchor="ctr"/>
                </a:tc>
                <a:tc>
                  <a:txBody>
                    <a:bodyPr/>
                    <a:lstStyle/>
                    <a:p>
                      <a:pPr algn="ctr" rtl="0" fontAlgn="ctr"/>
                      <a:r>
                        <a:rPr lang="en-US" sz="900"/>
                        <a:t>52,572</a:t>
                      </a:r>
                    </a:p>
                  </a:txBody>
                  <a:tcPr marL="4094" marR="4094" marT="4094" marB="0" anchor="ctr"/>
                </a:tc>
                <a:tc>
                  <a:txBody>
                    <a:bodyPr/>
                    <a:lstStyle/>
                    <a:p>
                      <a:pPr algn="ctr" rtl="0" fontAlgn="ctr"/>
                      <a:r>
                        <a:rPr lang="en-US" sz="900"/>
                        <a:t>21,481</a:t>
                      </a:r>
                    </a:p>
                  </a:txBody>
                  <a:tcPr marL="4094" marR="4094" marT="4094" marB="0" anchor="ctr"/>
                </a:tc>
                <a:tc>
                  <a:txBody>
                    <a:bodyPr/>
                    <a:lstStyle/>
                    <a:p>
                      <a:pPr algn="ctr" rtl="0" fontAlgn="ctr"/>
                      <a:r>
                        <a:rPr lang="en-US" sz="900"/>
                        <a:t>43,523</a:t>
                      </a:r>
                    </a:p>
                  </a:txBody>
                  <a:tcPr marL="4094" marR="4094" marT="4094" marB="0" anchor="ctr"/>
                </a:tc>
                <a:tc>
                  <a:txBody>
                    <a:bodyPr/>
                    <a:lstStyle/>
                    <a:p>
                      <a:pPr algn="ctr" rtl="0" fontAlgn="ctr"/>
                      <a:r>
                        <a:rPr lang="en-US" sz="900"/>
                        <a:t>248,930</a:t>
                      </a:r>
                    </a:p>
                  </a:txBody>
                  <a:tcPr marL="4094" marR="4094" marT="4094" marB="0" anchor="ctr"/>
                </a:tc>
                <a:tc>
                  <a:txBody>
                    <a:bodyPr/>
                    <a:lstStyle/>
                    <a:p>
                      <a:pPr algn="ctr" rtl="0" fontAlgn="ctr"/>
                      <a:r>
                        <a:rPr lang="en-US" sz="900" dirty="0"/>
                        <a:t>1,260,281</a:t>
                      </a:r>
                    </a:p>
                  </a:txBody>
                  <a:tcPr marL="4094" marR="4094" marT="4094" marB="0" anchor="ctr"/>
                </a:tc>
                <a:extLst>
                  <a:ext uri="{0D108BD9-81ED-4DB2-BD59-A6C34878D82A}">
                    <a16:rowId xmlns:a16="http://schemas.microsoft.com/office/drawing/2014/main" val="1490100433"/>
                  </a:ext>
                </a:extLst>
              </a:tr>
              <a:tr h="162304">
                <a:tc vMerge="1">
                  <a:txBody>
                    <a:bodyPr/>
                    <a:lstStyle/>
                    <a:p>
                      <a:endParaRPr lang="en-US"/>
                    </a:p>
                  </a:txBody>
                  <a:tcPr/>
                </a:tc>
                <a:tc>
                  <a:txBody>
                    <a:bodyPr/>
                    <a:lstStyle/>
                    <a:p>
                      <a:pPr algn="ctr" rtl="0" fontAlgn="ctr"/>
                      <a:r>
                        <a:rPr lang="en-US" sz="900" dirty="0"/>
                        <a:t>1-Jul-16</a:t>
                      </a:r>
                    </a:p>
                  </a:txBody>
                  <a:tcPr marL="4094" marR="4094" marT="4094" marB="0" anchor="ctr"/>
                </a:tc>
                <a:tc>
                  <a:txBody>
                    <a:bodyPr/>
                    <a:lstStyle/>
                    <a:p>
                      <a:pPr algn="ctr" rtl="0" fontAlgn="ctr"/>
                      <a:r>
                        <a:rPr lang="en-US" sz="900"/>
                        <a:t>4,678,135</a:t>
                      </a:r>
                    </a:p>
                  </a:txBody>
                  <a:tcPr marL="4094" marR="4094" marT="4094" marB="0" anchor="ctr"/>
                </a:tc>
                <a:tc>
                  <a:txBody>
                    <a:bodyPr/>
                    <a:lstStyle/>
                    <a:p>
                      <a:pPr algn="ctr" rtl="0" fontAlgn="ctr"/>
                      <a:r>
                        <a:rPr lang="en-US" sz="900"/>
                        <a:t>436,572</a:t>
                      </a:r>
                    </a:p>
                  </a:txBody>
                  <a:tcPr marL="4094" marR="4094" marT="4094" marB="0" anchor="ctr"/>
                </a:tc>
                <a:tc>
                  <a:txBody>
                    <a:bodyPr/>
                    <a:lstStyle/>
                    <a:p>
                      <a:pPr algn="ctr" rtl="0" fontAlgn="ctr"/>
                      <a:r>
                        <a:rPr lang="en-US" sz="900"/>
                        <a:t>391,843</a:t>
                      </a:r>
                    </a:p>
                  </a:txBody>
                  <a:tcPr marL="4094" marR="4094" marT="4094" marB="0" anchor="ctr"/>
                </a:tc>
                <a:tc>
                  <a:txBody>
                    <a:bodyPr/>
                    <a:lstStyle/>
                    <a:p>
                      <a:pPr algn="ctr" rtl="0" fontAlgn="ctr"/>
                      <a:r>
                        <a:rPr lang="en-US" sz="900"/>
                        <a:t>23,323</a:t>
                      </a:r>
                    </a:p>
                  </a:txBody>
                  <a:tcPr marL="4094" marR="4094" marT="4094" marB="0" anchor="ctr"/>
                </a:tc>
                <a:tc>
                  <a:txBody>
                    <a:bodyPr/>
                    <a:lstStyle/>
                    <a:p>
                      <a:pPr algn="ctr" rtl="0" fontAlgn="ctr"/>
                      <a:r>
                        <a:rPr lang="en-US" sz="900" dirty="0"/>
                        <a:t>45,777</a:t>
                      </a:r>
                    </a:p>
                  </a:txBody>
                  <a:tcPr marL="4094" marR="4094" marT="4094" marB="0" anchor="ctr"/>
                </a:tc>
                <a:tc>
                  <a:txBody>
                    <a:bodyPr/>
                    <a:lstStyle/>
                    <a:p>
                      <a:pPr algn="ctr" rtl="0" fontAlgn="ctr"/>
                      <a:r>
                        <a:rPr lang="en-US" sz="900"/>
                        <a:t>52,796</a:t>
                      </a:r>
                    </a:p>
                  </a:txBody>
                  <a:tcPr marL="4094" marR="4094" marT="4094" marB="0" anchor="ctr"/>
                </a:tc>
                <a:tc>
                  <a:txBody>
                    <a:bodyPr/>
                    <a:lstStyle/>
                    <a:p>
                      <a:pPr algn="ctr" rtl="0" fontAlgn="ctr"/>
                      <a:r>
                        <a:rPr lang="en-US" sz="900"/>
                        <a:t>21,433</a:t>
                      </a:r>
                    </a:p>
                  </a:txBody>
                  <a:tcPr marL="4094" marR="4094" marT="4094" marB="0" anchor="ctr"/>
                </a:tc>
                <a:tc>
                  <a:txBody>
                    <a:bodyPr/>
                    <a:lstStyle/>
                    <a:p>
                      <a:pPr algn="ctr" rtl="0" fontAlgn="ctr"/>
                      <a:r>
                        <a:rPr lang="en-US" sz="900"/>
                        <a:t>43,401</a:t>
                      </a:r>
                    </a:p>
                  </a:txBody>
                  <a:tcPr marL="4094" marR="4094" marT="4094" marB="0" anchor="ctr"/>
                </a:tc>
                <a:tc>
                  <a:txBody>
                    <a:bodyPr/>
                    <a:lstStyle/>
                    <a:p>
                      <a:pPr algn="ctr" rtl="0" fontAlgn="ctr"/>
                      <a:r>
                        <a:rPr lang="en-US" sz="900"/>
                        <a:t>252,468</a:t>
                      </a:r>
                    </a:p>
                  </a:txBody>
                  <a:tcPr marL="4094" marR="4094" marT="4094" marB="0" anchor="ctr"/>
                </a:tc>
                <a:tc>
                  <a:txBody>
                    <a:bodyPr/>
                    <a:lstStyle/>
                    <a:p>
                      <a:pPr algn="ctr" rtl="0" fontAlgn="ctr"/>
                      <a:r>
                        <a:rPr lang="en-US" sz="900" dirty="0"/>
                        <a:t>1,267,613</a:t>
                      </a:r>
                    </a:p>
                  </a:txBody>
                  <a:tcPr marL="4094" marR="4094" marT="4094" marB="0" anchor="ctr"/>
                </a:tc>
                <a:extLst>
                  <a:ext uri="{0D108BD9-81ED-4DB2-BD59-A6C34878D82A}">
                    <a16:rowId xmlns:a16="http://schemas.microsoft.com/office/drawing/2014/main" val="2987725947"/>
                  </a:ext>
                </a:extLst>
              </a:tr>
              <a:tr h="162304">
                <a:tc vMerge="1">
                  <a:txBody>
                    <a:bodyPr/>
                    <a:lstStyle/>
                    <a:p>
                      <a:endParaRPr lang="en-US"/>
                    </a:p>
                  </a:txBody>
                  <a:tcPr/>
                </a:tc>
                <a:tc>
                  <a:txBody>
                    <a:bodyPr/>
                    <a:lstStyle/>
                    <a:p>
                      <a:pPr algn="ctr" rtl="0" fontAlgn="ctr"/>
                      <a:r>
                        <a:rPr lang="en-US" sz="900" dirty="0"/>
                        <a:t>1-Jul-17</a:t>
                      </a:r>
                    </a:p>
                  </a:txBody>
                  <a:tcPr marL="4094" marR="4094" marT="4094" marB="0" anchor="ctr"/>
                </a:tc>
                <a:tc>
                  <a:txBody>
                    <a:bodyPr/>
                    <a:lstStyle/>
                    <a:p>
                      <a:pPr algn="ctr" rtl="0" fontAlgn="ctr"/>
                      <a:r>
                        <a:rPr lang="en-US" sz="900"/>
                        <a:t>4,670,560</a:t>
                      </a:r>
                    </a:p>
                  </a:txBody>
                  <a:tcPr marL="4094" marR="4094" marT="4094" marB="0" anchor="ctr"/>
                </a:tc>
                <a:tc>
                  <a:txBody>
                    <a:bodyPr/>
                    <a:lstStyle/>
                    <a:p>
                      <a:pPr algn="ctr" rtl="0" fontAlgn="ctr"/>
                      <a:r>
                        <a:rPr lang="en-US" sz="900"/>
                        <a:t>436,126</a:t>
                      </a:r>
                    </a:p>
                  </a:txBody>
                  <a:tcPr marL="4094" marR="4094" marT="4094" marB="0" anchor="ctr"/>
                </a:tc>
                <a:tc>
                  <a:txBody>
                    <a:bodyPr/>
                    <a:lstStyle/>
                    <a:p>
                      <a:pPr algn="ctr" rtl="0" fontAlgn="ctr"/>
                      <a:r>
                        <a:rPr lang="en-US" sz="900"/>
                        <a:t>391,493</a:t>
                      </a:r>
                    </a:p>
                  </a:txBody>
                  <a:tcPr marL="4094" marR="4094" marT="4094" marB="0" anchor="ctr"/>
                </a:tc>
                <a:tc>
                  <a:txBody>
                    <a:bodyPr/>
                    <a:lstStyle/>
                    <a:p>
                      <a:pPr algn="ctr" rtl="0" fontAlgn="ctr"/>
                      <a:r>
                        <a:rPr lang="en-US" sz="900"/>
                        <a:t>23,348</a:t>
                      </a:r>
                    </a:p>
                  </a:txBody>
                  <a:tcPr marL="4094" marR="4094" marT="4094" marB="0" anchor="ctr"/>
                </a:tc>
                <a:tc>
                  <a:txBody>
                    <a:bodyPr/>
                    <a:lstStyle/>
                    <a:p>
                      <a:pPr algn="ctr" rtl="0" fontAlgn="ctr"/>
                      <a:r>
                        <a:rPr lang="en-US" sz="900"/>
                        <a:t>46,110</a:t>
                      </a:r>
                    </a:p>
                  </a:txBody>
                  <a:tcPr marL="4094" marR="4094" marT="4094" marB="0" anchor="ctr"/>
                </a:tc>
                <a:tc>
                  <a:txBody>
                    <a:bodyPr/>
                    <a:lstStyle/>
                    <a:p>
                      <a:pPr algn="ctr" rtl="0" fontAlgn="ctr"/>
                      <a:r>
                        <a:rPr lang="en-US" sz="900"/>
                        <a:t>52,620</a:t>
                      </a:r>
                    </a:p>
                  </a:txBody>
                  <a:tcPr marL="4094" marR="4094" marT="4094" marB="0" anchor="ctr"/>
                </a:tc>
                <a:tc>
                  <a:txBody>
                    <a:bodyPr/>
                    <a:lstStyle/>
                    <a:p>
                      <a:pPr algn="ctr" rtl="0" fontAlgn="ctr"/>
                      <a:r>
                        <a:rPr lang="en-US" sz="900"/>
                        <a:t>21,380</a:t>
                      </a:r>
                    </a:p>
                  </a:txBody>
                  <a:tcPr marL="4094" marR="4094" marT="4094" marB="0" anchor="ctr"/>
                </a:tc>
                <a:tc>
                  <a:txBody>
                    <a:bodyPr/>
                    <a:lstStyle/>
                    <a:p>
                      <a:pPr algn="ctr" rtl="0" fontAlgn="ctr"/>
                      <a:r>
                        <a:rPr lang="en-US" sz="900"/>
                        <a:t>43,328</a:t>
                      </a:r>
                    </a:p>
                  </a:txBody>
                  <a:tcPr marL="4094" marR="4094" marT="4094" marB="0" anchor="ctr"/>
                </a:tc>
                <a:tc>
                  <a:txBody>
                    <a:bodyPr/>
                    <a:lstStyle/>
                    <a:p>
                      <a:pPr algn="ctr" rtl="0" fontAlgn="ctr"/>
                      <a:r>
                        <a:rPr lang="en-US" sz="900"/>
                        <a:t>255,921</a:t>
                      </a:r>
                    </a:p>
                  </a:txBody>
                  <a:tcPr marL="4094" marR="4094" marT="4094" marB="0" anchor="ctr"/>
                </a:tc>
                <a:tc>
                  <a:txBody>
                    <a:bodyPr/>
                    <a:lstStyle/>
                    <a:p>
                      <a:pPr algn="ctr" rtl="0" fontAlgn="ctr"/>
                      <a:r>
                        <a:rPr lang="en-US" sz="900" dirty="0"/>
                        <a:t>1,270,326</a:t>
                      </a:r>
                    </a:p>
                  </a:txBody>
                  <a:tcPr marL="4094" marR="4094" marT="4094" marB="0" anchor="ctr"/>
                </a:tc>
                <a:extLst>
                  <a:ext uri="{0D108BD9-81ED-4DB2-BD59-A6C34878D82A}">
                    <a16:rowId xmlns:a16="http://schemas.microsoft.com/office/drawing/2014/main" val="3996312073"/>
                  </a:ext>
                </a:extLst>
              </a:tr>
              <a:tr h="162304">
                <a:tc vMerge="1">
                  <a:txBody>
                    <a:bodyPr/>
                    <a:lstStyle/>
                    <a:p>
                      <a:endParaRPr lang="en-US"/>
                    </a:p>
                  </a:txBody>
                  <a:tcPr/>
                </a:tc>
                <a:tc>
                  <a:txBody>
                    <a:bodyPr/>
                    <a:lstStyle/>
                    <a:p>
                      <a:pPr algn="ctr" rtl="0" fontAlgn="ctr"/>
                      <a:r>
                        <a:rPr lang="en-US" sz="900" dirty="0"/>
                        <a:t>1-Jul-18</a:t>
                      </a:r>
                    </a:p>
                  </a:txBody>
                  <a:tcPr marL="4094" marR="4094" marT="4094" marB="0" anchor="ctr"/>
                </a:tc>
                <a:tc>
                  <a:txBody>
                    <a:bodyPr/>
                    <a:lstStyle/>
                    <a:p>
                      <a:pPr algn="ctr" rtl="0" fontAlgn="ctr"/>
                      <a:r>
                        <a:rPr lang="en-US" sz="900"/>
                        <a:t>4,659,690</a:t>
                      </a:r>
                    </a:p>
                  </a:txBody>
                  <a:tcPr marL="4094" marR="4094" marT="4094" marB="0" anchor="ctr"/>
                </a:tc>
                <a:tc>
                  <a:txBody>
                    <a:bodyPr/>
                    <a:lstStyle/>
                    <a:p>
                      <a:pPr algn="ctr" rtl="0" fontAlgn="ctr"/>
                      <a:r>
                        <a:rPr lang="en-US" sz="900"/>
                        <a:t>433,884</a:t>
                      </a:r>
                    </a:p>
                  </a:txBody>
                  <a:tcPr marL="4094" marR="4094" marT="4094" marB="0" anchor="ctr"/>
                </a:tc>
                <a:tc>
                  <a:txBody>
                    <a:bodyPr/>
                    <a:lstStyle/>
                    <a:p>
                      <a:pPr algn="ctr" rtl="0" fontAlgn="ctr"/>
                      <a:r>
                        <a:rPr lang="en-US" sz="900"/>
                        <a:t>391,004</a:t>
                      </a:r>
                    </a:p>
                  </a:txBody>
                  <a:tcPr marL="4094" marR="4094" marT="4094" marB="0" anchor="ctr"/>
                </a:tc>
                <a:tc>
                  <a:txBody>
                    <a:bodyPr/>
                    <a:lstStyle/>
                    <a:p>
                      <a:pPr algn="ctr" rtl="0" fontAlgn="ctr"/>
                      <a:r>
                        <a:rPr lang="en-US" sz="900"/>
                        <a:t>23,385</a:t>
                      </a:r>
                    </a:p>
                  </a:txBody>
                  <a:tcPr marL="4094" marR="4094" marT="4094" marB="0" anchor="ctr"/>
                </a:tc>
                <a:tc>
                  <a:txBody>
                    <a:bodyPr/>
                    <a:lstStyle/>
                    <a:p>
                      <a:pPr algn="ctr" rtl="0" fontAlgn="ctr"/>
                      <a:r>
                        <a:rPr lang="en-US" sz="900"/>
                        <a:t>46,780</a:t>
                      </a:r>
                    </a:p>
                  </a:txBody>
                  <a:tcPr marL="4094" marR="4094" marT="4094" marB="0" anchor="ctr"/>
                </a:tc>
                <a:tc>
                  <a:txBody>
                    <a:bodyPr/>
                    <a:lstStyle/>
                    <a:p>
                      <a:pPr algn="ctr" rtl="0" fontAlgn="ctr"/>
                      <a:r>
                        <a:rPr lang="en-US" sz="900"/>
                        <a:t>52,775</a:t>
                      </a:r>
                    </a:p>
                  </a:txBody>
                  <a:tcPr marL="4094" marR="4094" marT="4094" marB="0" anchor="ctr"/>
                </a:tc>
                <a:tc>
                  <a:txBody>
                    <a:bodyPr/>
                    <a:lstStyle/>
                    <a:p>
                      <a:pPr algn="ctr" rtl="0" fontAlgn="ctr"/>
                      <a:r>
                        <a:rPr lang="en-US" sz="900"/>
                        <a:t>21,151</a:t>
                      </a:r>
                    </a:p>
                  </a:txBody>
                  <a:tcPr marL="4094" marR="4094" marT="4094" marB="0" anchor="ctr"/>
                </a:tc>
                <a:tc>
                  <a:txBody>
                    <a:bodyPr/>
                    <a:lstStyle/>
                    <a:p>
                      <a:pPr algn="ctr" rtl="0" fontAlgn="ctr"/>
                      <a:r>
                        <a:rPr lang="en-US" sz="900"/>
                        <a:t>43,119</a:t>
                      </a:r>
                    </a:p>
                  </a:txBody>
                  <a:tcPr marL="4094" marR="4094" marT="4094" marB="0" anchor="ctr"/>
                </a:tc>
                <a:tc>
                  <a:txBody>
                    <a:bodyPr/>
                    <a:lstStyle/>
                    <a:p>
                      <a:pPr algn="ctr" rtl="0" fontAlgn="ctr"/>
                      <a:r>
                        <a:rPr lang="en-US" sz="900"/>
                        <a:t>258,035</a:t>
                      </a:r>
                    </a:p>
                  </a:txBody>
                  <a:tcPr marL="4094" marR="4094" marT="4094" marB="0" anchor="ctr"/>
                </a:tc>
                <a:tc>
                  <a:txBody>
                    <a:bodyPr/>
                    <a:lstStyle/>
                    <a:p>
                      <a:pPr algn="ctr" rtl="0" fontAlgn="ctr"/>
                      <a:r>
                        <a:rPr lang="en-US" sz="900" dirty="0"/>
                        <a:t>1,270,133</a:t>
                      </a:r>
                    </a:p>
                  </a:txBody>
                  <a:tcPr marL="4094" marR="4094" marT="4094" marB="0" anchor="ctr"/>
                </a:tc>
                <a:extLst>
                  <a:ext uri="{0D108BD9-81ED-4DB2-BD59-A6C34878D82A}">
                    <a16:rowId xmlns:a16="http://schemas.microsoft.com/office/drawing/2014/main" val="2349771085"/>
                  </a:ext>
                </a:extLst>
              </a:tr>
              <a:tr h="162304">
                <a:tc vMerge="1">
                  <a:txBody>
                    <a:bodyPr/>
                    <a:lstStyle/>
                    <a:p>
                      <a:endParaRPr lang="en-US"/>
                    </a:p>
                  </a:txBody>
                  <a:tcPr/>
                </a:tc>
                <a:tc>
                  <a:txBody>
                    <a:bodyPr/>
                    <a:lstStyle/>
                    <a:p>
                      <a:pPr algn="ctr" rtl="0" fontAlgn="ctr"/>
                      <a:r>
                        <a:rPr lang="en-US" sz="900" dirty="0"/>
                        <a:t>1-Jul-19</a:t>
                      </a:r>
                    </a:p>
                  </a:txBody>
                  <a:tcPr marL="4094" marR="4094" marT="4094" marB="0" anchor="ctr"/>
                </a:tc>
                <a:tc>
                  <a:txBody>
                    <a:bodyPr/>
                    <a:lstStyle/>
                    <a:p>
                      <a:pPr algn="ctr" rtl="0" fontAlgn="ctr"/>
                      <a:r>
                        <a:rPr lang="en-US" sz="900"/>
                        <a:t>4,648,794</a:t>
                      </a:r>
                    </a:p>
                  </a:txBody>
                  <a:tcPr marL="4094" marR="4094" marT="4094" marB="0" anchor="ctr"/>
                </a:tc>
                <a:tc>
                  <a:txBody>
                    <a:bodyPr/>
                    <a:lstStyle/>
                    <a:p>
                      <a:pPr algn="ctr" rtl="0" fontAlgn="ctr"/>
                      <a:r>
                        <a:rPr lang="en-US" sz="900"/>
                        <a:t>432,493</a:t>
                      </a:r>
                    </a:p>
                  </a:txBody>
                  <a:tcPr marL="4094" marR="4094" marT="4094" marB="0" anchor="ctr"/>
                </a:tc>
                <a:tc>
                  <a:txBody>
                    <a:bodyPr/>
                    <a:lstStyle/>
                    <a:p>
                      <a:pPr algn="ctr" rtl="0" fontAlgn="ctr"/>
                      <a:r>
                        <a:rPr lang="en-US" sz="900"/>
                        <a:t>390,144</a:t>
                      </a:r>
                    </a:p>
                  </a:txBody>
                  <a:tcPr marL="4094" marR="4094" marT="4094" marB="0" anchor="ctr"/>
                </a:tc>
                <a:tc>
                  <a:txBody>
                    <a:bodyPr/>
                    <a:lstStyle/>
                    <a:p>
                      <a:pPr algn="ctr" rtl="0" fontAlgn="ctr"/>
                      <a:r>
                        <a:rPr lang="en-US" sz="900"/>
                        <a:t>23,197</a:t>
                      </a:r>
                    </a:p>
                  </a:txBody>
                  <a:tcPr marL="4094" marR="4094" marT="4094" marB="0" anchor="ctr"/>
                </a:tc>
                <a:tc>
                  <a:txBody>
                    <a:bodyPr/>
                    <a:lstStyle/>
                    <a:p>
                      <a:pPr algn="ctr" rtl="0" fontAlgn="ctr"/>
                      <a:r>
                        <a:rPr lang="en-US" sz="900"/>
                        <a:t>47,244</a:t>
                      </a:r>
                    </a:p>
                  </a:txBody>
                  <a:tcPr marL="4094" marR="4094" marT="4094" marB="0" anchor="ctr"/>
                </a:tc>
                <a:tc>
                  <a:txBody>
                    <a:bodyPr/>
                    <a:lstStyle/>
                    <a:p>
                      <a:pPr algn="ctr" rtl="0" fontAlgn="ctr"/>
                      <a:r>
                        <a:rPr lang="en-US" sz="900"/>
                        <a:t>53,100</a:t>
                      </a:r>
                    </a:p>
                  </a:txBody>
                  <a:tcPr marL="4094" marR="4094" marT="4094" marB="0" anchor="ctr"/>
                </a:tc>
                <a:tc>
                  <a:txBody>
                    <a:bodyPr/>
                    <a:lstStyle/>
                    <a:p>
                      <a:pPr algn="ctr" rtl="0" fontAlgn="ctr"/>
                      <a:r>
                        <a:rPr lang="en-US" sz="900"/>
                        <a:t>21,096</a:t>
                      </a:r>
                    </a:p>
                  </a:txBody>
                  <a:tcPr marL="4094" marR="4094" marT="4094" marB="0" anchor="ctr"/>
                </a:tc>
                <a:tc>
                  <a:txBody>
                    <a:bodyPr/>
                    <a:lstStyle/>
                    <a:p>
                      <a:pPr algn="ctr" rtl="0" fontAlgn="ctr"/>
                      <a:r>
                        <a:rPr lang="en-US" sz="900"/>
                        <a:t>42,837</a:t>
                      </a:r>
                    </a:p>
                  </a:txBody>
                  <a:tcPr marL="4094" marR="4094" marT="4094" marB="0" anchor="ctr"/>
                </a:tc>
                <a:tc>
                  <a:txBody>
                    <a:bodyPr/>
                    <a:lstStyle/>
                    <a:p>
                      <a:pPr algn="ctr" rtl="0" fontAlgn="ctr"/>
                      <a:r>
                        <a:rPr lang="en-US" sz="900"/>
                        <a:t>260,419</a:t>
                      </a:r>
                    </a:p>
                  </a:txBody>
                  <a:tcPr marL="4094" marR="4094" marT="4094" marB="0" anchor="ctr"/>
                </a:tc>
                <a:tc>
                  <a:txBody>
                    <a:bodyPr/>
                    <a:lstStyle/>
                    <a:p>
                      <a:pPr algn="ctr" rtl="0" fontAlgn="ctr"/>
                      <a:r>
                        <a:rPr lang="en-US" sz="900" dirty="0"/>
                        <a:t>1,270,530</a:t>
                      </a:r>
                    </a:p>
                  </a:txBody>
                  <a:tcPr marL="4094" marR="4094" marT="4094" marB="0" anchor="ctr"/>
                </a:tc>
                <a:extLst>
                  <a:ext uri="{0D108BD9-81ED-4DB2-BD59-A6C34878D82A}">
                    <a16:rowId xmlns:a16="http://schemas.microsoft.com/office/drawing/2014/main" val="919100200"/>
                  </a:ext>
                </a:extLst>
              </a:tr>
              <a:tr h="193639">
                <a:tc>
                  <a:txBody>
                    <a:bodyPr/>
                    <a:lstStyle/>
                    <a:p>
                      <a:pPr algn="ctr" rtl="0" fontAlgn="ctr"/>
                      <a:r>
                        <a:rPr lang="en-US" sz="1200" dirty="0">
                          <a:effectLst>
                            <a:outerShdw blurRad="38100" dist="38100" dir="2700000" algn="tl">
                              <a:srgbClr val="000000">
                                <a:alpha val="43137"/>
                              </a:srgbClr>
                            </a:outerShdw>
                          </a:effectLst>
                        </a:rPr>
                        <a:t>Census</a:t>
                      </a:r>
                    </a:p>
                  </a:txBody>
                  <a:tcPr marL="4094" marR="4094" marT="4094" marB="0" anchor="ctr"/>
                </a:tc>
                <a:tc>
                  <a:txBody>
                    <a:bodyPr/>
                    <a:lstStyle/>
                    <a:p>
                      <a:pPr algn="ctr" rtl="0" fontAlgn="ctr"/>
                      <a:r>
                        <a:rPr lang="en-US" sz="900" dirty="0"/>
                        <a:t>2020</a:t>
                      </a:r>
                    </a:p>
                  </a:txBody>
                  <a:tcPr marL="4094" marR="4094" marT="4094" marB="0" anchor="ctr"/>
                </a:tc>
                <a:tc>
                  <a:txBody>
                    <a:bodyPr/>
                    <a:lstStyle/>
                    <a:p>
                      <a:pPr algn="ctr" rtl="0" fontAlgn="ctr"/>
                      <a:r>
                        <a:rPr lang="en-US" sz="900" dirty="0"/>
                        <a:t>4,657,757</a:t>
                      </a:r>
                    </a:p>
                  </a:txBody>
                  <a:tcPr marL="4094" marR="4094" marT="4094" marB="0" anchor="ctr"/>
                </a:tc>
                <a:tc>
                  <a:txBody>
                    <a:bodyPr/>
                    <a:lstStyle/>
                    <a:p>
                      <a:pPr algn="ctr" rtl="0" fontAlgn="ctr"/>
                      <a:r>
                        <a:rPr lang="en-US" sz="900"/>
                        <a:t>440,781</a:t>
                      </a:r>
                    </a:p>
                  </a:txBody>
                  <a:tcPr marL="4094" marR="4094" marT="4094" marB="0" anchor="ctr"/>
                </a:tc>
                <a:tc>
                  <a:txBody>
                    <a:bodyPr/>
                    <a:lstStyle/>
                    <a:p>
                      <a:pPr algn="ctr" rtl="0" fontAlgn="ctr"/>
                      <a:r>
                        <a:rPr lang="en-US" sz="900"/>
                        <a:t>383,997</a:t>
                      </a:r>
                    </a:p>
                  </a:txBody>
                  <a:tcPr marL="4094" marR="4094" marT="4094" marB="0" anchor="ctr"/>
                </a:tc>
                <a:tc>
                  <a:txBody>
                    <a:bodyPr/>
                    <a:lstStyle/>
                    <a:p>
                      <a:pPr algn="ctr" rtl="0" fontAlgn="ctr"/>
                      <a:r>
                        <a:rPr lang="en-US" sz="900"/>
                        <a:t>23,515</a:t>
                      </a:r>
                    </a:p>
                  </a:txBody>
                  <a:tcPr marL="4094" marR="4094" marT="4094" marB="0" anchor="ctr"/>
                </a:tc>
                <a:tc>
                  <a:txBody>
                    <a:bodyPr/>
                    <a:lstStyle/>
                    <a:p>
                      <a:pPr algn="ctr" rtl="0" fontAlgn="ctr"/>
                      <a:r>
                        <a:rPr lang="en-US" sz="900"/>
                        <a:t>43,764</a:t>
                      </a:r>
                    </a:p>
                  </a:txBody>
                  <a:tcPr marL="4094" marR="4094" marT="4094" marB="0" anchor="ctr"/>
                </a:tc>
                <a:tc>
                  <a:txBody>
                    <a:bodyPr/>
                    <a:lstStyle/>
                    <a:p>
                      <a:pPr algn="ctr" rtl="0" fontAlgn="ctr"/>
                      <a:r>
                        <a:rPr lang="en-US" sz="900"/>
                        <a:t>52,549</a:t>
                      </a:r>
                    </a:p>
                  </a:txBody>
                  <a:tcPr marL="4094" marR="4094" marT="4094" marB="0" anchor="ctr"/>
                </a:tc>
                <a:tc>
                  <a:txBody>
                    <a:bodyPr/>
                    <a:lstStyle/>
                    <a:p>
                      <a:pPr algn="ctr" rtl="0" fontAlgn="ctr"/>
                      <a:r>
                        <a:rPr lang="en-US" sz="900"/>
                        <a:t>20,192</a:t>
                      </a:r>
                    </a:p>
                  </a:txBody>
                  <a:tcPr marL="4094" marR="4094" marT="4094" marB="0" anchor="ctr"/>
                </a:tc>
                <a:tc>
                  <a:txBody>
                    <a:bodyPr/>
                    <a:lstStyle/>
                    <a:p>
                      <a:pPr algn="ctr" rtl="0" fontAlgn="ctr"/>
                      <a:r>
                        <a:rPr lang="en-US" sz="900"/>
                        <a:t>42,477</a:t>
                      </a:r>
                    </a:p>
                  </a:txBody>
                  <a:tcPr marL="4094" marR="4094" marT="4094" marB="0" anchor="ctr"/>
                </a:tc>
                <a:tc>
                  <a:txBody>
                    <a:bodyPr/>
                    <a:lstStyle/>
                    <a:p>
                      <a:pPr algn="ctr" rtl="0" fontAlgn="ctr"/>
                      <a:r>
                        <a:rPr lang="en-US" sz="900" dirty="0"/>
                        <a:t>264,570</a:t>
                      </a:r>
                    </a:p>
                  </a:txBody>
                  <a:tcPr marL="4094" marR="4094" marT="4094" marB="0" anchor="ctr"/>
                </a:tc>
                <a:tc>
                  <a:txBody>
                    <a:bodyPr/>
                    <a:lstStyle/>
                    <a:p>
                      <a:pPr algn="ctr" rtl="0" fontAlgn="ctr"/>
                      <a:r>
                        <a:rPr lang="en-US" sz="900" dirty="0"/>
                        <a:t>1,271,845</a:t>
                      </a:r>
                    </a:p>
                  </a:txBody>
                  <a:tcPr marL="4094" marR="4094" marT="4094" marB="0" anchor="ctr"/>
                </a:tc>
                <a:extLst>
                  <a:ext uri="{0D108BD9-81ED-4DB2-BD59-A6C34878D82A}">
                    <a16:rowId xmlns:a16="http://schemas.microsoft.com/office/drawing/2014/main" val="856069323"/>
                  </a:ext>
                </a:extLst>
              </a:tr>
              <a:tr h="146289">
                <a:tc rowSpan="4">
                  <a:txBody>
                    <a:bodyPr/>
                    <a:lstStyle/>
                    <a:p>
                      <a:pPr algn="ctr" rtl="0" fontAlgn="ctr"/>
                      <a:r>
                        <a:rPr lang="en-US" sz="1200" dirty="0">
                          <a:effectLst>
                            <a:outerShdw blurRad="38100" dist="38100" dir="2700000" algn="tl">
                              <a:srgbClr val="000000">
                                <a:alpha val="43137"/>
                              </a:srgbClr>
                            </a:outerShdw>
                          </a:effectLst>
                        </a:rPr>
                        <a:t>Estimates</a:t>
                      </a:r>
                    </a:p>
                  </a:txBody>
                  <a:tcPr marL="4094" marR="4094" marT="4094" marB="0" anchor="ctr"/>
                </a:tc>
                <a:tc>
                  <a:txBody>
                    <a:bodyPr/>
                    <a:lstStyle/>
                    <a:p>
                      <a:pPr algn="ctr" rtl="0" fontAlgn="ctr"/>
                      <a:r>
                        <a:rPr lang="en-US" sz="900" dirty="0"/>
                        <a:t>1-Jul-20</a:t>
                      </a:r>
                    </a:p>
                  </a:txBody>
                  <a:tcPr marL="4094" marR="4094" marT="4094" marB="0" anchor="ctr"/>
                </a:tc>
                <a:tc>
                  <a:txBody>
                    <a:bodyPr/>
                    <a:lstStyle/>
                    <a:p>
                      <a:pPr algn="l" fontAlgn="b"/>
                      <a:r>
                        <a:rPr lang="en-US" sz="900" dirty="0"/>
                        <a:t>          4,652,022 </a:t>
                      </a:r>
                    </a:p>
                  </a:txBody>
                  <a:tcPr marL="4094" marR="4094" marT="4094" marB="0" anchor="b"/>
                </a:tc>
                <a:tc>
                  <a:txBody>
                    <a:bodyPr/>
                    <a:lstStyle/>
                    <a:p>
                      <a:pPr algn="ctr" fontAlgn="b"/>
                      <a:r>
                        <a:rPr lang="en-US" sz="900" dirty="0"/>
                        <a:t>439,725</a:t>
                      </a:r>
                    </a:p>
                  </a:txBody>
                  <a:tcPr marL="4094" marR="4094" marT="4094" marB="0" anchor="b"/>
                </a:tc>
                <a:tc>
                  <a:txBody>
                    <a:bodyPr/>
                    <a:lstStyle/>
                    <a:p>
                      <a:pPr algn="ctr" fontAlgn="b"/>
                      <a:r>
                        <a:rPr lang="en-US" sz="900"/>
                        <a:t>383,241</a:t>
                      </a:r>
                    </a:p>
                  </a:txBody>
                  <a:tcPr marL="4094" marR="4094" marT="4094" marB="0" anchor="b"/>
                </a:tc>
                <a:tc>
                  <a:txBody>
                    <a:bodyPr/>
                    <a:lstStyle/>
                    <a:p>
                      <a:pPr algn="ctr" fontAlgn="b"/>
                      <a:r>
                        <a:rPr lang="en-US" sz="900"/>
                        <a:t>23,460</a:t>
                      </a:r>
                    </a:p>
                  </a:txBody>
                  <a:tcPr marL="4094" marR="4094" marT="4094" marB="0" anchor="b"/>
                </a:tc>
                <a:tc>
                  <a:txBody>
                    <a:bodyPr/>
                    <a:lstStyle/>
                    <a:p>
                      <a:pPr algn="ctr" fontAlgn="b"/>
                      <a:r>
                        <a:rPr lang="en-US" sz="900"/>
                        <a:t>43,856</a:t>
                      </a:r>
                    </a:p>
                  </a:txBody>
                  <a:tcPr marL="4094" marR="4094" marT="4094" marB="0" anchor="b"/>
                </a:tc>
                <a:tc>
                  <a:txBody>
                    <a:bodyPr/>
                    <a:lstStyle/>
                    <a:p>
                      <a:pPr algn="ctr" fontAlgn="b"/>
                      <a:r>
                        <a:rPr lang="en-US" sz="900"/>
                        <a:t>52,513</a:t>
                      </a:r>
                    </a:p>
                  </a:txBody>
                  <a:tcPr marL="4094" marR="4094" marT="4094" marB="0" anchor="b"/>
                </a:tc>
                <a:tc>
                  <a:txBody>
                    <a:bodyPr/>
                    <a:lstStyle/>
                    <a:p>
                      <a:pPr algn="ctr" fontAlgn="b"/>
                      <a:r>
                        <a:rPr lang="en-US" sz="900"/>
                        <a:t>20,120</a:t>
                      </a:r>
                    </a:p>
                  </a:txBody>
                  <a:tcPr marL="4094" marR="4094" marT="4094" marB="0" anchor="b"/>
                </a:tc>
                <a:tc>
                  <a:txBody>
                    <a:bodyPr/>
                    <a:lstStyle/>
                    <a:p>
                      <a:pPr algn="ctr" fontAlgn="b"/>
                      <a:r>
                        <a:rPr lang="en-US" sz="900"/>
                        <a:t>42,366</a:t>
                      </a:r>
                    </a:p>
                  </a:txBody>
                  <a:tcPr marL="4094" marR="4094" marT="4094" marB="0" anchor="b"/>
                </a:tc>
                <a:tc>
                  <a:txBody>
                    <a:bodyPr/>
                    <a:lstStyle/>
                    <a:p>
                      <a:pPr algn="ctr" fontAlgn="b"/>
                      <a:r>
                        <a:rPr lang="en-US" sz="900" dirty="0"/>
                        <a:t>265,000</a:t>
                      </a:r>
                    </a:p>
                  </a:txBody>
                  <a:tcPr marL="4094" marR="4094" marT="4094" marB="0" anchor="b"/>
                </a:tc>
                <a:tc>
                  <a:txBody>
                    <a:bodyPr/>
                    <a:lstStyle/>
                    <a:p>
                      <a:pPr algn="ctr" fontAlgn="b"/>
                      <a:r>
                        <a:rPr lang="en-US" sz="900" dirty="0"/>
                        <a:t>  1,270,281 </a:t>
                      </a:r>
                    </a:p>
                  </a:txBody>
                  <a:tcPr marL="4094" marR="4094" marT="4094" marB="0" anchor="b"/>
                </a:tc>
                <a:extLst>
                  <a:ext uri="{0D108BD9-81ED-4DB2-BD59-A6C34878D82A}">
                    <a16:rowId xmlns:a16="http://schemas.microsoft.com/office/drawing/2014/main" val="3136176786"/>
                  </a:ext>
                </a:extLst>
              </a:tr>
              <a:tr h="146289">
                <a:tc vMerge="1">
                  <a:txBody>
                    <a:bodyPr/>
                    <a:lstStyle/>
                    <a:p>
                      <a:endParaRPr lang="en-US"/>
                    </a:p>
                  </a:txBody>
                  <a:tcPr/>
                </a:tc>
                <a:tc>
                  <a:txBody>
                    <a:bodyPr/>
                    <a:lstStyle/>
                    <a:p>
                      <a:pPr algn="ctr" rtl="0" fontAlgn="ctr"/>
                      <a:r>
                        <a:rPr lang="en-US" sz="900" dirty="0"/>
                        <a:t>1-Jul-21</a:t>
                      </a:r>
                    </a:p>
                  </a:txBody>
                  <a:tcPr marL="4094" marR="4094" marT="4094" marB="0" anchor="ctr"/>
                </a:tc>
                <a:tc>
                  <a:txBody>
                    <a:bodyPr/>
                    <a:lstStyle/>
                    <a:p>
                      <a:pPr algn="l" fontAlgn="b"/>
                      <a:r>
                        <a:rPr lang="en-US" sz="900" dirty="0"/>
                        <a:t>          4,627,047 </a:t>
                      </a:r>
                    </a:p>
                  </a:txBody>
                  <a:tcPr marL="4094" marR="4094" marT="4094" marB="0" anchor="b"/>
                </a:tc>
                <a:tc>
                  <a:txBody>
                    <a:bodyPr/>
                    <a:lstStyle/>
                    <a:p>
                      <a:pPr algn="ctr" fontAlgn="b"/>
                      <a:r>
                        <a:rPr lang="en-US" sz="900" dirty="0"/>
                        <a:t>434,134</a:t>
                      </a:r>
                    </a:p>
                  </a:txBody>
                  <a:tcPr marL="4094" marR="4094" marT="4094" marB="0" anchor="b"/>
                </a:tc>
                <a:tc>
                  <a:txBody>
                    <a:bodyPr/>
                    <a:lstStyle/>
                    <a:p>
                      <a:pPr algn="ctr" fontAlgn="b"/>
                      <a:r>
                        <a:rPr lang="en-US" sz="900" dirty="0"/>
                        <a:t>377,346</a:t>
                      </a:r>
                    </a:p>
                  </a:txBody>
                  <a:tcPr marL="4094" marR="4094" marT="4094" marB="0" anchor="b"/>
                </a:tc>
                <a:tc>
                  <a:txBody>
                    <a:bodyPr/>
                    <a:lstStyle/>
                    <a:p>
                      <a:pPr algn="ctr" fontAlgn="b"/>
                      <a:r>
                        <a:rPr lang="en-US" sz="900" dirty="0"/>
                        <a:t>23,310</a:t>
                      </a:r>
                    </a:p>
                  </a:txBody>
                  <a:tcPr marL="4094" marR="4094" marT="4094" marB="0" anchor="b"/>
                </a:tc>
                <a:tc>
                  <a:txBody>
                    <a:bodyPr/>
                    <a:lstStyle/>
                    <a:p>
                      <a:pPr algn="ctr" fontAlgn="b"/>
                      <a:r>
                        <a:rPr lang="en-US" sz="900" dirty="0"/>
                        <a:t>44,324</a:t>
                      </a:r>
                    </a:p>
                  </a:txBody>
                  <a:tcPr marL="4094" marR="4094" marT="4094" marB="0" anchor="b"/>
                </a:tc>
                <a:tc>
                  <a:txBody>
                    <a:bodyPr/>
                    <a:lstStyle/>
                    <a:p>
                      <a:pPr algn="ctr" fontAlgn="b"/>
                      <a:r>
                        <a:rPr lang="en-US" sz="900" dirty="0"/>
                        <a:t>52,470</a:t>
                      </a:r>
                    </a:p>
                  </a:txBody>
                  <a:tcPr marL="4094" marR="4094" marT="4094" marB="0" anchor="b"/>
                </a:tc>
                <a:tc>
                  <a:txBody>
                    <a:bodyPr/>
                    <a:lstStyle/>
                    <a:p>
                      <a:pPr algn="ctr" fontAlgn="b"/>
                      <a:r>
                        <a:rPr lang="en-US" sz="900" dirty="0"/>
                        <a:t>19,794</a:t>
                      </a:r>
                    </a:p>
                  </a:txBody>
                  <a:tcPr marL="4094" marR="4094" marT="4094" marB="0" anchor="b"/>
                </a:tc>
                <a:tc>
                  <a:txBody>
                    <a:bodyPr/>
                    <a:lstStyle/>
                    <a:p>
                      <a:pPr algn="ctr" fontAlgn="b"/>
                      <a:r>
                        <a:rPr lang="en-US" sz="900" dirty="0"/>
                        <a:t>42,109</a:t>
                      </a:r>
                    </a:p>
                  </a:txBody>
                  <a:tcPr marL="4094" marR="4094" marT="4094" marB="0" anchor="b"/>
                </a:tc>
                <a:tc>
                  <a:txBody>
                    <a:bodyPr/>
                    <a:lstStyle/>
                    <a:p>
                      <a:pPr algn="ctr" fontAlgn="b"/>
                      <a:r>
                        <a:rPr lang="en-US" sz="900" dirty="0"/>
                        <a:t>270,147</a:t>
                      </a:r>
                    </a:p>
                  </a:txBody>
                  <a:tcPr marL="4094" marR="4094" marT="4094" marB="0" anchor="b"/>
                </a:tc>
                <a:tc>
                  <a:txBody>
                    <a:bodyPr/>
                    <a:lstStyle/>
                    <a:p>
                      <a:pPr algn="ctr" fontAlgn="b"/>
                      <a:r>
                        <a:rPr lang="en-US" sz="900" dirty="0"/>
                        <a:t>  1,263,634 </a:t>
                      </a:r>
                    </a:p>
                  </a:txBody>
                  <a:tcPr marL="4094" marR="4094" marT="4094" marB="0" anchor="b"/>
                </a:tc>
                <a:extLst>
                  <a:ext uri="{0D108BD9-81ED-4DB2-BD59-A6C34878D82A}">
                    <a16:rowId xmlns:a16="http://schemas.microsoft.com/office/drawing/2014/main" val="1979777970"/>
                  </a:ext>
                </a:extLst>
              </a:tr>
              <a:tr h="146289">
                <a:tc vMerge="1">
                  <a:txBody>
                    <a:bodyPr/>
                    <a:lstStyle/>
                    <a:p>
                      <a:endParaRPr lang="en-US"/>
                    </a:p>
                  </a:txBody>
                  <a:tcPr/>
                </a:tc>
                <a:tc>
                  <a:txBody>
                    <a:bodyPr/>
                    <a:lstStyle/>
                    <a:p>
                      <a:pPr algn="ctr" rtl="0" fontAlgn="ctr"/>
                      <a:r>
                        <a:rPr lang="en-US" sz="900" dirty="0"/>
                        <a:t>1-Jul-22</a:t>
                      </a:r>
                    </a:p>
                  </a:txBody>
                  <a:tcPr marL="4094" marR="4094" marT="4094" marB="0" anchor="ctr"/>
                </a:tc>
                <a:tc>
                  <a:txBody>
                    <a:bodyPr/>
                    <a:lstStyle/>
                    <a:p>
                      <a:pPr algn="l" fontAlgn="b"/>
                      <a:r>
                        <a:rPr lang="en-US" sz="900" dirty="0"/>
                        <a:t>          4,588,023 </a:t>
                      </a:r>
                    </a:p>
                  </a:txBody>
                  <a:tcPr marL="4094" marR="4094" marT="4094" marB="0" anchor="b"/>
                </a:tc>
                <a:tc>
                  <a:txBody>
                    <a:bodyPr/>
                    <a:lstStyle/>
                    <a:p>
                      <a:pPr algn="ctr" fontAlgn="b"/>
                      <a:r>
                        <a:rPr lang="en-US" sz="900"/>
                        <a:t>426,030</a:t>
                      </a:r>
                    </a:p>
                  </a:txBody>
                  <a:tcPr marL="4094" marR="4094" marT="4094" marB="0" anchor="b"/>
                </a:tc>
                <a:tc>
                  <a:txBody>
                    <a:bodyPr/>
                    <a:lstStyle/>
                    <a:p>
                      <a:pPr algn="ctr" fontAlgn="b"/>
                      <a:r>
                        <a:rPr lang="en-US" sz="900" dirty="0"/>
                        <a:t>369,917</a:t>
                      </a:r>
                    </a:p>
                  </a:txBody>
                  <a:tcPr marL="4094" marR="4094" marT="4094" marB="0" anchor="b"/>
                </a:tc>
                <a:tc>
                  <a:txBody>
                    <a:bodyPr/>
                    <a:lstStyle/>
                    <a:p>
                      <a:pPr algn="ctr" fontAlgn="b"/>
                      <a:r>
                        <a:rPr lang="en-US" sz="900" dirty="0"/>
                        <a:t>22,618</a:t>
                      </a:r>
                    </a:p>
                  </a:txBody>
                  <a:tcPr marL="4094" marR="4094" marT="4094" marB="0" anchor="b"/>
                </a:tc>
                <a:tc>
                  <a:txBody>
                    <a:bodyPr/>
                    <a:lstStyle/>
                    <a:p>
                      <a:pPr algn="ctr" fontAlgn="b"/>
                      <a:r>
                        <a:rPr lang="en-US" sz="900" dirty="0"/>
                        <a:t>44,419</a:t>
                      </a:r>
                    </a:p>
                  </a:txBody>
                  <a:tcPr marL="4094" marR="4094" marT="4094" marB="0" anchor="b"/>
                </a:tc>
                <a:tc>
                  <a:txBody>
                    <a:bodyPr/>
                    <a:lstStyle/>
                    <a:p>
                      <a:pPr algn="ctr" fontAlgn="b"/>
                      <a:r>
                        <a:rPr lang="en-US" sz="900" dirty="0"/>
                        <a:t>51,058</a:t>
                      </a:r>
                    </a:p>
                  </a:txBody>
                  <a:tcPr marL="4094" marR="4094" marT="4094" marB="0" anchor="b"/>
                </a:tc>
                <a:tc>
                  <a:txBody>
                    <a:bodyPr/>
                    <a:lstStyle/>
                    <a:p>
                      <a:pPr algn="ctr" fontAlgn="b"/>
                      <a:r>
                        <a:rPr lang="en-US" sz="900"/>
                        <a:t>19,388</a:t>
                      </a:r>
                    </a:p>
                  </a:txBody>
                  <a:tcPr marL="4094" marR="4094" marT="4094" marB="0" anchor="b"/>
                </a:tc>
                <a:tc>
                  <a:txBody>
                    <a:bodyPr/>
                    <a:lstStyle/>
                    <a:p>
                      <a:pPr algn="ctr" fontAlgn="b"/>
                      <a:r>
                        <a:rPr lang="en-US" sz="900"/>
                        <a:t>39,955</a:t>
                      </a:r>
                    </a:p>
                  </a:txBody>
                  <a:tcPr marL="4094" marR="4094" marT="4094" marB="0" anchor="b"/>
                </a:tc>
                <a:tc>
                  <a:txBody>
                    <a:bodyPr/>
                    <a:lstStyle/>
                    <a:p>
                      <a:pPr algn="ctr" fontAlgn="b"/>
                      <a:r>
                        <a:rPr lang="en-US" sz="900" dirty="0"/>
                        <a:t>273,237</a:t>
                      </a:r>
                    </a:p>
                  </a:txBody>
                  <a:tcPr marL="4094" marR="4094" marT="4094" marB="0" anchor="b"/>
                </a:tc>
                <a:tc>
                  <a:txBody>
                    <a:bodyPr/>
                    <a:lstStyle/>
                    <a:p>
                      <a:pPr algn="ctr" fontAlgn="ctr"/>
                      <a:r>
                        <a:rPr lang="en-US" sz="900" dirty="0"/>
                        <a:t>1,246,622</a:t>
                      </a:r>
                    </a:p>
                  </a:txBody>
                  <a:tcPr marL="4094" marR="4094" marT="4094" marB="0" anchor="ctr"/>
                </a:tc>
                <a:extLst>
                  <a:ext uri="{0D108BD9-81ED-4DB2-BD59-A6C34878D82A}">
                    <a16:rowId xmlns:a16="http://schemas.microsoft.com/office/drawing/2014/main" val="91968799"/>
                  </a:ext>
                </a:extLst>
              </a:tr>
              <a:tr h="156517">
                <a:tc vMerge="1">
                  <a:txBody>
                    <a:bodyPr/>
                    <a:lstStyle/>
                    <a:p>
                      <a:endParaRPr lang="en-US"/>
                    </a:p>
                  </a:txBody>
                  <a:tcPr/>
                </a:tc>
                <a:tc>
                  <a:txBody>
                    <a:bodyPr/>
                    <a:lstStyle/>
                    <a:p>
                      <a:pPr algn="ctr" rtl="0" fontAlgn="ctr"/>
                      <a:r>
                        <a:rPr lang="en-US" sz="900" dirty="0"/>
                        <a:t>1-Jul-23</a:t>
                      </a:r>
                    </a:p>
                  </a:txBody>
                  <a:tcPr marL="4094" marR="4094" marT="4094" marB="0" anchor="ctr"/>
                </a:tc>
                <a:tc>
                  <a:txBody>
                    <a:bodyPr/>
                    <a:lstStyle/>
                    <a:p>
                      <a:pPr algn="l" fontAlgn="b"/>
                      <a:r>
                        <a:rPr lang="en-US" sz="900" dirty="0"/>
                        <a:t>          4,573,749 </a:t>
                      </a:r>
                    </a:p>
                  </a:txBody>
                  <a:tcPr marL="4094" marR="4094" marT="4094" marB="0" anchor="b"/>
                </a:tc>
                <a:tc>
                  <a:txBody>
                    <a:bodyPr/>
                    <a:lstStyle/>
                    <a:p>
                      <a:pPr algn="ctr" fontAlgn="b"/>
                      <a:r>
                        <a:rPr lang="en-US" sz="900" dirty="0"/>
                        <a:t>421,777</a:t>
                      </a:r>
                    </a:p>
                  </a:txBody>
                  <a:tcPr marL="4094" marR="4094" marT="4094" marB="0" anchor="b"/>
                </a:tc>
                <a:tc>
                  <a:txBody>
                    <a:bodyPr/>
                    <a:lstStyle/>
                    <a:p>
                      <a:pPr algn="ctr" fontAlgn="b"/>
                      <a:r>
                        <a:rPr lang="en-US" sz="900" dirty="0"/>
                        <a:t>364,136</a:t>
                      </a:r>
                    </a:p>
                  </a:txBody>
                  <a:tcPr marL="4094" marR="4094" marT="4094" marB="0" anchor="b"/>
                </a:tc>
                <a:tc>
                  <a:txBody>
                    <a:bodyPr/>
                    <a:lstStyle/>
                    <a:p>
                      <a:pPr algn="ctr" fontAlgn="b"/>
                      <a:r>
                        <a:rPr lang="en-US" sz="900"/>
                        <a:t>22,386</a:t>
                      </a:r>
                    </a:p>
                  </a:txBody>
                  <a:tcPr marL="4094" marR="4094" marT="4094" marB="0" anchor="b"/>
                </a:tc>
                <a:tc>
                  <a:txBody>
                    <a:bodyPr/>
                    <a:lstStyle/>
                    <a:p>
                      <a:pPr algn="ctr" fontAlgn="b"/>
                      <a:r>
                        <a:rPr lang="en-US" sz="900"/>
                        <a:t>44,463</a:t>
                      </a:r>
                    </a:p>
                  </a:txBody>
                  <a:tcPr marL="4094" marR="4094" marT="4094" marB="0" anchor="b"/>
                </a:tc>
                <a:tc>
                  <a:txBody>
                    <a:bodyPr/>
                    <a:lstStyle/>
                    <a:p>
                      <a:pPr algn="ctr" fontAlgn="b"/>
                      <a:r>
                        <a:rPr lang="en-US" sz="900"/>
                        <a:t>50,620</a:t>
                      </a:r>
                    </a:p>
                  </a:txBody>
                  <a:tcPr marL="4094" marR="4094" marT="4094" marB="0" anchor="b"/>
                </a:tc>
                <a:tc>
                  <a:txBody>
                    <a:bodyPr/>
                    <a:lstStyle/>
                    <a:p>
                      <a:pPr algn="ctr" fontAlgn="b"/>
                      <a:r>
                        <a:rPr lang="en-US" sz="900" dirty="0"/>
                        <a:t>19,191</a:t>
                      </a:r>
                    </a:p>
                  </a:txBody>
                  <a:tcPr marL="4094" marR="4094" marT="4094" marB="0" anchor="b"/>
                </a:tc>
                <a:tc>
                  <a:txBody>
                    <a:bodyPr/>
                    <a:lstStyle/>
                    <a:p>
                      <a:pPr algn="ctr" fontAlgn="b"/>
                      <a:r>
                        <a:rPr lang="en-US" sz="900" dirty="0"/>
                        <a:t>39,592</a:t>
                      </a:r>
                    </a:p>
                  </a:txBody>
                  <a:tcPr marL="4094" marR="4094" marT="4094" marB="0" anchor="b"/>
                </a:tc>
                <a:tc>
                  <a:txBody>
                    <a:bodyPr/>
                    <a:lstStyle/>
                    <a:p>
                      <a:pPr algn="ctr" fontAlgn="b"/>
                      <a:r>
                        <a:rPr lang="en-US" sz="900" dirty="0"/>
                        <a:t>275,583</a:t>
                      </a:r>
                    </a:p>
                  </a:txBody>
                  <a:tcPr marL="4094" marR="4094" marT="4094" marB="0" anchor="b"/>
                </a:tc>
                <a:tc>
                  <a:txBody>
                    <a:bodyPr/>
                    <a:lstStyle/>
                    <a:p>
                      <a:pPr algn="ctr" fontAlgn="ctr"/>
                      <a:r>
                        <a:rPr lang="en-US" sz="900" dirty="0"/>
                        <a:t>1,237,748</a:t>
                      </a:r>
                    </a:p>
                  </a:txBody>
                  <a:tcPr marL="4094" marR="4094" marT="4094" marB="0" anchor="ctr"/>
                </a:tc>
                <a:extLst>
                  <a:ext uri="{0D108BD9-81ED-4DB2-BD59-A6C34878D82A}">
                    <a16:rowId xmlns:a16="http://schemas.microsoft.com/office/drawing/2014/main" val="3837152450"/>
                  </a:ext>
                </a:extLst>
              </a:tr>
              <a:tr h="247321">
                <a:tc>
                  <a:txBody>
                    <a:bodyPr/>
                    <a:lstStyle/>
                    <a:p>
                      <a:pPr algn="l" rtl="0" fontAlgn="ctr"/>
                      <a:r>
                        <a:rPr lang="en-US" sz="1000" u="none" strike="noStrike">
                          <a:effectLst/>
                        </a:rPr>
                        <a:t> </a:t>
                      </a:r>
                      <a:endParaRPr lang="en-US" sz="1000" b="1" i="0" u="none" strike="noStrike">
                        <a:solidFill>
                          <a:srgbClr val="000000"/>
                        </a:solidFill>
                        <a:effectLst/>
                        <a:latin typeface="Tw Cen MT" panose="020B0602020104020603" pitchFamily="34" charset="0"/>
                      </a:endParaRPr>
                    </a:p>
                  </a:txBody>
                  <a:tcPr marL="4094" marR="4094" marT="4094" marB="0" anchor="ctr"/>
                </a:tc>
                <a:tc gridSpan="11">
                  <a:txBody>
                    <a:bodyPr/>
                    <a:lstStyle/>
                    <a:p>
                      <a:pPr algn="l" rtl="0" fontAlgn="ctr"/>
                      <a:r>
                        <a:rPr lang="en-US" sz="1100" u="none" strike="noStrike" dirty="0">
                          <a:effectLst>
                            <a:outerShdw blurRad="38100" dist="38100" dir="2700000" algn="tl">
                              <a:srgbClr val="000000">
                                <a:alpha val="43137"/>
                              </a:srgbClr>
                            </a:outerShdw>
                          </a:effectLst>
                          <a:highlight>
                            <a:srgbClr val="CBCBCB"/>
                          </a:highlight>
                        </a:rPr>
                        <a:t>Source: U.S. Census Bureau; Systems Solutions Consulting</a:t>
                      </a:r>
                      <a:endParaRPr lang="en-US" sz="1100" b="0" i="0" u="none" strike="noStrike" dirty="0">
                        <a:solidFill>
                          <a:srgbClr val="000000"/>
                        </a:solidFill>
                        <a:effectLst>
                          <a:outerShdw blurRad="38100" dist="38100" dir="2700000" algn="tl">
                            <a:srgbClr val="000000">
                              <a:alpha val="43137"/>
                            </a:srgbClr>
                          </a:outerShdw>
                        </a:effectLst>
                        <a:highlight>
                          <a:srgbClr val="CBCBCB"/>
                        </a:highlight>
                        <a:latin typeface="Tw Cen MT" panose="020B0602020104020603" pitchFamily="34" charset="0"/>
                      </a:endParaRPr>
                    </a:p>
                  </a:txBody>
                  <a:tcPr marL="4094" marR="4094" marT="409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4455957"/>
                  </a:ext>
                </a:extLst>
              </a:tr>
            </a:tbl>
          </a:graphicData>
        </a:graphic>
      </p:graphicFrame>
    </p:spTree>
    <p:extLst>
      <p:ext uri="{BB962C8B-B14F-4D97-AF65-F5344CB8AC3E}">
        <p14:creationId xmlns:p14="http://schemas.microsoft.com/office/powerpoint/2010/main" val="13096088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A053E49-7A98-4E18-9FC7-711A53F8E49B}"/>
              </a:ext>
            </a:extLst>
          </p:cNvPr>
          <p:cNvGraphicFramePr/>
          <p:nvPr>
            <p:extLst>
              <p:ext uri="{D42A27DB-BD31-4B8C-83A1-F6EECF244321}">
                <p14:modId xmlns:p14="http://schemas.microsoft.com/office/powerpoint/2010/main" val="447747754"/>
              </p:ext>
            </p:extLst>
          </p:nvPr>
        </p:nvGraphicFramePr>
        <p:xfrm>
          <a:off x="802433" y="223935"/>
          <a:ext cx="10450285"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17C7BE4-B275-D87D-905B-5900CF4DA841}"/>
              </a:ext>
            </a:extLst>
          </p:cNvPr>
          <p:cNvSpPr txBox="1"/>
          <p:nvPr/>
        </p:nvSpPr>
        <p:spPr>
          <a:xfrm>
            <a:off x="802433" y="4487404"/>
            <a:ext cx="10217019" cy="1805110"/>
          </a:xfrm>
          <a:prstGeom prst="rect">
            <a:avLst/>
          </a:prstGeom>
          <a:noFill/>
        </p:spPr>
        <p:txBody>
          <a:bodyPr wrap="square">
            <a:spAutoFit/>
          </a:bodyPr>
          <a:lstStyle/>
          <a:p>
            <a:pPr marL="0" marR="0">
              <a:lnSpc>
                <a:spcPct val="107000"/>
              </a:lnSpc>
              <a:spcBef>
                <a:spcPts val="0"/>
              </a:spcBef>
              <a:spcAft>
                <a:spcPts val="800"/>
              </a:spcAft>
            </a:pPr>
            <a:r>
              <a:rPr lang="en-US" sz="1000" b="1" dirty="0">
                <a:latin typeface="Calibri" panose="020F0502020204030204" pitchFamily="34" charset="0"/>
                <a:ea typeface="Calibri" panose="020F0502020204030204" pitchFamily="34" charset="0"/>
                <a:cs typeface="Times New Roman" panose="02020603050405020304" pitchFamily="18" charset="0"/>
              </a:rPr>
              <a:t>Multiple Sources and Notes: Years 1920, 1930, 1960, 2000, 2010 and 2020 are April 1 actual U.S. Census data counts. Years 2011-2019 reflect July 1 estimates of the U.S. Census Bureau. Years 2015 to 2019 of the 2011 to 2019 data series reflect adjustments made by </a:t>
            </a:r>
            <a:r>
              <a:rPr lang="en-US" sz="1000" b="1" i="1" dirty="0">
                <a:latin typeface="Calibri" panose="020F0502020204030204" pitchFamily="34" charset="0"/>
                <a:ea typeface="Calibri" panose="020F0502020204030204" pitchFamily="34" charset="0"/>
                <a:cs typeface="Times New Roman" panose="02020603050405020304" pitchFamily="18" charset="0"/>
              </a:rPr>
              <a:t>Systems</a:t>
            </a:r>
            <a:r>
              <a:rPr lang="en-US" sz="1000" b="1" dirty="0">
                <a:latin typeface="Calibri" panose="020F0502020204030204" pitchFamily="34" charset="0"/>
                <a:ea typeface="Calibri" panose="020F0502020204030204" pitchFamily="34" charset="0"/>
                <a:cs typeface="Times New Roman" panose="02020603050405020304" pitchFamily="18" charset="0"/>
              </a:rPr>
              <a:t> Solutions Consulting to Census Bureau estimates to reflect the population trend toward 2020 U.S. Census Bureau April 1 actual population count. The years 2021-2023 reflect the continuation of July 1 Census estimates. The year 2024 reflects </a:t>
            </a:r>
            <a:r>
              <a:rPr lang="en-US" sz="1000" b="1" i="1" dirty="0">
                <a:latin typeface="Calibri" panose="020F0502020204030204" pitchFamily="34" charset="0"/>
                <a:ea typeface="Calibri" panose="020F0502020204030204" pitchFamily="34" charset="0"/>
                <a:cs typeface="Times New Roman" panose="02020603050405020304" pitchFamily="18" charset="0"/>
              </a:rPr>
              <a:t>Systems</a:t>
            </a:r>
            <a:r>
              <a:rPr lang="en-US" sz="1000" b="1" dirty="0">
                <a:latin typeface="Calibri" panose="020F0502020204030204" pitchFamily="34" charset="0"/>
                <a:ea typeface="Calibri" panose="020F0502020204030204" pitchFamily="34" charset="0"/>
                <a:cs typeface="Times New Roman" panose="02020603050405020304" pitchFamily="18" charset="0"/>
              </a:rPr>
              <a:t> Solutions regression model estimate. </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Specifically, the population estimate is for September 2024.  </a:t>
            </a:r>
            <a:r>
              <a:rPr lang="en-US" sz="1000" b="1" dirty="0">
                <a:latin typeface="Calibri" panose="020F0502020204030204" pitchFamily="34" charset="0"/>
                <a:ea typeface="Calibri" panose="020F0502020204030204" pitchFamily="34" charset="0"/>
                <a:cs typeface="Times New Roman" panose="02020603050405020304" pitchFamily="18" charset="0"/>
              </a:rPr>
              <a:t>Current Census time series data covers the period 2006 to 2023. The Census model was updated in March 2024 with the inclusion of July 2023 data from the U.S. Census Bureau. </a:t>
            </a:r>
          </a:p>
          <a:p>
            <a:pPr marL="0" marR="0">
              <a:lnSpc>
                <a:spcPct val="107000"/>
              </a:lnSpc>
              <a:spcBef>
                <a:spcPts val="0"/>
              </a:spcBef>
              <a:spcAft>
                <a:spcPts val="800"/>
              </a:spcAft>
            </a:pPr>
            <a:r>
              <a:rPr lang="en-US" sz="1000" b="1" dirty="0">
                <a:latin typeface="Calibri" panose="020F0502020204030204" pitchFamily="34" charset="0"/>
                <a:ea typeface="Calibri" panose="020F0502020204030204" pitchFamily="34" charset="0"/>
                <a:cs typeface="Times New Roman" panose="02020603050405020304" pitchFamily="18" charset="0"/>
              </a:rPr>
              <a:t>All data estimates from the </a:t>
            </a:r>
            <a:r>
              <a:rPr lang="en-US" sz="1000" b="1" i="1" dirty="0">
                <a:latin typeface="Calibri" panose="020F0502020204030204" pitchFamily="34" charset="0"/>
                <a:ea typeface="Calibri" panose="020F0502020204030204" pitchFamily="34" charset="0"/>
                <a:cs typeface="Times New Roman" panose="02020603050405020304" pitchFamily="18" charset="0"/>
              </a:rPr>
              <a:t>Systems</a:t>
            </a:r>
            <a:r>
              <a:rPr lang="en-US" sz="1000" b="1" dirty="0">
                <a:latin typeface="Calibri" panose="020F0502020204030204" pitchFamily="34" charset="0"/>
                <a:ea typeface="Calibri" panose="020F0502020204030204" pitchFamily="34" charset="0"/>
                <a:cs typeface="Times New Roman" panose="02020603050405020304" pitchFamily="18" charset="0"/>
              </a:rPr>
              <a:t> Solutions model for the non-Census Bureau data years are based upon monthly postal survey data as one input. Postal survey data are gathered from “The Data Center-New Orleans” web site </a:t>
            </a:r>
            <a:r>
              <a:rPr lang="en-US" sz="1000" b="1"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https://www.datacenterresearch.org</a:t>
            </a:r>
            <a:endParaRPr lang="en-US" sz="10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Note on errors: The Systems Solutions model estimated July 2023 New Orleans population total population at 368,176. The Census Bureau estimate for July 2023 was a population of 364,136. Hence, the model difference was 4,040 higher than the Census Bureau estimate or 1.1% difference.</a:t>
            </a:r>
          </a:p>
        </p:txBody>
      </p:sp>
    </p:spTree>
    <p:extLst>
      <p:ext uri="{BB962C8B-B14F-4D97-AF65-F5344CB8AC3E}">
        <p14:creationId xmlns:p14="http://schemas.microsoft.com/office/powerpoint/2010/main" val="31708085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3D56-DD31-4352-8047-1DBF48E50A8F}"/>
              </a:ext>
            </a:extLst>
          </p:cNvPr>
          <p:cNvSpPr>
            <a:spLocks noGrp="1"/>
          </p:cNvSpPr>
          <p:nvPr>
            <p:ph type="title"/>
          </p:nvPr>
        </p:nvSpPr>
        <p:spPr>
          <a:xfrm>
            <a:off x="792996" y="0"/>
            <a:ext cx="10254415" cy="469782"/>
          </a:xfrm>
          <a:solidFill>
            <a:schemeClr val="bg1"/>
          </a:solidFill>
        </p:spPr>
        <p:txBody>
          <a:bodyPr>
            <a:normAutofit fontScale="90000"/>
          </a:bodyPr>
          <a:lstStyle/>
          <a:p>
            <a:pPr algn="ctr"/>
            <a:r>
              <a:rPr lang="en-US"/>
              <a:t>Summary </a:t>
            </a:r>
            <a:endParaRPr lang="en-US" dirty="0"/>
          </a:p>
        </p:txBody>
      </p:sp>
      <p:sp>
        <p:nvSpPr>
          <p:cNvPr id="3" name="Content Placeholder 2">
            <a:extLst>
              <a:ext uri="{FF2B5EF4-FFF2-40B4-BE49-F238E27FC236}">
                <a16:creationId xmlns:a16="http://schemas.microsoft.com/office/drawing/2014/main" id="{E8555EB0-730F-4B51-928B-F5172E7D8C4D}"/>
              </a:ext>
            </a:extLst>
          </p:cNvPr>
          <p:cNvSpPr>
            <a:spLocks noGrp="1"/>
          </p:cNvSpPr>
          <p:nvPr>
            <p:ph idx="1"/>
          </p:nvPr>
        </p:nvSpPr>
        <p:spPr>
          <a:xfrm>
            <a:off x="713064" y="469782"/>
            <a:ext cx="10685940" cy="6274967"/>
          </a:xfrm>
        </p:spPr>
        <p:txBody>
          <a:bodyPr>
            <a:normAutofit fontScale="92500" lnSpcReduction="10000"/>
          </a:bodyPr>
          <a:lstStyle/>
          <a:p>
            <a:pPr lvl="1"/>
            <a:r>
              <a:rPr lang="en-US" sz="2800" b="1" dirty="0">
                <a:solidFill>
                  <a:srgbClr val="FFFF00"/>
                </a:solidFill>
                <a:effectLst>
                  <a:outerShdw blurRad="38100" dist="38100" dir="2700000" algn="tl">
                    <a:srgbClr val="000000">
                      <a:alpha val="43137"/>
                    </a:srgbClr>
                  </a:outerShdw>
                </a:effectLst>
              </a:rPr>
              <a:t>NATIONAL ECONOMIC PICTURE </a:t>
            </a:r>
          </a:p>
          <a:p>
            <a:pPr lvl="1"/>
            <a:r>
              <a:rPr lang="en-US" b="1" dirty="0">
                <a:effectLst>
                  <a:outerShdw blurRad="38100" dist="38100" dir="2700000" algn="tl">
                    <a:srgbClr val="000000">
                      <a:alpha val="43137"/>
                    </a:srgbClr>
                  </a:outerShdw>
                </a:effectLst>
              </a:rPr>
              <a:t>PRICE INFLATION STILL “STICKY”… Trend is downward…</a:t>
            </a:r>
            <a:r>
              <a:rPr lang="en-US" b="1" dirty="0">
                <a:solidFill>
                  <a:srgbClr val="FF0000"/>
                </a:solidFill>
                <a:effectLst>
                  <a:outerShdw blurRad="38100" dist="38100" dir="2700000" algn="tl">
                    <a:srgbClr val="000000">
                      <a:alpha val="43137"/>
                    </a:srgbClr>
                  </a:outerShdw>
                </a:effectLst>
              </a:rPr>
              <a:t>Wage-Price Inflation May Upset the “APPLE CART”  </a:t>
            </a:r>
          </a:p>
          <a:p>
            <a:pPr lvl="1"/>
            <a:r>
              <a:rPr lang="en-US" b="1" dirty="0">
                <a:effectLst>
                  <a:outerShdw blurRad="38100" dist="38100" dir="2700000" algn="tl">
                    <a:srgbClr val="000000">
                      <a:alpha val="43137"/>
                    </a:srgbClr>
                  </a:outerShdw>
                </a:effectLst>
              </a:rPr>
              <a:t>LACK OF CLARITY ON INTEREST RATE DIRECTION</a:t>
            </a:r>
          </a:p>
          <a:p>
            <a:pPr lvl="1"/>
            <a:r>
              <a:rPr lang="en-US" b="1" dirty="0">
                <a:effectLst>
                  <a:outerShdw blurRad="38100" dist="38100" dir="2700000" algn="tl">
                    <a:srgbClr val="000000">
                      <a:alpha val="43137"/>
                    </a:srgbClr>
                  </a:outerShdw>
                </a:effectLst>
              </a:rPr>
              <a:t>INTERNATIONAL INSTABILITY-- MAJOR BACKGROUND PROBLEM TO MODERATING INFLATION  </a:t>
            </a:r>
          </a:p>
          <a:p>
            <a:pPr lvl="1"/>
            <a:r>
              <a:rPr lang="en-US" sz="2800" b="1" dirty="0">
                <a:solidFill>
                  <a:srgbClr val="FFFF00"/>
                </a:solidFill>
                <a:effectLst>
                  <a:outerShdw blurRad="38100" dist="38100" dir="2700000" algn="tl">
                    <a:srgbClr val="000000">
                      <a:alpha val="43137"/>
                    </a:srgbClr>
                  </a:outerShdw>
                </a:effectLst>
              </a:rPr>
              <a:t>LOUISIANA JOB RECOVERY: SLOW TO STAGNANT </a:t>
            </a:r>
          </a:p>
          <a:p>
            <a:pPr lvl="2"/>
            <a:r>
              <a:rPr lang="en-US" sz="1700" b="1" dirty="0">
                <a:effectLst>
                  <a:outerShdw blurRad="38100" dist="38100" dir="2700000" algn="tl">
                    <a:srgbClr val="000000">
                      <a:alpha val="43137"/>
                    </a:srgbClr>
                  </a:outerShdw>
                </a:effectLst>
              </a:rPr>
              <a:t>STATE REVENUE GROWTH SUBSTANTIALLY SLOWING </a:t>
            </a:r>
          </a:p>
          <a:p>
            <a:pPr lvl="2"/>
            <a:r>
              <a:rPr lang="en-US" sz="1700" b="1" dirty="0">
                <a:effectLst>
                  <a:outerShdw blurRad="38100" dist="38100" dir="2700000" algn="tl">
                    <a:srgbClr val="000000">
                      <a:alpha val="43137"/>
                    </a:srgbClr>
                  </a:outerShdw>
                </a:effectLst>
              </a:rPr>
              <a:t>PREVIOUS GROWTH DISGUISED STRUCTURAL WEAKNESS IN STATE ECONOMY</a:t>
            </a:r>
            <a:endParaRPr lang="en-US" sz="2600" b="1" dirty="0">
              <a:effectLst>
                <a:outerShdw blurRad="38100" dist="38100" dir="2700000" algn="tl">
                  <a:srgbClr val="000000">
                    <a:alpha val="43137"/>
                  </a:srgbClr>
                </a:outerShdw>
              </a:effectLst>
            </a:endParaRPr>
          </a:p>
          <a:p>
            <a:pPr lvl="2"/>
            <a:r>
              <a:rPr lang="en-US" sz="1600" b="1" dirty="0">
                <a:effectLst>
                  <a:outerShdw blurRad="38100" dist="38100" dir="2700000" algn="tl">
                    <a:srgbClr val="000000">
                      <a:alpha val="43137"/>
                    </a:srgbClr>
                  </a:outerShdw>
                </a:effectLst>
              </a:rPr>
              <a:t>DATA SUGGESTS MAJOR ISSUES WITH PRODUCTIVITY, OUTPUT PER WORKER AND VALUE-ADDED</a:t>
            </a:r>
          </a:p>
          <a:p>
            <a:pPr lvl="1"/>
            <a:r>
              <a:rPr lang="en-US" sz="2800" b="1" dirty="0">
                <a:solidFill>
                  <a:srgbClr val="FFFF00"/>
                </a:solidFill>
                <a:effectLst>
                  <a:outerShdw blurRad="38100" dist="38100" dir="2700000" algn="tl">
                    <a:srgbClr val="000000">
                      <a:alpha val="43137"/>
                    </a:srgbClr>
                  </a:outerShdw>
                </a:effectLst>
              </a:rPr>
              <a:t>NEW ORLEANS MSA ECONOMY RECOVERY: WEAK AND GETTING WEAKER: LOTS OF UNDERLYING ISSUES </a:t>
            </a:r>
          </a:p>
          <a:p>
            <a:pPr lvl="2"/>
            <a:r>
              <a:rPr lang="en-US" sz="1600" b="1" dirty="0">
                <a:effectLst>
                  <a:outerShdw blurRad="38100" dist="38100" dir="2700000" algn="tl">
                    <a:srgbClr val="000000">
                      <a:alpha val="43137"/>
                    </a:srgbClr>
                  </a:outerShdw>
                </a:effectLst>
              </a:rPr>
              <a:t>LEISURE AND HOSPITALITY RESTRUCTURING? … IMPACT ON LABOR DEMAND</a:t>
            </a:r>
          </a:p>
          <a:p>
            <a:pPr lvl="2"/>
            <a:r>
              <a:rPr lang="en-US" sz="1600" b="1" dirty="0">
                <a:effectLst>
                  <a:outerShdw blurRad="38100" dist="38100" dir="2700000" algn="tl">
                    <a:srgbClr val="000000">
                      <a:alpha val="43137"/>
                    </a:srgbClr>
                  </a:outerShdw>
                </a:effectLst>
              </a:rPr>
              <a:t>TECHNICAL AND SCIENTIFIC SERVICES JOB GROWTH BOTTOM FALLING OUT </a:t>
            </a:r>
          </a:p>
          <a:p>
            <a:pPr lvl="2"/>
            <a:r>
              <a:rPr lang="en-US" sz="1600" b="1" dirty="0">
                <a:effectLst>
                  <a:outerShdw blurRad="38100" dist="38100" dir="2700000" algn="tl">
                    <a:srgbClr val="000000">
                      <a:alpha val="43137"/>
                    </a:srgbClr>
                  </a:outerShdw>
                </a:effectLst>
              </a:rPr>
              <a:t>POVERTY AND CRIME… </a:t>
            </a:r>
          </a:p>
          <a:p>
            <a:pPr lvl="2"/>
            <a:r>
              <a:rPr lang="en-US" sz="1600" b="1" dirty="0">
                <a:effectLst>
                  <a:outerShdw blurRad="38100" dist="38100" dir="2700000" algn="tl">
                    <a:srgbClr val="000000">
                      <a:alpha val="43137"/>
                    </a:srgbClr>
                  </a:outerShdw>
                </a:effectLst>
              </a:rPr>
              <a:t>POPULATION GROWTH CONTINUES STAGNATION PATH</a:t>
            </a:r>
          </a:p>
          <a:p>
            <a:pPr lvl="2"/>
            <a:r>
              <a:rPr lang="en-US" sz="1600" b="1" dirty="0">
                <a:solidFill>
                  <a:srgbClr val="FF0000"/>
                </a:solidFill>
                <a:effectLst>
                  <a:outerShdw blurRad="38100" dist="38100" dir="2700000" algn="tl">
                    <a:srgbClr val="000000">
                      <a:alpha val="43137"/>
                    </a:srgbClr>
                  </a:outerShdw>
                </a:effectLst>
              </a:rPr>
              <a:t>CENSUS BUREAU HAS REDEFINED NEW ORLEANS MSA AREA: ST.TAMMANY PARISH REMOVED RESULTING IN NEW ORLEANS MSA POPULATION FALLING TO LESS THAN ONE MILLION POPULATION </a:t>
            </a:r>
            <a:endParaRPr lang="en-US" b="1" dirty="0">
              <a:solidFill>
                <a:srgbClr val="FF0000"/>
              </a:solidFill>
              <a:effectLst>
                <a:outerShdw blurRad="38100" dist="38100" dir="2700000" algn="tl">
                  <a:srgbClr val="000000">
                    <a:alpha val="43137"/>
                  </a:srgbClr>
                </a:outerShdw>
              </a:effectLst>
            </a:endParaRPr>
          </a:p>
          <a:p>
            <a:pPr lvl="2"/>
            <a:endParaRPr lang="en-US" dirty="0"/>
          </a:p>
          <a:p>
            <a:pPr lvl="2"/>
            <a:endParaRPr lang="en-US" dirty="0"/>
          </a:p>
          <a:p>
            <a:pPr lvl="1"/>
            <a:endParaRPr lang="en-US" dirty="0"/>
          </a:p>
        </p:txBody>
      </p:sp>
    </p:spTree>
    <p:extLst>
      <p:ext uri="{BB962C8B-B14F-4D97-AF65-F5344CB8AC3E}">
        <p14:creationId xmlns:p14="http://schemas.microsoft.com/office/powerpoint/2010/main" val="330954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6" name="Rectangle 495">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 name="Group 497">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499"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500"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1"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2"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3"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4"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5"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6"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7"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8"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9"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0"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511"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4"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5"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6"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7"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388"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9"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0"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1"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2"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3"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4"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5"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6"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7"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513"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515" name="Rectangle 51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517" name="Group 516">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18"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519"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1"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2"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3"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4"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5"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6"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7"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8"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9"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530"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1"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2"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3"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4"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535"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6"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7"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8"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9"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40"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41"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42"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43"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44"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546"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C02B26A-341D-E083-480D-4CC0B2938837}"/>
              </a:ext>
            </a:extLst>
          </p:cNvPr>
          <p:cNvSpPr>
            <a:spLocks noGrp="1"/>
          </p:cNvSpPr>
          <p:nvPr>
            <p:ph type="title"/>
          </p:nvPr>
        </p:nvSpPr>
        <p:spPr>
          <a:xfrm>
            <a:off x="272361" y="695255"/>
            <a:ext cx="3558976" cy="4694451"/>
          </a:xfrm>
        </p:spPr>
        <p:txBody>
          <a:bodyPr>
            <a:normAutofit fontScale="90000"/>
          </a:bodyPr>
          <a:lstStyle/>
          <a:p>
            <a:pPr algn="ct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12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CURRENT CONSUMER PRICE  CHANGE</a:t>
            </a:r>
            <a:br>
              <a:rPr lang="en-US" sz="1600" b="1" dirty="0">
                <a:solidFill>
                  <a:srgbClr val="FFFFFF"/>
                </a:solidFill>
                <a:effectLst>
                  <a:outerShdw blurRad="38100" dist="38100" dir="2700000" algn="tl">
                    <a:srgbClr val="000000">
                      <a:alpha val="43137"/>
                    </a:srgbClr>
                  </a:outerShdw>
                </a:effectLst>
              </a:rPr>
            </a:b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0.3% Decrease in index from </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July 2024 to August 2024</a:t>
            </a:r>
            <a:br>
              <a:rPr lang="en-US" sz="1600" b="1" dirty="0">
                <a:solidFill>
                  <a:srgbClr val="FFFFFF"/>
                </a:solidFill>
                <a:effectLst>
                  <a:outerShdw blurRad="38100" dist="38100" dir="2700000" algn="tl">
                    <a:srgbClr val="000000">
                      <a:alpha val="43137"/>
                    </a:srgbClr>
                  </a:outerShdw>
                </a:effectLst>
              </a:rPr>
            </a:br>
            <a:br>
              <a:rPr lang="en-US" sz="1600" b="1" dirty="0">
                <a:solidFill>
                  <a:srgbClr val="FFFFFF"/>
                </a:solidFill>
                <a:effectLst>
                  <a:outerShdw blurRad="38100" dist="38100" dir="2700000" algn="tl">
                    <a:srgbClr val="000000">
                      <a:alpha val="43137"/>
                    </a:srgbClr>
                  </a:outerShdw>
                </a:effectLst>
              </a:rPr>
            </a:br>
            <a:r>
              <a:rPr lang="en-US" sz="1600" b="1" dirty="0">
                <a:solidFill>
                  <a:srgbClr val="FFFF00"/>
                </a:solidFill>
                <a:effectLst>
                  <a:outerShdw blurRad="38100" dist="38100" dir="2700000" algn="tl">
                    <a:srgbClr val="000000">
                      <a:alpha val="43137"/>
                    </a:srgbClr>
                  </a:outerShdw>
                </a:effectLst>
              </a:rPr>
              <a:t>Year over Year</a:t>
            </a:r>
            <a:br>
              <a:rPr lang="en-US" sz="1600" b="1" dirty="0">
                <a:solidFill>
                  <a:srgbClr val="FFFF00"/>
                </a:solidFill>
                <a:effectLst>
                  <a:outerShdw blurRad="38100" dist="38100" dir="2700000" algn="tl">
                    <a:srgbClr val="000000">
                      <a:alpha val="43137"/>
                    </a:srgbClr>
                  </a:outerShdw>
                </a:effectLst>
              </a:rPr>
            </a:br>
            <a:r>
              <a:rPr lang="en-US" sz="1600" b="1" dirty="0">
                <a:solidFill>
                  <a:srgbClr val="FFFF00"/>
                </a:solidFill>
                <a:effectLst>
                  <a:outerShdw blurRad="38100" dist="38100" dir="2700000" algn="tl">
                    <a:srgbClr val="000000">
                      <a:alpha val="43137"/>
                    </a:srgbClr>
                  </a:outerShdw>
                </a:effectLst>
              </a:rPr>
              <a:t>  </a:t>
            </a:r>
            <a:r>
              <a:rPr lang="en-US" sz="1600" b="1" dirty="0">
                <a:solidFill>
                  <a:srgbClr val="FF0000"/>
                </a:solidFill>
                <a:effectLst>
                  <a:outerShdw blurRad="38100" dist="38100" dir="2700000" algn="tl">
                    <a:srgbClr val="000000">
                      <a:alpha val="43137"/>
                    </a:srgbClr>
                  </a:outerShdw>
                </a:effectLst>
              </a:rPr>
              <a:t>(August 2024 Data):</a:t>
            </a:r>
            <a:br>
              <a:rPr lang="en-US" sz="1600" b="1" dirty="0">
                <a:solidFill>
                  <a:srgbClr val="FF0000"/>
                </a:solidFill>
                <a:effectLst>
                  <a:outerShdw blurRad="38100" dist="38100" dir="2700000" algn="tl">
                    <a:srgbClr val="000000">
                      <a:alpha val="43137"/>
                    </a:srgbClr>
                  </a:outerShdw>
                </a:effectLst>
              </a:rPr>
            </a:br>
            <a:r>
              <a:rPr lang="en-US" sz="1600" b="1" dirty="0">
                <a:solidFill>
                  <a:srgbClr val="FF0000"/>
                </a:solidFill>
                <a:effectLst>
                  <a:outerShdw blurRad="38100" dist="38100" dir="2700000" algn="tl">
                    <a:srgbClr val="000000">
                      <a:alpha val="43137"/>
                    </a:srgbClr>
                  </a:outerShdw>
                </a:effectLst>
              </a:rPr>
              <a:t>Overall, Seasonally Adjusted Change</a:t>
            </a:r>
            <a:br>
              <a:rPr lang="en-US" sz="1600" b="1" dirty="0">
                <a:solidFill>
                  <a:srgbClr val="FF0000"/>
                </a:solidFill>
                <a:effectLst>
                  <a:outerShdw blurRad="38100" dist="38100" dir="2700000" algn="tl">
                    <a:srgbClr val="000000">
                      <a:alpha val="43137"/>
                    </a:srgbClr>
                  </a:outerShdw>
                </a:effectLst>
              </a:rPr>
            </a:br>
            <a:br>
              <a:rPr lang="en-US" sz="1600" b="1" dirty="0">
                <a:solidFill>
                  <a:srgbClr val="FF0000"/>
                </a:solidFill>
                <a:effectLst>
                  <a:outerShdw blurRad="38100" dist="38100" dir="2700000" algn="tl">
                    <a:srgbClr val="000000">
                      <a:alpha val="43137"/>
                    </a:srgbClr>
                  </a:outerShdw>
                </a:effectLst>
              </a:rPr>
            </a:br>
            <a:r>
              <a:rPr lang="en-US" sz="1600" b="1" dirty="0">
                <a:solidFill>
                  <a:srgbClr val="FF0000"/>
                </a:solidFill>
                <a:effectLst>
                  <a:outerShdw blurRad="38100" dist="38100" dir="2700000" algn="tl">
                    <a:srgbClr val="000000">
                      <a:alpha val="43137"/>
                    </a:srgbClr>
                  </a:outerShdw>
                </a:effectLst>
              </a:rPr>
              <a:t> (All Urban Consumers)  = 2.6%</a:t>
            </a:r>
            <a:br>
              <a:rPr lang="en-US" sz="1600" b="1" dirty="0">
                <a:solidFill>
                  <a:srgbClr val="FF0000"/>
                </a:solidFill>
                <a:effectLst>
                  <a:outerShdw blurRad="38100" dist="38100" dir="2700000" algn="tl">
                    <a:srgbClr val="000000">
                      <a:alpha val="43137"/>
                    </a:srgbClr>
                  </a:outerShdw>
                </a:effectLst>
              </a:rPr>
            </a:br>
            <a:br>
              <a:rPr lang="en-US" sz="1600" b="1" dirty="0">
                <a:solidFill>
                  <a:srgbClr val="FF0000"/>
                </a:solidFill>
                <a:effectLst>
                  <a:outerShdw blurRad="38100" dist="38100" dir="2700000" algn="tl">
                    <a:srgbClr val="000000">
                      <a:alpha val="43137"/>
                    </a:srgbClr>
                  </a:outerShdw>
                </a:effectLst>
              </a:rPr>
            </a:br>
            <a:br>
              <a:rPr lang="en-US" sz="1600" b="1" dirty="0">
                <a:solidFill>
                  <a:srgbClr val="FF0000"/>
                </a:solidFill>
                <a:effectLst>
                  <a:outerShdw blurRad="38100" dist="38100" dir="2700000" algn="tl">
                    <a:srgbClr val="000000">
                      <a:alpha val="43137"/>
                    </a:srgbClr>
                  </a:outerShdw>
                </a:effectLst>
              </a:rPr>
            </a:br>
            <a:br>
              <a:rPr lang="en-US" sz="1600" b="1" dirty="0">
                <a:solidFill>
                  <a:srgbClr val="FFFFFF"/>
                </a:solidFill>
                <a:effectLst>
                  <a:outerShdw blurRad="38100" dist="38100" dir="2700000" algn="tl">
                    <a:srgbClr val="000000">
                      <a:alpha val="43137"/>
                    </a:srgbClr>
                  </a:outerShdw>
                </a:effectLst>
              </a:rPr>
            </a:br>
            <a:br>
              <a:rPr lang="en-US" sz="1200" b="1" dirty="0">
                <a:solidFill>
                  <a:srgbClr val="FFFFFF"/>
                </a:solidFill>
                <a:effectLst>
                  <a:outerShdw blurRad="38100" dist="38100" dir="2700000" algn="tl">
                    <a:srgbClr val="000000">
                      <a:alpha val="43137"/>
                    </a:srgbClr>
                  </a:outerShdw>
                </a:effectLst>
              </a:rPr>
            </a:br>
            <a:br>
              <a:rPr lang="en-US" sz="1200" b="1" dirty="0">
                <a:solidFill>
                  <a:srgbClr val="FFFFFF"/>
                </a:solidFill>
                <a:effectLst>
                  <a:outerShdw blurRad="38100" dist="38100" dir="2700000" algn="tl">
                    <a:srgbClr val="000000">
                      <a:alpha val="43137"/>
                    </a:srgbClr>
                  </a:outerShdw>
                </a:effectLst>
              </a:rPr>
            </a:br>
            <a:br>
              <a:rPr lang="en-US" sz="12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endParaRPr lang="en-US" sz="900" b="1" dirty="0">
              <a:solidFill>
                <a:srgbClr val="FFFFFF"/>
              </a:solidFill>
              <a:effectLst>
                <a:outerShdw blurRad="38100" dist="38100" dir="2700000" algn="tl">
                  <a:srgbClr val="000000">
                    <a:alpha val="43137"/>
                  </a:srgbClr>
                </a:outerShdw>
              </a:effectLst>
            </a:endParaRPr>
          </a:p>
        </p:txBody>
      </p:sp>
      <p:graphicFrame>
        <p:nvGraphicFramePr>
          <p:cNvPr id="3" name="Chart 2">
            <a:extLst>
              <a:ext uri="{FF2B5EF4-FFF2-40B4-BE49-F238E27FC236}">
                <a16:creationId xmlns:a16="http://schemas.microsoft.com/office/drawing/2014/main" id="{729082E5-2FC0-7F72-820C-F5EBB873856A}"/>
              </a:ext>
            </a:extLst>
          </p:cNvPr>
          <p:cNvGraphicFramePr>
            <a:graphicFrameLocks/>
          </p:cNvGraphicFramePr>
          <p:nvPr>
            <p:extLst>
              <p:ext uri="{D42A27DB-BD31-4B8C-83A1-F6EECF244321}">
                <p14:modId xmlns:p14="http://schemas.microsoft.com/office/powerpoint/2010/main" val="1960791881"/>
              </p:ext>
            </p:extLst>
          </p:nvPr>
        </p:nvGraphicFramePr>
        <p:xfrm>
          <a:off x="4055622" y="205274"/>
          <a:ext cx="8006600" cy="666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217639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9" name="Rectangle 67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1" name="Group 68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8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68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69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69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9"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0"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1"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2"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3"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705"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707" name="Rectangle 706">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09" name="Group 708">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710"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711"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2"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3"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4"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5"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6"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7"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8"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9"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0"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1"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22"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3"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4"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5"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6"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727"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8"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9"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0"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1"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2"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3"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4"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5"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6"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738"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pic>
        <p:nvPicPr>
          <p:cNvPr id="1026" name="Picture 2" descr="Rising Inflation Expectations - New Century Investments">
            <a:extLst>
              <a:ext uri="{FF2B5EF4-FFF2-40B4-BE49-F238E27FC236}">
                <a16:creationId xmlns:a16="http://schemas.microsoft.com/office/drawing/2014/main" id="{3C9DF183-77CA-A4F4-0D1F-87B355E7F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36" y="811873"/>
            <a:ext cx="3323734" cy="5234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a:extLst>
              <a:ext uri="{FF2B5EF4-FFF2-40B4-BE49-F238E27FC236}">
                <a16:creationId xmlns:a16="http://schemas.microsoft.com/office/drawing/2014/main" id="{00141261-F5BC-5E8F-FE00-7F6ED303C0CC}"/>
              </a:ext>
            </a:extLst>
          </p:cNvPr>
          <p:cNvGraphicFramePr>
            <a:graphicFrameLocks noGrp="1"/>
          </p:cNvGraphicFramePr>
          <p:nvPr>
            <p:ph idx="1"/>
            <p:extLst>
              <p:ext uri="{D42A27DB-BD31-4B8C-83A1-F6EECF244321}">
                <p14:modId xmlns:p14="http://schemas.microsoft.com/office/powerpoint/2010/main" val="2574469077"/>
              </p:ext>
            </p:extLst>
          </p:nvPr>
        </p:nvGraphicFramePr>
        <p:xfrm>
          <a:off x="4195306" y="223935"/>
          <a:ext cx="7874205" cy="65220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6523018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17053</TotalTime>
  <Words>5457</Words>
  <Application>Microsoft Office PowerPoint</Application>
  <PresentationFormat>Widescreen</PresentationFormat>
  <Paragraphs>1473</Paragraphs>
  <Slides>72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UD Digi Kyokasho N-B</vt:lpstr>
      <vt:lpstr>Aptos</vt:lpstr>
      <vt:lpstr>Aptos Narrow</vt:lpstr>
      <vt:lpstr>Arial</vt:lpstr>
      <vt:lpstr>Calibri</vt:lpstr>
      <vt:lpstr>Helvetica Neue</vt:lpstr>
      <vt:lpstr>muli-extrabold</vt:lpstr>
      <vt:lpstr>Tw Cen MT</vt:lpstr>
      <vt:lpstr>Wingdings</vt:lpstr>
      <vt:lpstr>Circuit</vt:lpstr>
      <vt:lpstr>October 2024 Economic Overview   www. GNODATACENTER.COM</vt:lpstr>
      <vt:lpstr>PowerPoint Presentation</vt:lpstr>
      <vt:lpstr>PowerPoint Presentation</vt:lpstr>
      <vt:lpstr>What does the 2nd quarter 2024 U.S. GDP  3rd Estimate Tell Us.</vt:lpstr>
      <vt:lpstr>Components of Change in the 2nd quarter 2024</vt:lpstr>
      <vt:lpstr>Latest Survey Report from the Federal Reserve Bank of New York on Household Consumption Expectations Issued August 2024</vt:lpstr>
      <vt:lpstr>PowerPoint Presentation</vt:lpstr>
      <vt:lpstr>       CURRENT CONSUMER PRICE  CHANGE  0.3% Decrease in index from  July 2024 to August 2024  Year over Year   (August 2024 Data): Overall, Seasonally Adjusted Change   (All Urban Consumers)  = 2.6%           </vt:lpstr>
      <vt:lpstr>PowerPoint Presentation</vt:lpstr>
      <vt:lpstr> CPI Price Inflation:  (Non-Seasonally Adjusted  Data) </vt:lpstr>
      <vt:lpstr>PowerPoint Presentation</vt:lpstr>
      <vt:lpstr>PowerPoint Presentation</vt:lpstr>
      <vt:lpstr>PowerPoint Presentation</vt:lpstr>
      <vt:lpstr>PowerPoint Presentation</vt:lpstr>
      <vt:lpstr>Inflation Built into system Statistics reflect change from same quarter a year ago at annualized rate</vt:lpstr>
      <vt:lpstr> Total compensation   All Civilian workers in All industries and occupations, 12-month percent change </vt:lpstr>
      <vt:lpstr>PowerPoint Presentation</vt:lpstr>
      <vt:lpstr>PowerPoint Presentation</vt:lpstr>
      <vt:lpstr>PowerPoint Presentation</vt:lpstr>
      <vt:lpstr>PowerPoint Presentation</vt:lpstr>
      <vt:lpstr>      Openings per hires continue to Contract Wage Pressure likely to Continue to decelerate  Openings per Hires continue to fall  However, Inflationary Pressures still well above historical levels.  Layoffs and discharges at  historical low level, implying Reduction in labor turnover Pointing to continued stress on prices from wage inflation.   As of August, there were 0.96 job openings for every unemployed (non-seasonally adjusted data)  Potential Consequences: rapid slowdown in hiring Excess aggregate Labor downward pressure on wage increase   </vt:lpstr>
      <vt:lpstr>PowerPoint Presentation</vt:lpstr>
      <vt:lpstr>U.S. Employment Change Viewed  From A three-month and a twelve-month Change</vt:lpstr>
      <vt:lpstr>Year 2008 indicates Participation Rate Pattern Change  Primary Causes…  Population aging, and Decline in the number of people who want to work   (source: National Bureau of Economic Research, “Declining Desire to work and Downward Trends in  Unemployment and Participation,” Working Paper 21252, June 2015)</vt:lpstr>
      <vt:lpstr> The Problem: Stagnation (see above chart) in Labor force Growth  likely limiting  Potential Job Growth?  Adjusted for Price Inflation, long term Real Potential Personal Income Growth LESS than trend    </vt:lpstr>
      <vt:lpstr>A Closer Look At Accommodations and Food Services In Leisure and Hospitality</vt:lpstr>
      <vt:lpstr>The National Unemployment Situation Percent unemployed Source: BLS Current Population Survey</vt:lpstr>
      <vt:lpstr>PowerPoint Presentation</vt:lpstr>
      <vt:lpstr>PowerPoint Presentation</vt:lpstr>
      <vt:lpstr>Thoughts on the National Outlook</vt:lpstr>
      <vt:lpstr>PowerPoint Presentation</vt:lpstr>
      <vt:lpstr>PowerPoint Presentation</vt:lpstr>
      <vt:lpstr>PowerPoint Presentation</vt:lpstr>
      <vt:lpstr>PowerPoint Presentation</vt:lpstr>
      <vt:lpstr>PowerPoint Presentation</vt:lpstr>
      <vt:lpstr>PowerPoint Presentation</vt:lpstr>
      <vt:lpstr> </vt:lpstr>
      <vt:lpstr>The Reality:  total number of CES non-farm jobs in Louisiana peaked (post-Hurricane Katrina) in December 2014 at 2.7% above the August 2005 level   August 2024 index reading = 100.4 August 2005 = 100</vt:lpstr>
      <vt:lpstr>Source: Current Employment Survey, Bureau of Labor Statistics     </vt:lpstr>
      <vt:lpstr>Louisiana Leisure and Hospitality Industry:  little change in hours worked, Increase in Average Pay</vt:lpstr>
      <vt:lpstr>PowerPoint Presentation</vt:lpstr>
      <vt:lpstr>Personal Transfer Payments  as A Percentage of Total Personal Income: Louisiana’s Personal Income Level Highly Dependent of Transfer Payments 2nd Quarter 2024</vt:lpstr>
      <vt:lpstr>Louisiana’s Personal Income Growth  Source: Bureau of Economic Analysis</vt:lpstr>
      <vt:lpstr>Louisiana</vt:lpstr>
      <vt:lpstr>PowerPoint Presentation</vt:lpstr>
      <vt:lpstr>Definitions</vt:lpstr>
      <vt:lpstr>Louisiana’s Economy is Going Backwards in Key Areas Year 2017= 100</vt:lpstr>
      <vt:lpstr>Louisiana’s Economy is Going Backwards in Key Areas Year 2017 = 100</vt:lpstr>
      <vt:lpstr>Louisiana’s Economy is Going Backwards in Key Areas Year 2017 = 100</vt:lpstr>
      <vt:lpstr>PowerPoint Presentation</vt:lpstr>
      <vt:lpstr>PowerPoint Presentation</vt:lpstr>
      <vt:lpstr>PowerPoint Presentation</vt:lpstr>
      <vt:lpstr>PowerPoint Presentation</vt:lpstr>
      <vt:lpstr>Percentage Change in Real Output Per Worker Over Time</vt:lpstr>
      <vt:lpstr>PowerPoint Presentation</vt:lpstr>
      <vt:lpstr>Example of the Problem: Labor Productivity Index  OVER the 2007 to 2023 period by State</vt:lpstr>
      <vt:lpstr>Unit Labor Costs Increase between 2012and 2023 by Select State   Source: office of Technology and Productivity, Bureau of Labor Statistics </vt:lpstr>
      <vt:lpstr>Unit Labor Cost: Another Element of the Economic Crisis</vt:lpstr>
      <vt:lpstr>PowerPoint Presentation</vt:lpstr>
      <vt:lpstr>PowerPoint Presentation</vt:lpstr>
      <vt:lpstr>PowerPoint Presentation</vt:lpstr>
      <vt:lpstr>PowerPoint Presentation</vt:lpstr>
      <vt:lpstr>PowerPoint Presentation</vt:lpstr>
      <vt:lpstr>GDP Measured in Inflation Adjusted $ for the New Orleans MSA: Value of Aggregate $ output Reflects  Greater Reliance on Industries Producing Lower Value output</vt:lpstr>
      <vt:lpstr>PowerPoint Presentation</vt:lpstr>
      <vt:lpstr>PowerPoint Presentation</vt:lpstr>
      <vt:lpstr>Key Parish Job Levels</vt:lpstr>
      <vt:lpstr>Key Parish Job Levels</vt:lpstr>
      <vt:lpstr>PowerPoint Presentation</vt:lpstr>
      <vt:lpstr>PowerPoint Presentation</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2021 Economic Overview   www. NORCBE.ORG</dc:title>
  <dc:creator>Raymond Brady</dc:creator>
  <cp:lastModifiedBy>Raymond Brady</cp:lastModifiedBy>
  <cp:revision>1487</cp:revision>
  <dcterms:created xsi:type="dcterms:W3CDTF">2021-01-12T16:39:08Z</dcterms:created>
  <dcterms:modified xsi:type="dcterms:W3CDTF">2024-10-23T14:15:52Z</dcterms:modified>
</cp:coreProperties>
</file>